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1" r:id="rId6"/>
    <p:sldId id="262" r:id="rId7"/>
    <p:sldId id="276" r:id="rId8"/>
    <p:sldId id="263" r:id="rId9"/>
    <p:sldId id="277" r:id="rId10"/>
    <p:sldId id="264" r:id="rId11"/>
    <p:sldId id="278" r:id="rId12"/>
    <p:sldId id="265" r:id="rId13"/>
    <p:sldId id="267" r:id="rId14"/>
    <p:sldId id="268" r:id="rId15"/>
    <p:sldId id="269" r:id="rId16"/>
    <p:sldId id="271" r:id="rId17"/>
    <p:sldId id="272" r:id="rId18"/>
    <p:sldId id="274" r:id="rId19"/>
    <p:sldId id="279" r:id="rId20"/>
    <p:sldId id="280" r:id="rId21"/>
    <p:sldId id="282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8980" autoAdjust="0"/>
  </p:normalViewPr>
  <p:slideViewPr>
    <p:cSldViewPr snapToGrid="0">
      <p:cViewPr varScale="1">
        <p:scale>
          <a:sx n="45" d="100"/>
          <a:sy n="45" d="100"/>
        </p:scale>
        <p:origin x="14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2FF2F-DF0E-4A2B-828A-DD9056785788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8BA62-2FB9-4DA8-9AB9-EFE02AE18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27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75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61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52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73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93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86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06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89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31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07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55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46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19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47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90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02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30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94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8BA62-2FB9-4DA8-9AB9-EFE02AE18C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42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4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8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32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11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35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05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51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77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9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6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8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7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3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1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9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AC19-2E10-4B7C-8F9B-EEFD9DA75A6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3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2EAC19-2E10-4B7C-8F9B-EEFD9DA75A6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365B5A-394D-4D8B-982A-B89BDD226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4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819A-AA7E-4C15-97E8-235ABE7EAB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SENG 1000 - Software Engineering Foundations and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EFFE8-1CF2-4A2B-95DD-AD26545DA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-Sumati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86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AAC1D-B4A0-4DAF-B518-172884DE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Handling Multiple Exceptions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1D07-146A-415D-91B6-57C901187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Courier New" pitchFamily="49" charset="0"/>
              </a:rPr>
              <a:t>In many cases, the code in a try block will be capable of throwing more than one type of exception. </a:t>
            </a:r>
          </a:p>
          <a:p>
            <a:pPr>
              <a:defRPr/>
            </a:pPr>
            <a:r>
              <a:rPr lang="en-US" dirty="0">
                <a:cs typeface="Courier New" pitchFamily="49" charset="0"/>
              </a:rPr>
              <a:t>In such a case, you need to write an except clause for each type of exception that you want to handle.</a:t>
            </a:r>
          </a:p>
        </p:txBody>
      </p:sp>
    </p:spTree>
    <p:extLst>
      <p:ext uri="{BB962C8B-B14F-4D97-AF65-F5344CB8AC3E}">
        <p14:creationId xmlns:p14="http://schemas.microsoft.com/office/powerpoint/2010/main" val="1420024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FBE9-D92E-427B-949C-904032EA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B80F5D-813D-430F-A57A-E9DF856A7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9929" y="2759286"/>
            <a:ext cx="7436465" cy="296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7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BB21-2124-4C7B-97BE-75FF1A190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468772"/>
            <a:ext cx="10018713" cy="1752599"/>
          </a:xfrm>
        </p:spPr>
        <p:txBody>
          <a:bodyPr/>
          <a:lstStyle/>
          <a:p>
            <a:r>
              <a:rPr lang="en-US" altLang="en-US" dirty="0"/>
              <a:t>Using multiple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en-US" dirty="0"/>
              <a:t> clause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99246-4967-41A4-9EE0-226FC101C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3C742F-548C-4AE2-AC24-CCE81C0AA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042" y="2221370"/>
            <a:ext cx="7320277" cy="403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31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5C2E-A5CA-4317-9E53-DCA9051E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one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en-US" dirty="0"/>
              <a:t> clause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FEEE9-E598-4BFF-AC90-77FB79067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10F7C8-558B-4B58-BAC4-E3FB8CEF9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317" y="2760034"/>
            <a:ext cx="5762959" cy="303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6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578A-1086-428C-8034-08ED7423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Displaying an Exception’s Default Error Message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C2301-72E3-44B6-A5EB-57AE10DDB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When an exception is thrown, an object known as an exception object is created in memory. </a:t>
            </a:r>
          </a:p>
          <a:p>
            <a:r>
              <a:rPr lang="en-US" altLang="en-US" dirty="0"/>
              <a:t>The exception object usually contains a default error message pertaining to the exception. </a:t>
            </a:r>
          </a:p>
          <a:p>
            <a:pPr marL="457200" lvl="1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err: </a:t>
            </a:r>
          </a:p>
          <a:p>
            <a:pPr marL="457200" lvl="1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print(err) </a:t>
            </a:r>
          </a:p>
          <a:p>
            <a:pPr marL="457200" lvl="1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 Exception as err: </a:t>
            </a:r>
          </a:p>
          <a:p>
            <a:pPr marL="457200" lvl="1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print(err) </a:t>
            </a:r>
            <a:endParaRPr lang="he-IL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he-IL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37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1687-587C-42E7-B842-740C9556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dirty="0"/>
              <a:t> Clause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98F8-1B32-4354-BAE5-0BEAAF785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31440"/>
            <a:ext cx="10018713" cy="1452880"/>
          </a:xfrm>
        </p:spPr>
        <p:txBody>
          <a:bodyPr/>
          <a:lstStyle/>
          <a:p>
            <a:r>
              <a:rPr lang="en-US" altLang="en-US" dirty="0"/>
              <a:t>The try/except statement may have an optional else clause.</a:t>
            </a:r>
          </a:p>
          <a:p>
            <a:pPr lvl="1"/>
            <a:r>
              <a:rPr lang="en-US" altLang="en-US" dirty="0"/>
              <a:t>This appears after all the except clauses. </a:t>
            </a:r>
          </a:p>
          <a:p>
            <a:pPr lvl="1"/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234AC-D27D-4A09-8CBF-AF8548E9F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362" y="3687178"/>
            <a:ext cx="2475275" cy="276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87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9DAB-ACF0-464C-A840-1D3E103C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dirty="0"/>
              <a:t> Clause :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37E2E-1343-4CDD-8305-1879A0CB4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e-IL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19F95-B265-42D6-A3D0-0CEA5AA2D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406" y="2353185"/>
            <a:ext cx="6322519" cy="384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24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46C2E-7272-42F9-ADBF-D0339E11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altLang="en-US" dirty="0"/>
              <a:t> Clause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D0641-63BD-4C3D-95E9-908A40BB7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1264921"/>
          </a:xfrm>
        </p:spPr>
        <p:txBody>
          <a:bodyPr/>
          <a:lstStyle/>
          <a:p>
            <a:r>
              <a:rPr lang="en-US" altLang="en-US" dirty="0"/>
              <a:t>The try/except statement may have an optional finally clause</a:t>
            </a:r>
          </a:p>
          <a:p>
            <a:pPr lvl="1"/>
            <a:r>
              <a:rPr lang="en-US" altLang="en-US" dirty="0"/>
              <a:t>This must appear after all the except clauses. </a:t>
            </a:r>
            <a:endParaRPr lang="he-IL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15D66-85FB-492A-8BF9-DE506C8EE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554" y="3911259"/>
            <a:ext cx="3823406" cy="226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3060-39F3-43C3-AE33-2919DB47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If an Exception Is Not Handled?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0EAA9-023C-4C35-ADE0-E26BF0555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If an exception is not handled, it will cause the program to halt. </a:t>
            </a:r>
          </a:p>
          <a:p>
            <a:pPr>
              <a:defRPr/>
            </a:pPr>
            <a:r>
              <a:rPr lang="en-US" dirty="0"/>
              <a:t>There are two possible ways for a thrown exception to go unhandled. </a:t>
            </a:r>
          </a:p>
          <a:p>
            <a:pPr lvl="1">
              <a:defRPr/>
            </a:pPr>
            <a:r>
              <a:rPr lang="en-US" dirty="0"/>
              <a:t>If try/except statement has no except clauses of the right type. </a:t>
            </a:r>
          </a:p>
          <a:p>
            <a:pPr lvl="1">
              <a:defRPr/>
            </a:pPr>
            <a:r>
              <a:rPr lang="en-US" dirty="0"/>
              <a:t>If the exception is raised from outside a try block. </a:t>
            </a:r>
            <a:endParaRPr lang="he-IL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169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5B06D-FAAD-4646-86F4-17D89A19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Explicitly Raising an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49D94-4549-4B47-B3DD-16E7CAD83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might need to write functions that raise exceptions to inform callers of errors that occur</a:t>
            </a:r>
          </a:p>
          <a:p>
            <a:r>
              <a:rPr lang="en-US" b="1" dirty="0"/>
              <a:t>raise</a:t>
            </a:r>
            <a:r>
              <a:rPr lang="en-US" dirty="0"/>
              <a:t> statement explicitly raises an exception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raise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ExceptionClassName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B23BBC-24E7-4AA0-A942-C079912BA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159" y="4965645"/>
            <a:ext cx="4165681" cy="139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6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719E-9AE4-4698-945E-471266D48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57200"/>
            <a:ext cx="10018713" cy="1495425"/>
          </a:xfrm>
        </p:spPr>
        <p:txBody>
          <a:bodyPr/>
          <a:lstStyle/>
          <a:p>
            <a:r>
              <a:rPr lang="en-US" altLang="en-US" dirty="0"/>
              <a:t>Topics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0BAD3-48D4-44D5-83B9-6DB87F489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71701"/>
            <a:ext cx="10018713" cy="3619500"/>
          </a:xfrm>
        </p:spPr>
        <p:txBody>
          <a:bodyPr>
            <a:normAutofit/>
          </a:bodyPr>
          <a:lstStyle/>
          <a:p>
            <a:r>
              <a:rPr lang="en-US" altLang="en-US" dirty="0"/>
              <a:t>Errors and Exceptions</a:t>
            </a:r>
          </a:p>
          <a:p>
            <a:pPr lvl="1"/>
            <a:r>
              <a:rPr lang="en-US" altLang="en-US" dirty="0"/>
              <a:t>Syntax Errors</a:t>
            </a:r>
          </a:p>
          <a:p>
            <a:pPr lvl="1"/>
            <a:r>
              <a:rPr lang="en-US" altLang="en-US" dirty="0"/>
              <a:t>Exceptions</a:t>
            </a:r>
          </a:p>
          <a:p>
            <a:r>
              <a:rPr lang="en-US" altLang="en-US" dirty="0"/>
              <a:t>Handling Exceptions</a:t>
            </a:r>
          </a:p>
          <a:p>
            <a:r>
              <a:rPr lang="en-US" altLang="en-US" dirty="0"/>
              <a:t>Explicitly Raising an Exception</a:t>
            </a:r>
          </a:p>
          <a:p>
            <a:r>
              <a:rPr lang="en-US" dirty="0"/>
              <a:t>Stack Unwinding and Tracebacks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4388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40BC-14C2-4199-AEF8-BAB1DC99D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Raising an Exception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F8810-9529-4E7A-B68E-C7F3B7927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an object of the specified exception class</a:t>
            </a:r>
          </a:p>
          <a:p>
            <a:r>
              <a:rPr lang="en-US" dirty="0"/>
              <a:t>Exception class name may be followed by parentheses containing arguments to initialize the exception object—typically a custom error message string</a:t>
            </a:r>
          </a:p>
          <a:p>
            <a:r>
              <a:rPr lang="en-US" dirty="0"/>
              <a:t>Code that raises an exception first should release any resources acquired before the exception occurred</a:t>
            </a:r>
          </a:p>
        </p:txBody>
      </p:sp>
    </p:spTree>
    <p:extLst>
      <p:ext uri="{BB962C8B-B14F-4D97-AF65-F5344CB8AC3E}">
        <p14:creationId xmlns:p14="http://schemas.microsoft.com/office/powerpoint/2010/main" val="382534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CD6D-6AEA-40ED-8C4A-41F040404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Unwinding and Tracebacks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6A1ED-2974-4B59-9A39-FE0A7CD00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41157"/>
            <a:ext cx="10018713" cy="3950043"/>
          </a:xfrm>
        </p:spPr>
        <p:txBody>
          <a:bodyPr/>
          <a:lstStyle/>
          <a:p>
            <a:r>
              <a:rPr lang="en-US" dirty="0"/>
              <a:t>Each exception object stores information indicating the precise series of function calls that led to the exception</a:t>
            </a:r>
          </a:p>
          <a:p>
            <a:r>
              <a:rPr lang="en-US" dirty="0"/>
              <a:t>Helpful when debugging your code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D51A9-CAD3-4389-BC7A-D1E7FEBED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471" y="4100513"/>
            <a:ext cx="5929552" cy="2312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AD0256-06C1-41CB-8FC8-FCB3B4B15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224" y="4397041"/>
            <a:ext cx="4165681" cy="139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11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5C77-3A8A-4D0B-89AB-387FBCA79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2473-BBF4-4C06-BFD5-B39A1CB32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409832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This chapter covered:</a:t>
            </a:r>
          </a:p>
          <a:p>
            <a:pPr lvl="1"/>
            <a:r>
              <a:rPr lang="en-US" altLang="en-US" dirty="0"/>
              <a:t>Syntax Errors</a:t>
            </a:r>
          </a:p>
          <a:p>
            <a:pPr lvl="1"/>
            <a:r>
              <a:rPr lang="en-US" altLang="en-US" dirty="0"/>
              <a:t>Exceptions</a:t>
            </a:r>
          </a:p>
          <a:p>
            <a:pPr lvl="1"/>
            <a:r>
              <a:rPr lang="en-US" altLang="en-US" dirty="0"/>
              <a:t>Handling Exceptions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try-catch</a:t>
            </a:r>
            <a:r>
              <a:rPr lang="en-US" altLang="en-US" dirty="0"/>
              <a:t> Syntax</a:t>
            </a:r>
          </a:p>
          <a:p>
            <a:pPr lvl="1"/>
            <a:r>
              <a:rPr lang="en-US" altLang="en-US" dirty="0"/>
              <a:t>Handling Multiple Exceptions</a:t>
            </a:r>
          </a:p>
          <a:p>
            <a:pPr lvl="1"/>
            <a:r>
              <a:rPr lang="en-US" altLang="en-US" dirty="0"/>
              <a:t>Displaying an Exception’s Default Error Message 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altLang="en-US" dirty="0"/>
              <a:t> Clause</a:t>
            </a:r>
          </a:p>
          <a:p>
            <a:pPr lvl="1"/>
            <a:r>
              <a:rPr lang="en-US" altLang="en-US" dirty="0"/>
              <a:t>Explicitly Raising an Exception</a:t>
            </a:r>
          </a:p>
          <a:p>
            <a:pPr lvl="1"/>
            <a:r>
              <a:rPr lang="en-US" dirty="0"/>
              <a:t>Stack Unwinding and Tracebacks</a:t>
            </a:r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749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013B-5902-4308-ACAA-744BC208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07592-0BC6-42C1-BD6C-3B7145484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There are two distinguishable kinds of errors: </a:t>
            </a:r>
          </a:p>
          <a:p>
            <a:pPr lvl="1"/>
            <a:r>
              <a:rPr lang="en-US" altLang="en-US" dirty="0"/>
              <a:t>Syntax errors </a:t>
            </a:r>
          </a:p>
          <a:p>
            <a:pPr lvl="1"/>
            <a:r>
              <a:rPr lang="en-US" altLang="en-US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427923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66D3-3D92-46B9-A4AA-160EA51A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992" y="313804"/>
            <a:ext cx="10018713" cy="1752599"/>
          </a:xfrm>
        </p:spPr>
        <p:txBody>
          <a:bodyPr/>
          <a:lstStyle/>
          <a:p>
            <a:r>
              <a:rPr lang="en-US" altLang="en-US" dirty="0"/>
              <a:t>Syntax Errors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8352E-A5FB-482D-A987-01FA57F56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Syntax errors</a:t>
            </a:r>
          </a:p>
          <a:p>
            <a:pPr lvl="1"/>
            <a:r>
              <a:rPr lang="en-US" dirty="0"/>
              <a:t>They are also known as parsing errors</a:t>
            </a:r>
          </a:p>
          <a:p>
            <a:pPr lvl="1"/>
            <a:r>
              <a:rPr lang="en-US" dirty="0"/>
              <a:t>The most common kind of complaint you get while you are still learning Python</a:t>
            </a:r>
          </a:p>
          <a:p>
            <a:pPr lvl="1"/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while True print('Hello world')</a:t>
            </a:r>
          </a:p>
          <a:p>
            <a:pPr marL="457200" lvl="1" indent="0">
              <a:buNone/>
            </a:pP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"&lt;stdin&gt;", line 1</a:t>
            </a:r>
          </a:p>
          <a:p>
            <a:pPr marL="457200" lvl="1" indent="0">
              <a:buNone/>
            </a:pP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True print('Hello world')</a:t>
            </a:r>
          </a:p>
          <a:p>
            <a:pPr marL="457200" lvl="1" indent="0">
              <a:buNone/>
            </a:pP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^</a:t>
            </a:r>
          </a:p>
          <a:p>
            <a:pPr marL="457200" lvl="1" indent="0">
              <a:buNone/>
            </a:pPr>
            <a:r>
              <a:rPr lang="en-US" alt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</p:txBody>
      </p:sp>
    </p:spTree>
    <p:extLst>
      <p:ext uri="{BB962C8B-B14F-4D97-AF65-F5344CB8AC3E}">
        <p14:creationId xmlns:p14="http://schemas.microsoft.com/office/powerpoint/2010/main" val="100867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030A-304F-4A63-875B-F974BEB34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Exceptions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20EF0-8CC1-4446-A71D-2A3ED4D4F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33600"/>
            <a:ext cx="10018713" cy="427672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Errors detected during execution are called exceptions and are not unconditionally fatal</a:t>
            </a:r>
          </a:p>
          <a:p>
            <a:pPr lvl="1"/>
            <a:r>
              <a:rPr lang="en-US" altLang="en-US" dirty="0"/>
              <a:t>You will soon learn how to handle them in Python programs. </a:t>
            </a:r>
          </a:p>
          <a:p>
            <a:r>
              <a:rPr lang="en-US" altLang="en-US" dirty="0"/>
              <a:t>Even if a statement or expression is syntactically correct, it may cause an error when an attempt is made to execute it. </a:t>
            </a:r>
          </a:p>
          <a:p>
            <a:r>
              <a:rPr lang="en-US" altLang="en-US" dirty="0"/>
              <a:t>Most exceptions are not handled by programs, however, and result in error messages.</a:t>
            </a:r>
          </a:p>
          <a:p>
            <a:r>
              <a:rPr lang="en-US" altLang="en-US" dirty="0"/>
              <a:t>Example:</a:t>
            </a:r>
          </a:p>
          <a:p>
            <a:pPr marL="457200" lvl="1" indent="0">
              <a:buNone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10 * (1/0)</a:t>
            </a:r>
          </a:p>
          <a:p>
            <a:pPr marL="457200" lvl="1" indent="0">
              <a:buNone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marL="457200" lvl="1" indent="0">
              <a:buNone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"&lt;stdin&gt;", line 1, in &lt;module&gt;</a:t>
            </a:r>
          </a:p>
          <a:p>
            <a:pPr marL="457200" lvl="1" indent="0">
              <a:buNone/>
            </a:pP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 division by zero</a:t>
            </a:r>
          </a:p>
        </p:txBody>
      </p:sp>
    </p:spTree>
    <p:extLst>
      <p:ext uri="{BB962C8B-B14F-4D97-AF65-F5344CB8AC3E}">
        <p14:creationId xmlns:p14="http://schemas.microsoft.com/office/powerpoint/2010/main" val="303491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B8A9-EEA6-47FD-BFD9-7E895FA8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Exceptions (Examples contd..)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4568C-46BE-4D4D-8439-B2F398E97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 + spam*3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"&lt;stdin&gt;", line 1, in &lt;module&gt;</a:t>
            </a:r>
          </a:p>
          <a:p>
            <a:pPr marL="0" indent="0"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name 'spam' is not defined</a:t>
            </a:r>
          </a:p>
          <a:p>
            <a:pPr marL="0" indent="0"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'2' + 2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"&lt;stdin&gt;", line 1, in &lt;module&gt;</a:t>
            </a:r>
          </a:p>
          <a:p>
            <a:pPr marL="0" indent="0"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Can't convert 'int' object to str implicitly</a:t>
            </a:r>
          </a:p>
        </p:txBody>
      </p:sp>
    </p:spTree>
    <p:extLst>
      <p:ext uri="{BB962C8B-B14F-4D97-AF65-F5344CB8AC3E}">
        <p14:creationId xmlns:p14="http://schemas.microsoft.com/office/powerpoint/2010/main" val="2195167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6C55-0A4A-42FE-9830-033A2738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DCD3C-9604-4C5E-B494-42F55FCC2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05025"/>
            <a:ext cx="10018713" cy="3686175"/>
          </a:xfrm>
        </p:spPr>
        <p:txBody>
          <a:bodyPr/>
          <a:lstStyle/>
          <a:p>
            <a:r>
              <a:rPr lang="en-US" dirty="0"/>
              <a:t> Exception Handler</a:t>
            </a:r>
          </a:p>
          <a:p>
            <a:pPr lvl="1"/>
            <a:r>
              <a:rPr lang="en-US" dirty="0"/>
              <a:t>Writing handler code that responds to exceptions when they are raised</a:t>
            </a:r>
          </a:p>
          <a:p>
            <a:pPr lvl="1"/>
            <a:r>
              <a:rPr lang="en-US" dirty="0"/>
              <a:t>This prevents the program from abruptly crashing</a:t>
            </a:r>
          </a:p>
        </p:txBody>
      </p:sp>
    </p:spTree>
    <p:extLst>
      <p:ext uri="{BB962C8B-B14F-4D97-AF65-F5344CB8AC3E}">
        <p14:creationId xmlns:p14="http://schemas.microsoft.com/office/powerpoint/2010/main" val="67604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3D30-58D5-4811-B92A-A527F370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try-catch</a:t>
            </a:r>
            <a:r>
              <a:rPr lang="en-US" altLang="en-US" dirty="0"/>
              <a:t> Syntax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4AC0E-19FC-44BD-B8D5-F25DA6AF4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9450" y="2666999"/>
            <a:ext cx="8283573" cy="31242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 etc.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 etc. </a:t>
            </a:r>
          </a:p>
        </p:txBody>
      </p:sp>
    </p:spTree>
    <p:extLst>
      <p:ext uri="{BB962C8B-B14F-4D97-AF65-F5344CB8AC3E}">
        <p14:creationId xmlns:p14="http://schemas.microsoft.com/office/powerpoint/2010/main" val="3553087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E4BD-24CE-4EF7-B95C-F87B5057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82430C-4AAB-4633-A830-C44760008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164" y="4197175"/>
            <a:ext cx="6161002" cy="1764749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08314B8-A91C-4627-8BCB-3B9F4580E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27946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3FEE41-20D7-4020-BBD0-FF60C84F0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027" y="2129480"/>
            <a:ext cx="4789277" cy="175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58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692</Words>
  <Application>Microsoft Office PowerPoint</Application>
  <PresentationFormat>Widescreen</PresentationFormat>
  <Paragraphs>123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Corbel</vt:lpstr>
      <vt:lpstr>Courier New</vt:lpstr>
      <vt:lpstr>Parallax</vt:lpstr>
      <vt:lpstr>SENG 1000 - Software Engineering Foundations and Practice</vt:lpstr>
      <vt:lpstr>Topics</vt:lpstr>
      <vt:lpstr>Errors</vt:lpstr>
      <vt:lpstr>Syntax Errors</vt:lpstr>
      <vt:lpstr>Exceptions</vt:lpstr>
      <vt:lpstr>Exceptions (Examples contd..)</vt:lpstr>
      <vt:lpstr>Exception Handling</vt:lpstr>
      <vt:lpstr>try-catch Syntax</vt:lpstr>
      <vt:lpstr>Example</vt:lpstr>
      <vt:lpstr>Handling Multiple Exceptions</vt:lpstr>
      <vt:lpstr>Example</vt:lpstr>
      <vt:lpstr>Using multiple except clause</vt:lpstr>
      <vt:lpstr>Using one except clause</vt:lpstr>
      <vt:lpstr>Displaying an Exception’s Default Error Message </vt:lpstr>
      <vt:lpstr>The else Clause </vt:lpstr>
      <vt:lpstr>The else Clause : Example</vt:lpstr>
      <vt:lpstr>The finally Clause </vt:lpstr>
      <vt:lpstr>What If an Exception Is Not Handled?</vt:lpstr>
      <vt:lpstr>Explicitly Raising an Exception</vt:lpstr>
      <vt:lpstr>Raising an Exception </vt:lpstr>
      <vt:lpstr>Stack Unwinding and Tracebacks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SENG 1000 - Software Engineering Foundations and Practice</dc:title>
  <dc:creator>Sumati Jois</dc:creator>
  <cp:lastModifiedBy>Sumati Jois</cp:lastModifiedBy>
  <cp:revision>283</cp:revision>
  <dcterms:created xsi:type="dcterms:W3CDTF">2020-01-29T18:29:06Z</dcterms:created>
  <dcterms:modified xsi:type="dcterms:W3CDTF">2020-02-25T15:45:10Z</dcterms:modified>
</cp:coreProperties>
</file>