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1"/>
  </p:notesMasterIdLst>
  <p:sldIdLst>
    <p:sldId id="256" r:id="rId2"/>
    <p:sldId id="257" r:id="rId3"/>
    <p:sldId id="258" r:id="rId4"/>
    <p:sldId id="278" r:id="rId5"/>
    <p:sldId id="260" r:id="rId6"/>
    <p:sldId id="279" r:id="rId7"/>
    <p:sldId id="285" r:id="rId8"/>
    <p:sldId id="282" r:id="rId9"/>
    <p:sldId id="281" r:id="rId10"/>
    <p:sldId id="286" r:id="rId11"/>
    <p:sldId id="291" r:id="rId12"/>
    <p:sldId id="290" r:id="rId13"/>
    <p:sldId id="293" r:id="rId14"/>
    <p:sldId id="283" r:id="rId15"/>
    <p:sldId id="287" r:id="rId16"/>
    <p:sldId id="292" r:id="rId17"/>
    <p:sldId id="288" r:id="rId18"/>
    <p:sldId id="284" r:id="rId19"/>
    <p:sldId id="28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41" autoAdjust="0"/>
  </p:normalViewPr>
  <p:slideViewPr>
    <p:cSldViewPr snapToGrid="0">
      <p:cViewPr varScale="1">
        <p:scale>
          <a:sx n="62" d="100"/>
          <a:sy n="62" d="100"/>
        </p:scale>
        <p:origin x="8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2FF2F-DF0E-4A2B-828A-DD9056785788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8BA62-2FB9-4DA8-9AB9-EFE02AE18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27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BA62-2FB9-4DA8-9AB9-EFE02AE18C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75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BA62-2FB9-4DA8-9AB9-EFE02AE18C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32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BA62-2FB9-4DA8-9AB9-EFE02AE18C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8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BA62-2FB9-4DA8-9AB9-EFE02AE18C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35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BA62-2FB9-4DA8-9AB9-EFE02AE18C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290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BA62-2FB9-4DA8-9AB9-EFE02AE18C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819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BA62-2FB9-4DA8-9AB9-EFE02AE18C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339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BA62-2FB9-4DA8-9AB9-EFE02AE18CA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920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BA62-2FB9-4DA8-9AB9-EFE02AE18CA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067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BA62-2FB9-4DA8-9AB9-EFE02AE18CA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866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BA62-2FB9-4DA8-9AB9-EFE02AE18CA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01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BA62-2FB9-4DA8-9AB9-EFE02AE18C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46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BA62-2FB9-4DA8-9AB9-EFE02AE18C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19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BA62-2FB9-4DA8-9AB9-EFE02AE18C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61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BA62-2FB9-4DA8-9AB9-EFE02AE18C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47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BA62-2FB9-4DA8-9AB9-EFE02AE18C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80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BA62-2FB9-4DA8-9AB9-EFE02AE18C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09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BA62-2FB9-4DA8-9AB9-EFE02AE18C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33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BA62-2FB9-4DA8-9AB9-EFE02AE18C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18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4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8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32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11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35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05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51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775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95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62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81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7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32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8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16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92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3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12EAC19-2E10-4B7C-8F9B-EEFD9DA75A61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4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C819A-AA7E-4C15-97E8-235ABE7EAB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SENG 1000 - Software Engineering Foundations and Practice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EFFE8-1CF2-4A2B-95DD-AD26545DA7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-Sumati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986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7770C-3645-4E7D-8E6F-B3A8E47E1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439999"/>
          </a:xfrm>
        </p:spPr>
        <p:txBody>
          <a:bodyPr/>
          <a:lstStyle/>
          <a:p>
            <a:r>
              <a:rPr lang="en-US" dirty="0"/>
              <a:t>Classes &amp; Objects (cont.…)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572C53-744E-44E9-A3A7-3CE51026B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291" y="2491676"/>
            <a:ext cx="4055819" cy="11067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6361D11-4266-4476-8BBC-11002E154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6291" y="3988135"/>
            <a:ext cx="4055819" cy="5158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0FC0A6-DAAD-45A2-BB57-10C4FF48A3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6790" y="1736302"/>
            <a:ext cx="4486670" cy="338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15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40397-9491-4980-8BE3-E045B4643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&amp; Objects (cont.…)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5CA092-D6BC-4BA4-BE72-0A6FEBE8E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09" y="2438398"/>
            <a:ext cx="4374331" cy="2752725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9469F4-EC2C-48C6-AFD6-260FF76072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975732" y="2438398"/>
            <a:ext cx="54102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542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D02EE-CDC1-40AE-9DCE-421F4965A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&amp; Objects (cont.…)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67299E-681D-4BDA-975D-55E1AC7C4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01840" y="2260599"/>
            <a:ext cx="4401184" cy="3975072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2C6EA65F-D789-4F13-BB94-398D60B0B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3271" y="2260599"/>
            <a:ext cx="4213322" cy="391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098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D4FC8-AE4A-4CFA-832A-3391DA922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&amp; Objects (cont.…)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73A61-6425-418C-A964-72E06AC89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5496A1-8D83-4703-8748-2BCD80A7F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10" y="2666999"/>
            <a:ext cx="4948082" cy="25013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0899FC-A7C7-4985-B442-BFF171002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917" y="2811569"/>
            <a:ext cx="4999153" cy="221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926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D29E4-A4C4-46F2-8E1D-8405D86BD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538" y="119063"/>
            <a:ext cx="10018713" cy="1752599"/>
          </a:xfrm>
        </p:spPr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23960-47F5-472F-B212-FD7B02AC4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3015"/>
            <a:ext cx="10018713" cy="3152633"/>
          </a:xfrm>
        </p:spPr>
        <p:txBody>
          <a:bodyPr>
            <a:normAutofit/>
          </a:bodyPr>
          <a:lstStyle/>
          <a:p>
            <a:r>
              <a:rPr lang="en-US" dirty="0"/>
              <a:t>It is a process by which objects of one class acquire properties of objects of another class.</a:t>
            </a:r>
          </a:p>
          <a:p>
            <a:r>
              <a:rPr lang="en-US" dirty="0"/>
              <a:t>It is the most useful aspects of OOP and provides code reusability. </a:t>
            </a:r>
          </a:p>
          <a:p>
            <a:r>
              <a:rPr lang="en-US" dirty="0"/>
              <a:t>Inheritance involves a superclass and a subclass.</a:t>
            </a:r>
          </a:p>
          <a:p>
            <a:pPr lvl="1"/>
            <a:r>
              <a:rPr lang="en-US" dirty="0"/>
              <a:t> The subclass inherits attributes and methods from the superclass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55FF01-B800-449E-9A97-BC9076AC0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070" y="4093563"/>
            <a:ext cx="4051575" cy="242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179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1FA48-43BD-46C0-BE0A-22BACC7EF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732" y="0"/>
            <a:ext cx="10018713" cy="1752599"/>
          </a:xfrm>
        </p:spPr>
        <p:txBody>
          <a:bodyPr/>
          <a:lstStyle/>
          <a:p>
            <a:r>
              <a:rPr lang="en-US" dirty="0"/>
              <a:t>Inheritance (cont..)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A3F028-6630-49DA-A985-821228AF2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630" y="2751729"/>
            <a:ext cx="4304071" cy="147737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52F83B7-5F68-459C-ABDF-3434B9AFD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630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9982-CFB2-485A-9756-37DCE8E69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(contd..)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B8500-A71C-4C38-988B-F62B47BA1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817D4F-249C-4B18-AF0D-709551E9A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427" y="2438399"/>
            <a:ext cx="4298239" cy="27642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FA83AD-F194-48FA-B9FB-2286EF90A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1545" y="2243918"/>
            <a:ext cx="4878040" cy="365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424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EA40-E343-4EBE-859E-21739D5FE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794" y="678618"/>
            <a:ext cx="5008835" cy="1675263"/>
          </a:xfrm>
        </p:spPr>
        <p:txBody>
          <a:bodyPr/>
          <a:lstStyle/>
          <a:p>
            <a:r>
              <a:rPr lang="en-US" dirty="0"/>
              <a:t>Inheritance (contd..)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EEC03BD-3ED2-4708-AC0C-24FD541C95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34018" y="3428999"/>
            <a:ext cx="8649647" cy="31288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120935-8491-499C-A8B3-49A1CC4AB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9303" y="504967"/>
            <a:ext cx="4244362" cy="276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60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33E80-B515-4E75-9916-9474B99A9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A22B5-70E3-4D0B-B35F-969654576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652" y="2238233"/>
            <a:ext cx="10288372" cy="3933967"/>
          </a:xfrm>
        </p:spPr>
        <p:txBody>
          <a:bodyPr/>
          <a:lstStyle/>
          <a:p>
            <a:pPr lvl="1"/>
            <a:r>
              <a:rPr lang="en-US" sz="2400" i="1" dirty="0"/>
              <a:t>Polymorphism</a:t>
            </a:r>
            <a:r>
              <a:rPr lang="en-US" sz="2400" dirty="0"/>
              <a:t> refers to an object’s ability to take different forms</a:t>
            </a:r>
          </a:p>
          <a:p>
            <a:pPr lvl="1"/>
            <a:r>
              <a:rPr lang="en-US" sz="2400" dirty="0"/>
              <a:t>When a method is defined in a superclass and define the method with the same name in a subclass. </a:t>
            </a:r>
          </a:p>
          <a:p>
            <a:pPr lvl="1"/>
            <a:r>
              <a:rPr lang="en-US" sz="2400" dirty="0"/>
              <a:t>Subclass method overrides the superclass method. </a:t>
            </a:r>
          </a:p>
          <a:p>
            <a:pPr lvl="1"/>
            <a:r>
              <a:rPr lang="en-US" sz="2400" dirty="0"/>
              <a:t>The call to correct version of overridden method depends on the object that is used to call</a:t>
            </a:r>
          </a:p>
          <a:p>
            <a:pPr lvl="2"/>
            <a:r>
              <a:rPr lang="en-US" sz="2000" dirty="0"/>
              <a:t>If subclass object is used for call, subclass’s version will execute</a:t>
            </a:r>
          </a:p>
          <a:p>
            <a:pPr lvl="2"/>
            <a:r>
              <a:rPr lang="en-US" sz="2000" dirty="0"/>
              <a:t>If superclass object is used for call, superclass’s version will execute</a:t>
            </a:r>
          </a:p>
        </p:txBody>
      </p:sp>
    </p:spTree>
    <p:extLst>
      <p:ext uri="{BB962C8B-B14F-4D97-AF65-F5344CB8AC3E}">
        <p14:creationId xmlns:p14="http://schemas.microsoft.com/office/powerpoint/2010/main" val="678095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C101C-1E83-4270-99DC-1C23A5E41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194" y="883072"/>
            <a:ext cx="4341971" cy="1752599"/>
          </a:xfrm>
        </p:spPr>
        <p:txBody>
          <a:bodyPr/>
          <a:lstStyle/>
          <a:p>
            <a:r>
              <a:rPr lang="en-US" dirty="0"/>
              <a:t>Polymorphism </a:t>
            </a:r>
            <a:br>
              <a:rPr lang="en-US" dirty="0"/>
            </a:br>
            <a:r>
              <a:rPr lang="en-US" dirty="0"/>
              <a:t>(contd..)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D94EA7-FDAC-433A-865B-10D7F7B6B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930" y="609602"/>
            <a:ext cx="5830093" cy="5908665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29A410A-CB95-4988-A3B8-4B12212D4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38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9719E-9AE4-4698-945E-471266D48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457200"/>
            <a:ext cx="10018713" cy="1495425"/>
          </a:xfrm>
        </p:spPr>
        <p:txBody>
          <a:bodyPr/>
          <a:lstStyle/>
          <a:p>
            <a:r>
              <a:rPr lang="en-US" altLang="en-US" dirty="0"/>
              <a:t>Topics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0BAD3-48D4-44D5-83B9-6DB87F489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71701"/>
            <a:ext cx="10018713" cy="3619500"/>
          </a:xfrm>
        </p:spPr>
        <p:txBody>
          <a:bodyPr>
            <a:normAutofit/>
          </a:bodyPr>
          <a:lstStyle/>
          <a:p>
            <a:r>
              <a:rPr lang="en-US" altLang="en-US" dirty="0"/>
              <a:t>Classes and Object-Oriented Programming</a:t>
            </a:r>
          </a:p>
          <a:p>
            <a:pPr lvl="1"/>
            <a:r>
              <a:rPr lang="en-US" altLang="en-US" dirty="0"/>
              <a:t> Procedural and Object-Oriented Programming </a:t>
            </a:r>
          </a:p>
          <a:p>
            <a:pPr lvl="1"/>
            <a:r>
              <a:rPr lang="en-US" altLang="en-US" dirty="0"/>
              <a:t>OOP Concepts	</a:t>
            </a:r>
          </a:p>
          <a:p>
            <a:pPr lvl="2"/>
            <a:r>
              <a:rPr lang="en-US" dirty="0"/>
              <a:t>Object</a:t>
            </a:r>
          </a:p>
          <a:p>
            <a:pPr lvl="2"/>
            <a:r>
              <a:rPr lang="en-US" dirty="0"/>
              <a:t>Class</a:t>
            </a:r>
          </a:p>
          <a:p>
            <a:pPr lvl="2"/>
            <a:r>
              <a:rPr lang="en-US" dirty="0"/>
              <a:t>Data Abstraction and Encapsulation</a:t>
            </a:r>
          </a:p>
          <a:p>
            <a:pPr lvl="2"/>
            <a:r>
              <a:rPr lang="en-US" dirty="0"/>
              <a:t>Inheritance</a:t>
            </a:r>
          </a:p>
          <a:p>
            <a:pPr lvl="2"/>
            <a:r>
              <a:rPr lang="en-US" dirty="0"/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3844388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B013B-5902-4308-ACAA-744BC2087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Procedural vs. Object-Oriented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07592-0BC6-42C1-BD6C-3B7145484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 Procedural programming </a:t>
            </a:r>
          </a:p>
          <a:p>
            <a:pPr lvl="1"/>
            <a:r>
              <a:rPr lang="en-US" altLang="en-US" dirty="0"/>
              <a:t>It is a programming practice centered on the procedures or actions that take place in a program. </a:t>
            </a:r>
          </a:p>
          <a:p>
            <a:r>
              <a:rPr lang="en-US" altLang="en-US" dirty="0"/>
              <a:t> Object-oriented programming </a:t>
            </a:r>
          </a:p>
          <a:p>
            <a:pPr lvl="1"/>
            <a:r>
              <a:rPr lang="en-US" altLang="en-US" dirty="0"/>
              <a:t>It is centered on objects. </a:t>
            </a:r>
          </a:p>
          <a:p>
            <a:pPr lvl="1"/>
            <a:r>
              <a:rPr lang="en-US" altLang="en-US" dirty="0"/>
              <a:t>Objects are created from abstract data types that encapsulate data and functions together.</a:t>
            </a:r>
          </a:p>
        </p:txBody>
      </p:sp>
    </p:spTree>
    <p:extLst>
      <p:ext uri="{BB962C8B-B14F-4D97-AF65-F5344CB8AC3E}">
        <p14:creationId xmlns:p14="http://schemas.microsoft.com/office/powerpoint/2010/main" val="4279235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B8228-D79D-422D-8134-B43B94A85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663" y="885826"/>
            <a:ext cx="10018713" cy="899160"/>
          </a:xfrm>
        </p:spPr>
        <p:txBody>
          <a:bodyPr/>
          <a:lstStyle/>
          <a:p>
            <a:r>
              <a:rPr lang="en-US" dirty="0"/>
              <a:t>OOP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40FB6-5C18-4BE0-9D66-C31B940DE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4675" y="2286000"/>
            <a:ext cx="8388348" cy="3686174"/>
          </a:xfrm>
        </p:spPr>
        <p:txBody>
          <a:bodyPr>
            <a:normAutofit/>
          </a:bodyPr>
          <a:lstStyle/>
          <a:p>
            <a:r>
              <a:rPr lang="en-US" dirty="0"/>
              <a:t>Object</a:t>
            </a:r>
          </a:p>
          <a:p>
            <a:r>
              <a:rPr lang="en-US" dirty="0"/>
              <a:t>Class</a:t>
            </a:r>
          </a:p>
          <a:p>
            <a:r>
              <a:rPr lang="en-US" dirty="0"/>
              <a:t>Data Abstraction and Encapsulation</a:t>
            </a:r>
          </a:p>
          <a:p>
            <a:r>
              <a:rPr lang="en-US" dirty="0"/>
              <a:t>Inheritance</a:t>
            </a:r>
          </a:p>
          <a:p>
            <a:r>
              <a:rPr lang="en-US" dirty="0"/>
              <a:t>Polymorphism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834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766D3-3D92-46B9-A4AA-160EA51A3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992" y="313804"/>
            <a:ext cx="10018713" cy="1281317"/>
          </a:xfrm>
        </p:spPr>
        <p:txBody>
          <a:bodyPr/>
          <a:lstStyle/>
          <a:p>
            <a:r>
              <a:rPr lang="en-US" altLang="en-US" dirty="0"/>
              <a:t>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8352E-A5FB-482D-A987-01FA57F56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00175"/>
            <a:ext cx="10018713" cy="3263265"/>
          </a:xfrm>
        </p:spPr>
        <p:txBody>
          <a:bodyPr>
            <a:normAutofit/>
          </a:bodyPr>
          <a:lstStyle/>
          <a:p>
            <a:r>
              <a:rPr lang="en-US" dirty="0"/>
              <a:t>Basic unit of program. </a:t>
            </a:r>
          </a:p>
          <a:p>
            <a:r>
              <a:rPr lang="en-US" dirty="0"/>
              <a:t>An object is a software entity that contains both state(data) and behavior(methods). </a:t>
            </a:r>
          </a:p>
          <a:p>
            <a:pPr lvl="1"/>
            <a:r>
              <a:rPr lang="en-US" dirty="0"/>
              <a:t>The data contained in an object is known as the object’s data attributes. </a:t>
            </a:r>
          </a:p>
          <a:p>
            <a:pPr lvl="1"/>
            <a:r>
              <a:rPr lang="en-US" dirty="0"/>
              <a:t>An object’s methods are functions that perform operations on the object’s data attributes. 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E7E2A5-5A41-4363-BE7D-161EBD957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153" y="4362450"/>
            <a:ext cx="4357687" cy="229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79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5F8FD-293D-4FE3-B8D1-7024696BE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14325"/>
            <a:ext cx="10018713" cy="1752599"/>
          </a:xfrm>
        </p:spPr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CA726-6845-44DB-863B-A09CC5AE7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66925"/>
            <a:ext cx="10018713" cy="4124326"/>
          </a:xfrm>
        </p:spPr>
        <p:txBody>
          <a:bodyPr>
            <a:normAutofit/>
          </a:bodyPr>
          <a:lstStyle/>
          <a:p>
            <a:r>
              <a:rPr lang="en-US" dirty="0"/>
              <a:t>Class is a blueprint for an object. </a:t>
            </a:r>
          </a:p>
          <a:p>
            <a:r>
              <a:rPr lang="en-US" dirty="0"/>
              <a:t>A class definition is a set of statements that define a class’s methods and data attributes. </a:t>
            </a:r>
          </a:p>
          <a:p>
            <a:r>
              <a:rPr lang="en-US" dirty="0"/>
              <a:t>This doesn't define any data, but it does define what the class name means.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  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&lt;statement-1&gt;   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.   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.    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&lt;statement-N&gt; </a:t>
            </a:r>
          </a:p>
        </p:txBody>
      </p:sp>
    </p:spTree>
    <p:extLst>
      <p:ext uri="{BB962C8B-B14F-4D97-AF65-F5344CB8AC3E}">
        <p14:creationId xmlns:p14="http://schemas.microsoft.com/office/powerpoint/2010/main" val="388423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EF034-FDE8-4217-8330-3DD9C14E2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Blueprint vs. Instance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F5FB3E-D0EB-4E93-BF55-AF466FC7B2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90673" y="2069910"/>
            <a:ext cx="5091387" cy="39658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6BEE72-0052-45FD-AD8A-B257065DC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4131" y="2069910"/>
            <a:ext cx="4286250" cy="396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888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E8D25-B54B-4D47-BAD0-CA2A8F0DD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750" y="211539"/>
            <a:ext cx="10018713" cy="1752599"/>
          </a:xfrm>
        </p:spPr>
        <p:txBody>
          <a:bodyPr/>
          <a:lstStyle/>
          <a:p>
            <a:r>
              <a:rPr lang="en-US" dirty="0"/>
              <a:t>Data Abstraction &amp; 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821A8-4695-4061-A2B5-81726ADD9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60060"/>
            <a:ext cx="10375594" cy="5486401"/>
          </a:xfrm>
        </p:spPr>
        <p:txBody>
          <a:bodyPr>
            <a:normAutofit/>
          </a:bodyPr>
          <a:lstStyle/>
          <a:p>
            <a:r>
              <a:rPr lang="en-US" dirty="0"/>
              <a:t>Abstraction</a:t>
            </a:r>
          </a:p>
          <a:p>
            <a:pPr lvl="1"/>
            <a:r>
              <a:rPr lang="en-US" dirty="0"/>
              <a:t>Provide only essential information to the outside world and hide their background details</a:t>
            </a:r>
          </a:p>
          <a:p>
            <a:pPr lvl="1"/>
            <a:r>
              <a:rPr lang="en-US" dirty="0"/>
              <a:t>Achieved through encapsulation.</a:t>
            </a:r>
          </a:p>
          <a:p>
            <a:pPr lvl="2"/>
            <a:r>
              <a:rPr lang="en-US" dirty="0"/>
              <a:t>For example, a database system hides certain details of how data is stored and created and maintained. </a:t>
            </a:r>
          </a:p>
          <a:p>
            <a:r>
              <a:rPr lang="en-US" dirty="0"/>
              <a:t>Encapsulation</a:t>
            </a:r>
            <a:endParaRPr lang="en-US" dirty="0">
              <a:solidFill>
                <a:prstClr val="black"/>
              </a:solidFill>
            </a:endParaRPr>
          </a:p>
          <a:p>
            <a:pPr lvl="1">
              <a:buClr>
                <a:srgbClr val="30ACEC">
                  <a:lumMod val="75000"/>
                </a:srgbClr>
              </a:buClr>
            </a:pPr>
            <a:r>
              <a:rPr lang="en-US" dirty="0">
                <a:solidFill>
                  <a:prstClr val="black"/>
                </a:solidFill>
              </a:rPr>
              <a:t>Wrapping up of data and functions into a single unit (called class) is called as Encapsulation</a:t>
            </a:r>
          </a:p>
          <a:p>
            <a:pPr lvl="1">
              <a:buClr>
                <a:srgbClr val="30ACEC">
                  <a:lumMod val="75000"/>
                </a:srgbClr>
              </a:buClr>
            </a:pPr>
            <a:r>
              <a:rPr lang="en-US" dirty="0">
                <a:solidFill>
                  <a:prstClr val="black"/>
                </a:solidFill>
              </a:rPr>
              <a:t>This is to prevent data from direct modification from outside world and is called as </a:t>
            </a:r>
            <a:r>
              <a:rPr lang="en-US" i="1" dirty="0">
                <a:solidFill>
                  <a:prstClr val="black"/>
                </a:solidFill>
              </a:rPr>
              <a:t>Data Hiding</a:t>
            </a:r>
            <a:r>
              <a:rPr lang="en-US" dirty="0">
                <a:solidFill>
                  <a:prstClr val="black"/>
                </a:solidFill>
              </a:rPr>
              <a:t> or </a:t>
            </a:r>
            <a:r>
              <a:rPr lang="en-US" i="1" dirty="0">
                <a:solidFill>
                  <a:prstClr val="black"/>
                </a:solidFill>
              </a:rPr>
              <a:t>Information Hiding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137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4E756-60EB-40EB-870E-6B049EBC2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Data and Functions in OOP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A56CFF-922B-4E9A-A91C-3F3F625E7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Organization of Data and Functions in OOP">
            <a:extLst>
              <a:ext uri="{FF2B5EF4-FFF2-40B4-BE49-F238E27FC236}">
                <a16:creationId xmlns:a16="http://schemas.microsoft.com/office/drawing/2014/main" id="{C4BBF375-AF20-4486-9783-276723CD4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804" y="2518175"/>
            <a:ext cx="5065179" cy="3802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897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4946</TotalTime>
  <Words>478</Words>
  <Application>Microsoft Office PowerPoint</Application>
  <PresentationFormat>Widescreen</PresentationFormat>
  <Paragraphs>86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Corbel</vt:lpstr>
      <vt:lpstr>Courier New</vt:lpstr>
      <vt:lpstr>Parallax</vt:lpstr>
      <vt:lpstr>SENG 1000 - Software Engineering Foundations and Practice</vt:lpstr>
      <vt:lpstr>Topics</vt:lpstr>
      <vt:lpstr>Procedural vs. Object-Oriented</vt:lpstr>
      <vt:lpstr>OOP Concepts</vt:lpstr>
      <vt:lpstr>Object</vt:lpstr>
      <vt:lpstr>Class</vt:lpstr>
      <vt:lpstr>Blueprint vs. Instance</vt:lpstr>
      <vt:lpstr>Data Abstraction &amp; Encapsulation</vt:lpstr>
      <vt:lpstr>Organization of Data and Functions in OOP</vt:lpstr>
      <vt:lpstr>Classes &amp; Objects (cont.…)</vt:lpstr>
      <vt:lpstr>Classes &amp; Objects (cont.…)</vt:lpstr>
      <vt:lpstr>Classes &amp; Objects (cont.…)</vt:lpstr>
      <vt:lpstr>Classes &amp; Objects (cont.…)</vt:lpstr>
      <vt:lpstr>Inheritance</vt:lpstr>
      <vt:lpstr>Inheritance (cont..)</vt:lpstr>
      <vt:lpstr>Inheritance (contd..)</vt:lpstr>
      <vt:lpstr>Inheritance (contd..)</vt:lpstr>
      <vt:lpstr>Polymorphism</vt:lpstr>
      <vt:lpstr>Polymorphism  (contd..)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SENG 1000 - Software Engineering Foundations and Practice</dc:title>
  <dc:creator>Sumati Jois</dc:creator>
  <cp:lastModifiedBy>Sumati Jois</cp:lastModifiedBy>
  <cp:revision>449</cp:revision>
  <dcterms:created xsi:type="dcterms:W3CDTF">2020-01-29T18:29:06Z</dcterms:created>
  <dcterms:modified xsi:type="dcterms:W3CDTF">2020-02-28T13:38:07Z</dcterms:modified>
</cp:coreProperties>
</file>