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3"/>
  </p:notesMasterIdLst>
  <p:sldIdLst>
    <p:sldId id="256" r:id="rId2"/>
    <p:sldId id="257" r:id="rId3"/>
    <p:sldId id="259" r:id="rId4"/>
    <p:sldId id="260" r:id="rId5"/>
    <p:sldId id="283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23" autoAdjust="0"/>
  </p:normalViewPr>
  <p:slideViewPr>
    <p:cSldViewPr snapToGrid="0">
      <p:cViewPr varScale="1">
        <p:scale>
          <a:sx n="60" d="100"/>
          <a:sy n="60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FF2F-DF0E-4A2B-828A-DD90567857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BA62-2FB9-4DA8-9AB9-EFE02AE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EAC19-2E10-4B7C-8F9B-EEFD9DA75A6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19A-AA7E-4C15-97E8-235ABE7E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FFE8-1CF2-4A2B-95DD-AD26545DA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7220-7E03-4E25-98B8-699DCCE8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3422"/>
            <a:ext cx="10018713" cy="166613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instance</a:t>
            </a:r>
            <a:r>
              <a:rPr lang="en-US" dirty="0"/>
              <a:t>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A998-8ED6-491F-B8CC-C0713454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0836"/>
            <a:ext cx="10018713" cy="1666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stored in the namespace of an object (instance) are called instance variables (or instance attributes)</a:t>
            </a:r>
          </a:p>
          <a:p>
            <a:r>
              <a:rPr lang="en-US" dirty="0"/>
              <a:t>Every object will have its own namespace and therefore its own instance variables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68EE2-10E8-430A-93B3-CA71C4B1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81" y="3532959"/>
            <a:ext cx="2645180" cy="3120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F82C1-082B-4570-9B8D-4E8371B6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2959"/>
            <a:ext cx="5121084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DB9C-33B4-441D-939B-77E441A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224"/>
            <a:ext cx="10018713" cy="1562985"/>
          </a:xfrm>
        </p:spPr>
        <p:txBody>
          <a:bodyPr/>
          <a:lstStyle/>
          <a:p>
            <a:r>
              <a:rPr lang="en-US" dirty="0"/>
              <a:t>The class and instance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9DAE-E097-4694-AA3E-F2F83FA9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0335"/>
            <a:ext cx="10018713" cy="2381693"/>
          </a:xfrm>
        </p:spPr>
        <p:txBody>
          <a:bodyPr/>
          <a:lstStyle/>
          <a:p>
            <a:r>
              <a:rPr lang="en-US" dirty="0"/>
              <a:t>An instance of a class inherits all the class attributes</a:t>
            </a:r>
          </a:p>
          <a:p>
            <a:r>
              <a:rPr lang="en-US" dirty="0"/>
              <a:t>Function </a:t>
            </a:r>
            <a:r>
              <a:rPr lang="en-US" dirty="0" err="1"/>
              <a:t>dir</a:t>
            </a:r>
            <a:r>
              <a:rPr lang="en-US" dirty="0"/>
              <a:t>() returns the attributes of an object, including the inherited ones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B9B1A-EAD9-4003-A75B-F434AD18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07" y="2913320"/>
            <a:ext cx="4818137" cy="36707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AE8D2-6B7A-4C7E-8287-A10F89F1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46" y="2913320"/>
            <a:ext cx="3080348" cy="37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AFF5-52A0-4F6A-891B-DC3EE70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3917"/>
            <a:ext cx="10018713" cy="1562986"/>
          </a:xfrm>
        </p:spPr>
        <p:txBody>
          <a:bodyPr/>
          <a:lstStyle/>
          <a:p>
            <a:r>
              <a:rPr lang="en-US" dirty="0"/>
              <a:t>The class and instance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39C1-12C4-4E7A-90F5-1E841A5C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206"/>
            <a:ext cx="10018713" cy="3338622"/>
          </a:xfrm>
        </p:spPr>
        <p:txBody>
          <a:bodyPr>
            <a:normAutofit/>
          </a:bodyPr>
          <a:lstStyle/>
          <a:p>
            <a:r>
              <a:rPr lang="en-US" dirty="0"/>
              <a:t>Method names </a:t>
            </a:r>
            <a:r>
              <a:rPr lang="en-US" dirty="0" err="1"/>
              <a:t>setx</a:t>
            </a:r>
            <a:r>
              <a:rPr lang="en-US" dirty="0"/>
              <a:t>, </a:t>
            </a:r>
            <a:r>
              <a:rPr lang="en-US" dirty="0" err="1"/>
              <a:t>sety</a:t>
            </a:r>
            <a:r>
              <a:rPr lang="en-US" dirty="0"/>
              <a:t>, get, and move are defined in namespace Point, not in namespace a or b.</a:t>
            </a:r>
          </a:p>
          <a:p>
            <a:r>
              <a:rPr lang="en-US" dirty="0"/>
              <a:t>Python does the following when evaluating expression </a:t>
            </a:r>
            <a:r>
              <a:rPr lang="en-US" dirty="0" err="1"/>
              <a:t>a.setx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first attempts to find name </a:t>
            </a:r>
            <a:r>
              <a:rPr lang="en-US" dirty="0" err="1"/>
              <a:t>setx</a:t>
            </a:r>
            <a:r>
              <a:rPr lang="en-US" dirty="0"/>
              <a:t> in object (namespace) a.</a:t>
            </a:r>
          </a:p>
          <a:p>
            <a:pPr lvl="1"/>
            <a:r>
              <a:rPr lang="en-US" dirty="0"/>
              <a:t>If name </a:t>
            </a:r>
            <a:r>
              <a:rPr lang="en-US" dirty="0" err="1"/>
              <a:t>setx</a:t>
            </a:r>
            <a:r>
              <a:rPr lang="en-US" dirty="0"/>
              <a:t> does not exist in namespace a, then it attempts to find </a:t>
            </a:r>
            <a:r>
              <a:rPr lang="en-US" dirty="0" err="1"/>
              <a:t>setx</a:t>
            </a:r>
            <a:r>
              <a:rPr lang="en-US" dirty="0"/>
              <a:t> in namespace Point</a:t>
            </a:r>
          </a:p>
        </p:txBody>
      </p:sp>
    </p:spTree>
    <p:extLst>
      <p:ext uri="{BB962C8B-B14F-4D97-AF65-F5344CB8AC3E}">
        <p14:creationId xmlns:p14="http://schemas.microsoft.com/office/powerpoint/2010/main" val="365757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14C0-3722-4A2B-8D36-AE550370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definition, in general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93D83-77EC-40A1-8BA6-AB3CECDB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192" y="2667000"/>
            <a:ext cx="575695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1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83F-047F-44FE-9A78-FACCAB04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(No) class documentation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9EEAB-089C-495E-BB98-895CA7D2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935" y="2209800"/>
            <a:ext cx="6299613" cy="40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9BB2-D6C7-4721-938B-22047804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documentation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807E75-126A-4B17-BC47-AE96FE98B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265" y="2317897"/>
            <a:ext cx="5123156" cy="36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6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B031-E533-4230-97E5-706139D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documentation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4878B-FCA1-4957-BB89-9D05526B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297" y="2224086"/>
            <a:ext cx="6213270" cy="41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6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B023-2F5C-4AE7-9374-24F05BE1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6448"/>
            <a:ext cx="10018713" cy="146729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996E-1782-4A8D-9CC1-A6CB67ED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2354"/>
            <a:ext cx="10018713" cy="2966484"/>
          </a:xfrm>
        </p:spPr>
        <p:txBody>
          <a:bodyPr/>
          <a:lstStyle/>
          <a:p>
            <a:r>
              <a:rPr lang="en-US" dirty="0"/>
              <a:t>Develop class Animal that supports methods:</a:t>
            </a:r>
          </a:p>
          <a:p>
            <a:pPr lvl="1"/>
            <a:r>
              <a:rPr lang="en-US" dirty="0" err="1"/>
              <a:t>setSpecies</a:t>
            </a:r>
            <a:r>
              <a:rPr lang="en-US" dirty="0"/>
              <a:t>(species)</a:t>
            </a:r>
          </a:p>
          <a:p>
            <a:pPr lvl="1"/>
            <a:r>
              <a:rPr lang="en-US" dirty="0" err="1"/>
              <a:t>setLanguage</a:t>
            </a:r>
            <a:r>
              <a:rPr lang="en-US" dirty="0"/>
              <a:t>(language)</a:t>
            </a:r>
          </a:p>
          <a:p>
            <a:pPr lvl="1"/>
            <a:r>
              <a:rPr lang="en-US" dirty="0"/>
              <a:t>speak()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80E55-67E1-4D30-9D8C-6E9B4D43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2" y="3970506"/>
            <a:ext cx="3596952" cy="1335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10B2D-68B9-445A-8FEA-5A6DC854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79" y="3009004"/>
            <a:ext cx="6350709" cy="35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B90E-64DF-48B9-85E5-878A44AF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BA-A1E2-4828-8077-A4C3BA3E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B740-4AC4-46A0-9BE8-3740301E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20" y="180754"/>
            <a:ext cx="10018713" cy="1350334"/>
          </a:xfrm>
        </p:spPr>
        <p:txBody>
          <a:bodyPr/>
          <a:lstStyle/>
          <a:p>
            <a:r>
              <a:rPr lang="en-US" dirty="0"/>
              <a:t>Overloaded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9BF5-7071-4CA1-9F1F-4098BDFA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798" y="1531089"/>
            <a:ext cx="10018713" cy="1095154"/>
          </a:xfrm>
        </p:spPr>
        <p:txBody>
          <a:bodyPr/>
          <a:lstStyle/>
          <a:p>
            <a:r>
              <a:rPr lang="en-US" dirty="0"/>
              <a:t>It takes 3 steps to create a Point object at specific x and y coordinates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8C8FB-0D60-4F8B-A913-D0131F817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3" y="2327103"/>
            <a:ext cx="2993395" cy="155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26C71-BEA9-4257-A188-741536F1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13" y="4182721"/>
            <a:ext cx="2993395" cy="150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5C2A7-8FE4-424C-A5CE-0C44DEDA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4865"/>
            <a:ext cx="4621619" cy="45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19E-9AE4-4698-945E-471266D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495425"/>
          </a:xfrm>
        </p:spPr>
        <p:txBody>
          <a:bodyPr/>
          <a:lstStyle/>
          <a:p>
            <a:r>
              <a:rPr lang="en-US" altLang="en-US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BAD3-48D4-44D5-83B9-6DB87F48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36195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Defining new Python Classes</a:t>
            </a:r>
          </a:p>
          <a:p>
            <a:r>
              <a:rPr lang="en-US" altLang="en-US" dirty="0"/>
              <a:t>Container Classes</a:t>
            </a:r>
          </a:p>
          <a:p>
            <a:r>
              <a:rPr lang="en-US" altLang="en-US" dirty="0"/>
              <a:t>Overloaded Operators</a:t>
            </a:r>
          </a:p>
          <a:p>
            <a:r>
              <a:rPr lang="en-US" altLang="en-US" dirty="0"/>
              <a:t>Inheritance</a:t>
            </a:r>
          </a:p>
          <a:p>
            <a:r>
              <a:rPr lang="en-US" altLang="en-US" dirty="0"/>
              <a:t>User-Defined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8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B7F1-2FAD-4103-9B2D-9C6A5652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873103"/>
          </a:xfrm>
        </p:spPr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1DBF-4B7C-4AEB-9695-FFFE9A97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7293"/>
            <a:ext cx="10018713" cy="4869711"/>
          </a:xfrm>
        </p:spPr>
        <p:txBody>
          <a:bodyPr/>
          <a:lstStyle/>
          <a:p>
            <a:r>
              <a:rPr lang="en-US" dirty="0"/>
              <a:t>Problem: Now we can’t create an uninitialized point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Built-in types support default constructors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F3DAB-C60C-4EB9-8881-9DC5394C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54" y="2347533"/>
            <a:ext cx="6517189" cy="1554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BE892-45D8-4AD4-A34A-C129CB34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71" y="4558100"/>
            <a:ext cx="2176461" cy="1767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DCF30-641E-4E82-A41F-ACFDF2ACB54E}"/>
              </a:ext>
            </a:extLst>
          </p:cNvPr>
          <p:cNvSpPr txBox="1"/>
          <p:nvPr/>
        </p:nvSpPr>
        <p:spPr bwMode="auto">
          <a:xfrm>
            <a:off x="7414654" y="4642522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0331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8920-3D74-4089-9D59-E105ECCC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268F-2E73-40FE-84C3-1744DC25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800070" cy="2394099"/>
          </a:xfrm>
        </p:spPr>
        <p:txBody>
          <a:bodyPr anchor="t">
            <a:normAutofit/>
          </a:bodyPr>
          <a:lstStyle/>
          <a:p>
            <a:r>
              <a:rPr lang="en-US" sz="1600" dirty="0"/>
              <a:t>Want to augment class Point so it supports a default constructor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4ED7-D5F5-4E7E-A17C-46DB1075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00" y="685798"/>
            <a:ext cx="5775899" cy="58638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011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4E25-49DC-46D2-9C79-C1BE9437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9871"/>
            <a:ext cx="10018713" cy="134679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2944-0D3D-45CF-B061-29B4025C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4643"/>
            <a:ext cx="10018713" cy="1701208"/>
          </a:xfrm>
        </p:spPr>
        <p:txBody>
          <a:bodyPr/>
          <a:lstStyle/>
          <a:p>
            <a:r>
              <a:rPr lang="en-US" dirty="0"/>
              <a:t>Modify the class Animal we developed in the previous section, so it supports a two, one, or no input argument constructor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EF84A-0619-4C79-A974-5DD6572F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7" y="3138726"/>
            <a:ext cx="4601071" cy="192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65F7E-D1FB-4D6B-9B6F-863EAD21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28" y="2451612"/>
            <a:ext cx="6417522" cy="35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04A-85B2-4D57-B2CB-1B50BEF7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73619"/>
          </a:xfrm>
        </p:spPr>
        <p:txBody>
          <a:bodyPr/>
          <a:lstStyle/>
          <a:p>
            <a:r>
              <a:rPr lang="en-US" dirty="0"/>
              <a:t>Example: class </a:t>
            </a:r>
            <a:r>
              <a:rPr lang="en-US" b="1" dirty="0"/>
              <a:t>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13A9-5517-4A80-8D08-E5E65F73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787"/>
            <a:ext cx="10018713" cy="3264194"/>
          </a:xfrm>
        </p:spPr>
        <p:txBody>
          <a:bodyPr/>
          <a:lstStyle/>
          <a:p>
            <a:r>
              <a:rPr lang="en-US" dirty="0"/>
              <a:t>Goal: develop a  class Card class to represent playing cards.</a:t>
            </a:r>
          </a:p>
          <a:p>
            <a:r>
              <a:rPr lang="en-US" dirty="0"/>
              <a:t>The class Card should support methods:</a:t>
            </a:r>
          </a:p>
          <a:p>
            <a:pPr lvl="1"/>
            <a:r>
              <a:rPr lang="en-US" dirty="0"/>
              <a:t>Card(rank, suit): Constructor that initializes the rank and suit of the card </a:t>
            </a:r>
          </a:p>
          <a:p>
            <a:pPr lvl="1"/>
            <a:r>
              <a:rPr lang="en-US" dirty="0" err="1"/>
              <a:t>getRank</a:t>
            </a:r>
            <a:r>
              <a:rPr lang="en-US" dirty="0"/>
              <a:t>(): Returns the card’s rank</a:t>
            </a:r>
          </a:p>
          <a:p>
            <a:pPr lvl="1"/>
            <a:r>
              <a:rPr lang="en-US" dirty="0" err="1"/>
              <a:t>getSuit</a:t>
            </a:r>
            <a:r>
              <a:rPr lang="en-US" dirty="0"/>
              <a:t>(): Returns the card’s suit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3C0BA-52E6-4B72-A93C-244E66AE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28" y="3959043"/>
            <a:ext cx="3633531" cy="155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9395A-07E3-4984-8D70-A0464387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77" y="3188412"/>
            <a:ext cx="4779678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4E57-9A0C-4C3C-A8C3-93D04E5C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46028"/>
          </a:xfrm>
        </p:spPr>
        <p:txBody>
          <a:bodyPr/>
          <a:lstStyle/>
          <a:p>
            <a:r>
              <a:rPr lang="en-US" dirty="0"/>
              <a:t>Container class: class </a:t>
            </a:r>
            <a:r>
              <a:rPr lang="en-US" b="1" dirty="0"/>
              <a:t>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16D-AC0F-488F-AD1D-9F25537B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5907"/>
            <a:ext cx="10018713" cy="3157870"/>
          </a:xfrm>
        </p:spPr>
        <p:txBody>
          <a:bodyPr/>
          <a:lstStyle/>
          <a:p>
            <a:r>
              <a:rPr lang="en-US" dirty="0"/>
              <a:t>Goal: develop a class Deck to represent a standard deck of 52 playing cards.</a:t>
            </a:r>
          </a:p>
          <a:p>
            <a:r>
              <a:rPr lang="en-US" dirty="0"/>
              <a:t>The class Deck should support methods:</a:t>
            </a:r>
          </a:p>
          <a:p>
            <a:pPr lvl="1"/>
            <a:r>
              <a:rPr lang="en-US" dirty="0"/>
              <a:t>Deck(): Initializes the deck to contain a standard deck of 52 playing cards</a:t>
            </a:r>
          </a:p>
          <a:p>
            <a:pPr lvl="1"/>
            <a:r>
              <a:rPr lang="en-US" dirty="0"/>
              <a:t>shuffle(): Shuffles the deck</a:t>
            </a:r>
          </a:p>
          <a:p>
            <a:pPr lvl="1"/>
            <a:r>
              <a:rPr lang="en-US" dirty="0" err="1"/>
              <a:t>dealCard</a:t>
            </a:r>
            <a:r>
              <a:rPr lang="en-US" dirty="0"/>
              <a:t>():  Pops and returns the card at the top of the deck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1FB8E-D0CA-4F5C-9469-02BE5B1B1E40}"/>
              </a:ext>
            </a:extLst>
          </p:cNvPr>
          <p:cNvSpPr txBox="1"/>
          <p:nvPr/>
        </p:nvSpPr>
        <p:spPr bwMode="auto">
          <a:xfrm>
            <a:off x="4303163" y="3979712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381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3BC-5C19-4798-A433-58C73AE7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29610"/>
            <a:ext cx="10018713" cy="1594883"/>
          </a:xfrm>
        </p:spPr>
        <p:txBody>
          <a:bodyPr/>
          <a:lstStyle/>
          <a:p>
            <a:r>
              <a:rPr lang="en-US" dirty="0"/>
              <a:t>Container class: class </a:t>
            </a:r>
            <a:r>
              <a:rPr lang="en-US" b="1" dirty="0"/>
              <a:t>Deck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BBBEC-CD2E-4AAB-AA71-917B0482C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267" y="1679944"/>
            <a:ext cx="6121690" cy="48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30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34A6-165C-4611-803F-23921052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6327"/>
            <a:ext cx="10018713" cy="1637414"/>
          </a:xfrm>
        </p:spPr>
        <p:txBody>
          <a:bodyPr/>
          <a:lstStyle/>
          <a:p>
            <a:r>
              <a:rPr lang="en-US" dirty="0"/>
              <a:t>Container class: class </a:t>
            </a:r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D6E1-D579-4442-BD1D-FD119970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6661"/>
            <a:ext cx="10018713" cy="3540641"/>
          </a:xfrm>
        </p:spPr>
        <p:txBody>
          <a:bodyPr>
            <a:normAutofit/>
          </a:bodyPr>
          <a:lstStyle/>
          <a:p>
            <a:r>
              <a:rPr lang="en-US" dirty="0"/>
              <a:t>Goal: develop a class Queue , an ordered collection of objects that restricts insertions to the rear of the queue and removal from the front of the queue</a:t>
            </a:r>
          </a:p>
          <a:p>
            <a:r>
              <a:rPr lang="en-US" dirty="0"/>
              <a:t>The class Queue should support methods:</a:t>
            </a:r>
          </a:p>
          <a:p>
            <a:pPr lvl="1"/>
            <a:r>
              <a:rPr lang="en-US" dirty="0"/>
              <a:t>Queue(): Constructor that initializes the queue to an empty queue</a:t>
            </a:r>
          </a:p>
          <a:p>
            <a:pPr lvl="1"/>
            <a:r>
              <a:rPr lang="en-US" dirty="0"/>
              <a:t>enqueue(): Add item to the end of the queue</a:t>
            </a:r>
          </a:p>
          <a:p>
            <a:pPr lvl="1"/>
            <a:r>
              <a:rPr lang="en-US" dirty="0"/>
              <a:t>dequeue(): Remove and return the element at the front of the queue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Returns True if the queue is empty, False otherwise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3B39-63CE-4B13-8186-40B78D19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06" y="4596635"/>
            <a:ext cx="2968362" cy="20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7895-7CA3-44D6-90F2-6AB249B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class: class </a:t>
            </a:r>
            <a:r>
              <a:rPr lang="en-US" b="1" dirty="0"/>
              <a:t>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CDE75-0599-4FAC-BA3D-3C9082438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354" y="2617223"/>
            <a:ext cx="4072481" cy="28409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09308A-7B58-4979-BF19-5A2454E8D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53" y="2230826"/>
            <a:ext cx="3795561" cy="21116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DB03B9C-D238-4F88-9B0E-BE09639F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3" y="4419602"/>
            <a:ext cx="3921274" cy="21129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29780B-FE8F-42FB-B4D1-B4DB99B61F35}"/>
              </a:ext>
            </a:extLst>
          </p:cNvPr>
          <p:cNvSpPr txBox="1"/>
          <p:nvPr/>
        </p:nvSpPr>
        <p:spPr>
          <a:xfrm>
            <a:off x="6096000" y="24568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Enqueue: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0C6C5-F97C-4F5B-A390-07908B5BD03B}"/>
              </a:ext>
            </a:extLst>
          </p:cNvPr>
          <p:cNvSpPr txBox="1"/>
          <p:nvPr/>
        </p:nvSpPr>
        <p:spPr>
          <a:xfrm>
            <a:off x="6073558" y="4693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Dequeue:</a:t>
            </a:r>
          </a:p>
        </p:txBody>
      </p:sp>
    </p:spTree>
    <p:extLst>
      <p:ext uri="{BB962C8B-B14F-4D97-AF65-F5344CB8AC3E}">
        <p14:creationId xmlns:p14="http://schemas.microsoft.com/office/powerpoint/2010/main" val="149802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89C-A3FB-4801-A318-EE40126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8857"/>
            <a:ext cx="10018713" cy="1031357"/>
          </a:xfrm>
        </p:spPr>
        <p:txBody>
          <a:bodyPr/>
          <a:lstStyle/>
          <a:p>
            <a:r>
              <a:rPr lang="en-US" dirty="0"/>
              <a:t>Our classes are not user-friendly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8BE1CA-BFAB-40D1-A340-E22A30E6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920" y="1180214"/>
            <a:ext cx="4426080" cy="908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75218-5A33-418B-BF56-8EDC76C4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0" y="2066512"/>
            <a:ext cx="4980864" cy="198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F406C-C7E9-490E-98FE-1645D955A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20" y="4047884"/>
            <a:ext cx="5310076" cy="1548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B1ECC-A2F3-442E-9F4F-9DB8822C8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920" y="5587382"/>
            <a:ext cx="4426080" cy="1121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644CD-7283-4F7E-A8E0-F4EC5B723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754" y="1612320"/>
            <a:ext cx="2444708" cy="908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D9AEB7-AC16-4316-8A80-B8FB44E4A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754" y="2947109"/>
            <a:ext cx="2444708" cy="112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F3B470-C61E-4DC3-A8A7-7A0AFD4606E6}"/>
              </a:ext>
            </a:extLst>
          </p:cNvPr>
          <p:cNvSpPr txBox="1"/>
          <p:nvPr/>
        </p:nvSpPr>
        <p:spPr bwMode="auto">
          <a:xfrm>
            <a:off x="7183754" y="1182602"/>
            <a:ext cx="3064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E4F1D-0CE7-4A41-ABB2-AC3C5CE3E305}"/>
              </a:ext>
            </a:extLst>
          </p:cNvPr>
          <p:cNvSpPr txBox="1"/>
          <p:nvPr/>
        </p:nvSpPr>
        <p:spPr bwMode="auto">
          <a:xfrm>
            <a:off x="7109326" y="2541370"/>
            <a:ext cx="5500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5D1859-972B-4155-9642-986B716B9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3754" y="4050777"/>
            <a:ext cx="2444708" cy="908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308BA-013F-4F79-915A-406AB749B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3754" y="4941067"/>
            <a:ext cx="2444708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B006-6AA4-4E4C-9172-5EA22261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44009"/>
          </a:xfrm>
        </p:spPr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F7C0-C918-496A-9660-2BAFC8B3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065" y="1197614"/>
            <a:ext cx="9652958" cy="2605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 + is defined for multiple classes; it is an overloaded operator. </a:t>
            </a:r>
          </a:p>
          <a:p>
            <a:pPr lvl="1"/>
            <a:r>
              <a:rPr lang="en-US" dirty="0"/>
              <a:t>For each class, the definition—and thus the meaning—of the operator is different. </a:t>
            </a:r>
          </a:p>
          <a:p>
            <a:pPr lvl="2"/>
            <a:r>
              <a:rPr lang="en-US" dirty="0"/>
              <a:t>integer addition for class int</a:t>
            </a:r>
          </a:p>
          <a:p>
            <a:pPr lvl="2"/>
            <a:r>
              <a:rPr lang="en-US" dirty="0"/>
              <a:t>list concatenation for class list</a:t>
            </a:r>
          </a:p>
          <a:p>
            <a:pPr lvl="2"/>
            <a:r>
              <a:rPr lang="en-US" dirty="0"/>
              <a:t>string concatenation for class str</a:t>
            </a:r>
          </a:p>
          <a:p>
            <a:pPr lvl="1"/>
            <a:r>
              <a:rPr lang="en-US" dirty="0"/>
              <a:t>How is the behavior of operator + defined for a particular class?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8A05-BFA4-48F9-80F4-F953E4D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96" y="5108310"/>
            <a:ext cx="3060457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222F0-5EEC-4717-9D7B-D146BDD1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56" y="5036216"/>
            <a:ext cx="3475021" cy="1554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560DA-2E84-47CF-B201-A8598F3464E7}"/>
              </a:ext>
            </a:extLst>
          </p:cNvPr>
          <p:cNvSpPr txBox="1"/>
          <p:nvPr/>
        </p:nvSpPr>
        <p:spPr bwMode="auto">
          <a:xfrm>
            <a:off x="2064047" y="370892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85E16-DC93-4F6A-92A3-CFF33FA5C2D0}"/>
              </a:ext>
            </a:extLst>
          </p:cNvPr>
          <p:cNvSpPr/>
          <p:nvPr/>
        </p:nvSpPr>
        <p:spPr>
          <a:xfrm>
            <a:off x="2548012" y="424361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When Python evaluates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7DC6B1-533E-4FCB-A90A-8DC67717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448" y="4566783"/>
            <a:ext cx="2322777" cy="469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26EBD5-A4C6-4AEC-85F8-C8C9CC63845D}"/>
              </a:ext>
            </a:extLst>
          </p:cNvPr>
          <p:cNvSpPr/>
          <p:nvPr/>
        </p:nvSpPr>
        <p:spPr>
          <a:xfrm>
            <a:off x="5791534" y="4176327"/>
            <a:ext cx="2572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… it first translates it to method invocation 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1B43C3-72B7-48D7-88C4-EB09A0712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274" y="4822658"/>
            <a:ext cx="2877561" cy="4694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89F81-1F38-4EED-B983-1B7D8990B763}"/>
              </a:ext>
            </a:extLst>
          </p:cNvPr>
          <p:cNvSpPr/>
          <p:nvPr/>
        </p:nvSpPr>
        <p:spPr>
          <a:xfrm>
            <a:off x="9190228" y="4155167"/>
            <a:ext cx="2572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… and then evaluates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the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40432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0D37-5DE8-46FD-A448-0BEF371D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5601"/>
            <a:ext cx="10018713" cy="1695300"/>
          </a:xfrm>
        </p:spPr>
        <p:txBody>
          <a:bodyPr/>
          <a:lstStyle/>
          <a:p>
            <a:r>
              <a:rPr lang="en-US" dirty="0"/>
              <a:t>A class is a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4D8-8596-4FAB-A0DE-5FD38B23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0901"/>
            <a:ext cx="10018713" cy="2280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class is really a namespace</a:t>
            </a:r>
          </a:p>
          <a:p>
            <a:r>
              <a:rPr lang="en-US" dirty="0"/>
              <a:t>The name of this namespace is the name of the class</a:t>
            </a:r>
          </a:p>
          <a:p>
            <a:r>
              <a:rPr lang="en-US" dirty="0"/>
              <a:t>The names defined in  this namespace are the class attributes (e.g., class methods)</a:t>
            </a:r>
          </a:p>
          <a:p>
            <a:r>
              <a:rPr lang="en-US" dirty="0"/>
              <a:t>The class attributes can be accessed using the standard namespace notation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B3A4-9B0A-44D6-8E1E-F24FDE26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1" y="4082317"/>
            <a:ext cx="6053853" cy="2280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97AA1A-EF57-465B-80D5-86D14A4D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86" y="4059271"/>
            <a:ext cx="412735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70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F6E4-E48B-4C22-A944-3641F6C4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6505468" cy="1531088"/>
          </a:xfrm>
        </p:spPr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59A7-CA47-4A93-AB18-B3A89A87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54643"/>
            <a:ext cx="5915950" cy="3242929"/>
          </a:xfrm>
        </p:spPr>
        <p:txBody>
          <a:bodyPr/>
          <a:lstStyle/>
          <a:p>
            <a:r>
              <a:rPr lang="en-US" dirty="0"/>
              <a:t>In Python, all expressions involving operators are translated into method calls</a:t>
            </a:r>
          </a:p>
          <a:p>
            <a:pPr lvl="1"/>
            <a:r>
              <a:rPr lang="en-US" kern="0" dirty="0">
                <a:latin typeface="Calibri" pitchFamily="34" charset="0"/>
              </a:rPr>
              <a:t>(Recall that method invocations are then further translated to function calls in a namespace)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E667-FF55-4026-91B0-54545429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779" y="69813"/>
            <a:ext cx="3761558" cy="671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89338-9AD7-450D-BEB2-3942F82B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43" y="3609753"/>
            <a:ext cx="494428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3220-9C17-484C-9282-178F13C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DAF3A5-4137-461C-A847-D7030D3B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33" y="2438399"/>
            <a:ext cx="4944285" cy="2408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AEA99-B5A5-46AD-AE79-2D353E7A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40" y="2438399"/>
            <a:ext cx="494428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23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14E-0F33-4042-B7A7-F3C809A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4429"/>
            <a:ext cx="10018713" cy="1637414"/>
          </a:xfrm>
        </p:spPr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4E1E-7A29-46E8-8BEC-EBAC1D21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2354"/>
            <a:ext cx="10018713" cy="2381694"/>
          </a:xfrm>
        </p:spPr>
        <p:txBody>
          <a:bodyPr/>
          <a:lstStyle/>
          <a:p>
            <a:r>
              <a:rPr lang="en-US" dirty="0"/>
              <a:t>Built-in function </a:t>
            </a:r>
            <a:r>
              <a:rPr lang="en-US" dirty="0" err="1"/>
              <a:t>repr</a:t>
            </a:r>
            <a:r>
              <a:rPr lang="en-US" dirty="0"/>
              <a:t>() returns the canonical string representation of an object</a:t>
            </a:r>
          </a:p>
          <a:p>
            <a:pPr lvl="1"/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36278-6BEE-471A-95E0-B1C7B440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78" y="3429000"/>
            <a:ext cx="4938188" cy="1554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62384-984A-41CD-8DA6-DBC2C4DDF0EB}"/>
              </a:ext>
            </a:extLst>
          </p:cNvPr>
          <p:cNvSpPr txBox="1"/>
          <p:nvPr/>
        </p:nvSpPr>
        <p:spPr bwMode="auto">
          <a:xfrm>
            <a:off x="6684626" y="3513809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399C6-420C-4A21-8301-DBF70684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23" y="5127549"/>
            <a:ext cx="4944285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9F8F-BF21-4A93-BA3A-54E7E26E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repr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1C3A-2AFE-4E60-9E1B-E03DF76C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operators are translated into method calls</a:t>
            </a:r>
          </a:p>
          <a:p>
            <a:r>
              <a:rPr lang="en-US" dirty="0"/>
              <a:t>To add an overloaded operator to a user-defined class, the corresponding method must be implemented</a:t>
            </a:r>
          </a:p>
          <a:p>
            <a:r>
              <a:rPr lang="en-US" dirty="0"/>
              <a:t>To get this behavior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__</a:t>
            </a:r>
            <a:r>
              <a:rPr lang="en-US" dirty="0" err="1"/>
              <a:t>repr</a:t>
            </a:r>
            <a:r>
              <a:rPr lang="en-US" dirty="0"/>
              <a:t>__() must be implemented and added to class Point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B0A85-3DC2-4A62-85D2-96FB15AD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75" y="4030088"/>
            <a:ext cx="2444708" cy="908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56F15-A54E-48DA-B0E2-C2F12F95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75" y="5473459"/>
            <a:ext cx="2444708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7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EF61-DE81-495F-A8BA-9ACE9193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repr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13CD-751A-427F-A887-16A98FD0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400"/>
            <a:ext cx="10018713" cy="1889052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should return the (canonical) string representation of the point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FEF15-28E3-451B-BFFE-92AA5614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49" y="3831610"/>
            <a:ext cx="6169687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7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55B5-FAF3-4C7F-A160-C997951A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07141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/>
              <a:t>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7A91-375C-405E-A0A6-CE3528B5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30548"/>
            <a:ext cx="10018713" cy="257307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To get this behavior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method __add__() must be implemented and added to class Point</a:t>
            </a:r>
          </a:p>
          <a:p>
            <a:pPr algn="just"/>
            <a:r>
              <a:rPr lang="en-US" dirty="0"/>
              <a:t>__add__() should return a new Point object whose coordinates are the sum of the coordinates of a and b </a:t>
            </a:r>
          </a:p>
          <a:p>
            <a:pPr algn="just"/>
            <a:r>
              <a:rPr lang="en-US" dirty="0"/>
              <a:t>Also, method __</a:t>
            </a:r>
            <a:r>
              <a:rPr lang="en-US" dirty="0" err="1"/>
              <a:t>repr</a:t>
            </a:r>
            <a:r>
              <a:rPr lang="en-US" dirty="0"/>
              <a:t>__() should be implemented to achieve the desired display of the result in the shell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EFF9C-933B-4E3B-B7E4-6E32D8CC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29" y="1727754"/>
            <a:ext cx="2450804" cy="112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DB00D-B26B-42FE-B8BA-FD2E7372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29" y="1717972"/>
            <a:ext cx="2450804" cy="1121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939E2-5E75-4A51-9C40-E5339EBC3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61" y="4270678"/>
            <a:ext cx="6169687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9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9312-E75A-4CED-9077-1BB89A82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1387"/>
            <a:ext cx="10018713" cy="1403498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2049-87E0-47A8-B085-1215DD3F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94885"/>
            <a:ext cx="9674223" cy="3264193"/>
          </a:xfrm>
        </p:spPr>
        <p:txBody>
          <a:bodyPr/>
          <a:lstStyle/>
          <a:p>
            <a:r>
              <a:rPr lang="en-US" dirty="0"/>
              <a:t>To get this behavior</a:t>
            </a:r>
          </a:p>
          <a:p>
            <a:r>
              <a:rPr lang="en-US" dirty="0"/>
              <a:t>method __</a:t>
            </a:r>
            <a:r>
              <a:rPr lang="en-US" dirty="0" err="1"/>
              <a:t>len</a:t>
            </a:r>
            <a:r>
              <a:rPr lang="en-US" dirty="0"/>
              <a:t>__() must be implemented and added to class Queue</a:t>
            </a:r>
          </a:p>
          <a:p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__() should return the number of objects in the queue</a:t>
            </a:r>
          </a:p>
          <a:p>
            <a:pPr lvl="1"/>
            <a:r>
              <a:rPr lang="en-US" dirty="0"/>
              <a:t>i.e., the size of list </a:t>
            </a:r>
            <a:r>
              <a:rPr lang="en-US" dirty="0" err="1"/>
              <a:t>self.q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60FAB-6EFA-4D3B-82C2-1B58FD0C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0" y="1458315"/>
            <a:ext cx="2444708" cy="908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EBD10-A9D4-452D-B97C-7770572D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05" y="1458314"/>
            <a:ext cx="2450804" cy="90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E76F8-02BD-4E2A-87FC-ADEC7160E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863" y="3369210"/>
            <a:ext cx="6803026" cy="32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26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CA9D-0CE8-4858-A1F0-6F55D5DA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9C72-56D9-434E-839A-B32832C2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2275"/>
            <a:ext cx="10018713" cy="1550647"/>
          </a:xfrm>
        </p:spPr>
        <p:txBody>
          <a:bodyPr/>
          <a:lstStyle/>
          <a:p>
            <a:r>
              <a:rPr lang="en-US" dirty="0"/>
              <a:t>Modify </a:t>
            </a:r>
            <a:r>
              <a:rPr lang="en-US" b="1" dirty="0"/>
              <a:t>Deck</a:t>
            </a:r>
            <a:r>
              <a:rPr lang="en-US" dirty="0"/>
              <a:t> and/or </a:t>
            </a:r>
            <a:r>
              <a:rPr lang="en-US" b="1" dirty="0"/>
              <a:t>Card</a:t>
            </a:r>
            <a:r>
              <a:rPr lang="en-US" dirty="0"/>
              <a:t> to get this behavior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7EF68-37B3-4626-A050-52148C51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11" y="2033899"/>
            <a:ext cx="2444708" cy="1121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3BD18-C2EA-4DCC-8D40-88DA482E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18" y="3291087"/>
            <a:ext cx="7382896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DE1-29F7-46D2-B1DF-A34A428A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CD7E-DA94-4F38-978A-798DF0DE7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729" y="2438399"/>
            <a:ext cx="498551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6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8201-19E2-40E2-9658-959EF769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8856"/>
            <a:ext cx="6564536" cy="1499191"/>
          </a:xfrm>
        </p:spPr>
        <p:txBody>
          <a:bodyPr/>
          <a:lstStyle/>
          <a:p>
            <a:r>
              <a:rPr lang="en-US" dirty="0"/>
              <a:t>str() vs </a:t>
            </a:r>
            <a:r>
              <a:rPr lang="en-US" dirty="0" err="1"/>
              <a:t>repr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F326-54C5-4F77-8F82-25B73237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35395"/>
            <a:ext cx="6745290" cy="4355805"/>
          </a:xfrm>
        </p:spPr>
        <p:txBody>
          <a:bodyPr>
            <a:normAutofit/>
          </a:bodyPr>
          <a:lstStyle/>
          <a:p>
            <a:r>
              <a:rPr lang="en-US" dirty="0"/>
              <a:t>Built-in function </a:t>
            </a:r>
            <a:r>
              <a:rPr lang="en-US" dirty="0" err="1"/>
              <a:t>repr</a:t>
            </a:r>
            <a:r>
              <a:rPr lang="en-US" dirty="0"/>
              <a:t>() returns the canonical string representation of an object</a:t>
            </a:r>
          </a:p>
          <a:p>
            <a:pPr lvl="1"/>
            <a:r>
              <a:rPr lang="en-US" dirty="0"/>
              <a:t>This is the representation printed by the shell when evaluating the object </a:t>
            </a:r>
          </a:p>
          <a:p>
            <a:r>
              <a:rPr lang="en-US" dirty="0"/>
              <a:t>Built-in function str() returns the “pretty” string representation of an object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05050-334D-41BA-966B-700A679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54" y="69813"/>
            <a:ext cx="3761558" cy="67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0559F-7B1A-4818-808B-FD88EEFF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83" y="4645297"/>
            <a:ext cx="493818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22E-8B5A-4129-9D90-17CA225F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C6BA-43FC-4BAA-A2B1-338B8B7A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method is really a function defined in the class namespace; when Python executes</a:t>
            </a:r>
          </a:p>
          <a:p>
            <a:r>
              <a:rPr lang="en-US" dirty="0"/>
              <a:t>it first translates it to</a:t>
            </a:r>
          </a:p>
          <a:p>
            <a:r>
              <a:rPr lang="en-US" dirty="0"/>
              <a:t>and actually executes this last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588CC-A4C5-458D-9A72-F37445AE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72" y="2965664"/>
            <a:ext cx="4285859" cy="46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B001D-FFDC-4ED8-908D-DEA2C238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610" y="3483246"/>
            <a:ext cx="4285859" cy="469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4FCBE-AB18-4DF3-8195-8CF672CDAEAE}"/>
              </a:ext>
            </a:extLst>
          </p:cNvPr>
          <p:cNvSpPr txBox="1"/>
          <p:nvPr/>
        </p:nvSpPr>
        <p:spPr bwMode="auto">
          <a:xfrm>
            <a:off x="7599482" y="4768926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D769F-56B7-4BA6-B0EB-C021B641F962}"/>
              </a:ext>
            </a:extLst>
          </p:cNvPr>
          <p:cNvCxnSpPr>
            <a:cxnSpLocks/>
          </p:cNvCxnSpPr>
          <p:nvPr/>
        </p:nvCxnSpPr>
        <p:spPr>
          <a:xfrm flipH="1" flipV="1">
            <a:off x="6613572" y="3805385"/>
            <a:ext cx="1945640" cy="963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D104-C9C5-4E69-AD33-03476BB1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str() vs </a:t>
            </a:r>
            <a:r>
              <a:rPr lang="en-US" dirty="0" err="1"/>
              <a:t>repr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C72D-1D05-4631-B554-72363271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271"/>
            <a:ext cx="10018713" cy="4004930"/>
          </a:xfrm>
        </p:spPr>
        <p:txBody>
          <a:bodyPr/>
          <a:lstStyle/>
          <a:p>
            <a:r>
              <a:rPr lang="en-US" dirty="0"/>
              <a:t>This is the representation printed by the print() statement and is meant to be readable by humans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7E56-C2F2-49B0-B9E9-468CC830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380762"/>
            <a:ext cx="4938188" cy="1548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6D898-0E6A-40F5-861B-83C1CE3F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38" y="4380762"/>
            <a:ext cx="4944285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0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6EE2-E2D5-4B08-A534-ECD602DD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6728"/>
            <a:ext cx="10018713" cy="1694602"/>
          </a:xfrm>
        </p:spPr>
        <p:txBody>
          <a:bodyPr/>
          <a:lstStyle/>
          <a:p>
            <a:r>
              <a:rPr lang="en-US" dirty="0"/>
              <a:t>str() vs </a:t>
            </a:r>
            <a:r>
              <a:rPr lang="en-US" dirty="0" err="1"/>
              <a:t>repr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01A5-3203-440A-B191-89C580A9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6150"/>
            <a:ext cx="10018713" cy="3370522"/>
          </a:xfrm>
        </p:spPr>
        <p:txBody>
          <a:bodyPr/>
          <a:lstStyle/>
          <a:p>
            <a:r>
              <a:rPr lang="en-US" dirty="0"/>
              <a:t>Built-in function </a:t>
            </a:r>
            <a:r>
              <a:rPr lang="en-US" dirty="0" err="1"/>
              <a:t>repr</a:t>
            </a:r>
            <a:r>
              <a:rPr lang="en-US" dirty="0"/>
              <a:t>() returns the canonical string representation of an object</a:t>
            </a:r>
          </a:p>
          <a:p>
            <a:pPr lvl="1"/>
            <a:r>
              <a:rPr lang="en-US" dirty="0"/>
              <a:t>This is the representation printed by the shell when evaluating the object </a:t>
            </a:r>
          </a:p>
          <a:p>
            <a:r>
              <a:rPr lang="en-US" dirty="0"/>
              <a:t>Built-in function str() returns the “pretty” string representation of an object</a:t>
            </a:r>
          </a:p>
          <a:p>
            <a:pPr lvl="1"/>
            <a:r>
              <a:rPr lang="en-US" dirty="0"/>
              <a:t>This is the representation printed by the print() statement and is meant to be readable by humans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42A64-70E1-468F-968A-160AF51A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12" y="4580376"/>
            <a:ext cx="5419814" cy="132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62F5F-E630-46AB-B45C-1863DD7F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88" y="4580376"/>
            <a:ext cx="3737172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86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C79C-EB13-458B-B242-0C250060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5694"/>
            <a:ext cx="10018713" cy="1541720"/>
          </a:xfrm>
        </p:spPr>
        <p:txBody>
          <a:bodyPr/>
          <a:lstStyle/>
          <a:p>
            <a:r>
              <a:rPr lang="en-US" dirty="0"/>
              <a:t>Canonical 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1B4E-1FC6-4235-97ED-643C5192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6661"/>
            <a:ext cx="10018713" cy="3359888"/>
          </a:xfrm>
        </p:spPr>
        <p:txBody>
          <a:bodyPr/>
          <a:lstStyle/>
          <a:p>
            <a:r>
              <a:rPr lang="en-US" dirty="0"/>
              <a:t>Ideally, this is also the string used to construct the object</a:t>
            </a:r>
          </a:p>
          <a:p>
            <a:pPr lvl="1"/>
            <a:r>
              <a:rPr lang="en-US" dirty="0"/>
              <a:t>e.g., '[1, 2, 3]' , 'Point(3, 5)’</a:t>
            </a:r>
          </a:p>
          <a:p>
            <a:r>
              <a:rPr lang="en-US" dirty="0"/>
              <a:t>In other words, the expression</a:t>
            </a:r>
          </a:p>
          <a:p>
            <a:pPr lvl="1"/>
            <a:r>
              <a:rPr lang="en-US" dirty="0"/>
              <a:t>eval(</a:t>
            </a:r>
            <a:r>
              <a:rPr lang="en-US" dirty="0" err="1"/>
              <a:t>repr</a:t>
            </a:r>
            <a:r>
              <a:rPr lang="en-US" dirty="0"/>
              <a:t>(o))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664C71-D292-4823-B5B5-EB28C517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86" y="2306796"/>
            <a:ext cx="8980186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D1C1-9507-4683-A86D-489810D6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0840"/>
            <a:ext cx="10018713" cy="1384995"/>
          </a:xfrm>
        </p:spPr>
        <p:txBody>
          <a:bodyPr/>
          <a:lstStyle/>
          <a:p>
            <a:r>
              <a:rPr lang="en-US" dirty="0"/>
              <a:t>Overloading operator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28F2-90F1-41B2-9274-EDE3B4F3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9433"/>
            <a:ext cx="10018713" cy="3646967"/>
          </a:xfrm>
        </p:spPr>
        <p:txBody>
          <a:bodyPr/>
          <a:lstStyle/>
          <a:p>
            <a:r>
              <a:rPr lang="en-US" dirty="0"/>
              <a:t>For user-defined classes, the default behavior for operator == is to return True only when the two objects are the same object.</a:t>
            </a:r>
          </a:p>
          <a:p>
            <a:endParaRPr lang="en-US" dirty="0"/>
          </a:p>
          <a:p>
            <a:r>
              <a:rPr lang="en-US" dirty="0"/>
              <a:t>Usually, that is not the desired behavior</a:t>
            </a:r>
          </a:p>
          <a:p>
            <a:pPr lvl="1"/>
            <a:r>
              <a:rPr lang="en-US" dirty="0"/>
              <a:t>It also gets in the way of satisfying the contract between constructor and </a:t>
            </a:r>
            <a:r>
              <a:rPr lang="en-US" dirty="0" err="1"/>
              <a:t>repr</a:t>
            </a:r>
            <a:r>
              <a:rPr lang="en-US" dirty="0"/>
              <a:t>()</a:t>
            </a:r>
          </a:p>
          <a:p>
            <a:r>
              <a:rPr lang="en-US" dirty="0"/>
              <a:t>For class Point, operator == should return True if the two points have the same coordinates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392D3-F0F4-458F-8B3D-BBA5E72A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4269435"/>
            <a:ext cx="8839966" cy="240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9214A-BB7B-4CD1-A34F-370203E6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168" y="2070339"/>
            <a:ext cx="3636522" cy="12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67D-641F-46E7-8ECF-682B08A1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004" y="232144"/>
            <a:ext cx="10018713" cy="834656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EE3F-D5EB-49A3-9DE0-CCCB253A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1421218"/>
          </a:xfrm>
        </p:spPr>
        <p:txBody>
          <a:bodyPr/>
          <a:lstStyle/>
          <a:p>
            <a:r>
              <a:rPr lang="en-US" dirty="0"/>
              <a:t>We have already modified class Card to support function </a:t>
            </a:r>
            <a:r>
              <a:rPr lang="en-US" dirty="0" err="1"/>
              <a:t>repr</a:t>
            </a:r>
            <a:r>
              <a:rPr lang="en-US" dirty="0"/>
              <a:t>(). </a:t>
            </a:r>
          </a:p>
          <a:p>
            <a:r>
              <a:rPr lang="en-US" dirty="0"/>
              <a:t>Now implement operator == so two cards with same rank and suit are equal.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21141-879C-49C6-B393-5EBAE461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05" y="3430656"/>
            <a:ext cx="5571461" cy="3491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C3DF2-1EB9-4623-9E74-07736B18A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2869789"/>
            <a:ext cx="5779368" cy="4036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775EE-0885-4B4A-AFEF-B54C37C09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79" y="2009437"/>
            <a:ext cx="244470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1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92F5-8600-4D09-9C49-C2F52F1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5815"/>
            <a:ext cx="10018713" cy="11057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1D06-AE90-471D-9D6D-077116F3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9795"/>
            <a:ext cx="6581457" cy="45082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 reuse is a key software engineering goal</a:t>
            </a:r>
          </a:p>
          <a:p>
            <a:pPr lvl="1"/>
            <a:r>
              <a:rPr lang="en-US" dirty="0"/>
              <a:t>One benefit of functions is they make it easier to reuse code</a:t>
            </a:r>
          </a:p>
          <a:p>
            <a:pPr lvl="1"/>
            <a:r>
              <a:rPr lang="en-US" dirty="0"/>
              <a:t>Similarly, organizing code into user-defined classes makes it easier to later reuse the code</a:t>
            </a:r>
          </a:p>
          <a:p>
            <a:pPr lvl="2"/>
            <a:r>
              <a:rPr lang="en-US" dirty="0"/>
              <a:t>E.g., classes Card and Deck can be reused in  different card game apps</a:t>
            </a:r>
          </a:p>
          <a:p>
            <a:r>
              <a:rPr lang="en-US" dirty="0"/>
              <a:t>A class can also be reused by extending it through inheritance</a:t>
            </a:r>
          </a:p>
          <a:p>
            <a:pPr lvl="1"/>
            <a:r>
              <a:rPr lang="en-US" dirty="0"/>
              <a:t>Example: Suppose that we find it convenient to have a class that behaves just like the built-in class list but also supports a method called choice() that returns an item from the list, chosen uniformly at random.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F7F95-CE81-4C33-B198-AD0BCE25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67" y="1837568"/>
            <a:ext cx="3737172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2AA5-749A-470E-A22A-BF23A6E5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0270"/>
            <a:ext cx="10018713" cy="1303228"/>
          </a:xfrm>
        </p:spPr>
        <p:txBody>
          <a:bodyPr/>
          <a:lstStyle/>
          <a:p>
            <a:r>
              <a:rPr lang="en-US" dirty="0"/>
              <a:t>Implementing class </a:t>
            </a:r>
            <a:r>
              <a:rPr lang="en-US" dirty="0" err="1"/>
              <a:t>MyList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ED4-36BD-4898-86F4-79ED4F68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5275"/>
            <a:ext cx="10018713" cy="2445488"/>
          </a:xfrm>
        </p:spPr>
        <p:txBody>
          <a:bodyPr/>
          <a:lstStyle/>
          <a:p>
            <a:r>
              <a:rPr lang="en-US" dirty="0"/>
              <a:t>Approach 1: Develop class </a:t>
            </a:r>
            <a:r>
              <a:rPr lang="en-US" dirty="0" err="1"/>
              <a:t>MyList</a:t>
            </a:r>
            <a:r>
              <a:rPr lang="en-US" dirty="0"/>
              <a:t> from scratch</a:t>
            </a:r>
          </a:p>
          <a:p>
            <a:pPr lvl="1"/>
            <a:r>
              <a:rPr lang="en-US" dirty="0"/>
              <a:t>Just like classes Deck and Queue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8FBBF-7060-4C5B-A7F0-A7DB3771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52" y="2758408"/>
            <a:ext cx="8480271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35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2AA5-749A-470E-A22A-BF23A6E5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0270"/>
            <a:ext cx="10018713" cy="1303228"/>
          </a:xfrm>
        </p:spPr>
        <p:txBody>
          <a:bodyPr/>
          <a:lstStyle/>
          <a:p>
            <a:r>
              <a:rPr lang="en-US" dirty="0"/>
              <a:t>Implementing class </a:t>
            </a:r>
            <a:r>
              <a:rPr lang="en-US" dirty="0" err="1"/>
              <a:t>MyList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ED4-36BD-4898-86F4-79ED4F68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5275"/>
            <a:ext cx="10018713" cy="2445488"/>
          </a:xfrm>
        </p:spPr>
        <p:txBody>
          <a:bodyPr/>
          <a:lstStyle/>
          <a:p>
            <a:r>
              <a:rPr lang="en-US" dirty="0"/>
              <a:t>Approach 2: Develop class </a:t>
            </a:r>
            <a:r>
              <a:rPr lang="en-US" dirty="0" err="1"/>
              <a:t>MyList</a:t>
            </a:r>
            <a:r>
              <a:rPr lang="en-US" dirty="0"/>
              <a:t> by inheritance from class list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9D47B-2DB9-46C6-A186-CA3D95D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92" y="3211032"/>
            <a:ext cx="6553768" cy="211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5FAE2-1A96-493B-B3C8-E183B1AD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17" y="3002438"/>
            <a:ext cx="3865251" cy="30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4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CD82-C2B4-4537-9E3E-1310068B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 err="1"/>
              <a:t>MyList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F38EBD-02E3-4915-B413-4E0E7CCDB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575" y="2723784"/>
            <a:ext cx="5103092" cy="2590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E0F33-55CC-4C5B-AB81-8DA0EE1A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352" y="2723784"/>
            <a:ext cx="5176208" cy="27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87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9906-F47C-4364-AC1B-245D9C02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0242"/>
            <a:ext cx="10018713" cy="1625245"/>
          </a:xfrm>
        </p:spPr>
        <p:txBody>
          <a:bodyPr/>
          <a:lstStyle/>
          <a:p>
            <a:r>
              <a:rPr lang="en-US" dirty="0"/>
              <a:t>Class definition,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B985-DD33-4EE6-B973-8FC82575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409"/>
            <a:ext cx="10018713" cy="36327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class can be defined “from scratch” using:</a:t>
            </a:r>
          </a:p>
          <a:p>
            <a:pPr algn="just"/>
            <a:r>
              <a:rPr lang="en-US" dirty="0"/>
              <a:t>A class can also be derived from another class, through inheritance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is a shorthand for</a:t>
            </a:r>
          </a:p>
          <a:p>
            <a:pPr algn="just"/>
            <a:r>
              <a:rPr lang="en-US" dirty="0"/>
              <a:t>object is a built-in class with no attributes; it is the class that all classes inherit from, directly or indirectly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class can also inherit attributes from more than one superclass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3C381-2509-4260-BC7C-B9A9C2B3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21" y="1979424"/>
            <a:ext cx="2450804" cy="46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A3CF0-420A-4370-9A7B-A55A7F62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36" y="2773766"/>
            <a:ext cx="4035902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3256A-8705-402C-9E40-5C30867B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412" y="3224623"/>
            <a:ext cx="2450804" cy="469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037F3-428E-4F7B-B9F3-05E6D6A44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505" y="3219325"/>
            <a:ext cx="3292125" cy="469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9A2E9-B1D4-4D9F-9CB0-CB21E384F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466" y="3972790"/>
            <a:ext cx="4135361" cy="1193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DBEBE-3A77-452D-A6E0-411EFB418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830" y="5553692"/>
            <a:ext cx="6547671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38A-106C-4B1E-9674-5ED4C872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C72DB-F202-4454-92D8-71B0C063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551" y="3877879"/>
            <a:ext cx="4285859" cy="469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F761E-F99B-4504-A053-8AAFA583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71" y="3243664"/>
            <a:ext cx="4285859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1999C-ABFD-49DE-96A1-9A3137BE3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569" y="3877879"/>
            <a:ext cx="4285859" cy="469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B800F-A89E-46DD-BF60-F182D360E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552" y="2614136"/>
            <a:ext cx="4285859" cy="469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BD24A-3DA1-4F06-9061-F24E69AF2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570" y="2603352"/>
            <a:ext cx="4285859" cy="469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6B2B6-A1D8-4EBE-97ED-4A7D78456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551" y="3222247"/>
            <a:ext cx="4285859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79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68B-9AD2-4031-8407-FED8DDA0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6327"/>
            <a:ext cx="10018713" cy="1233376"/>
          </a:xfrm>
        </p:spPr>
        <p:txBody>
          <a:bodyPr/>
          <a:lstStyle/>
          <a:p>
            <a:r>
              <a:rPr lang="en-US" dirty="0"/>
              <a:t>Overriding superclass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92FB-E9B2-48F0-B5E6-6B53949C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9704"/>
            <a:ext cx="10018713" cy="2870790"/>
          </a:xfrm>
        </p:spPr>
        <p:txBody>
          <a:bodyPr/>
          <a:lstStyle/>
          <a:p>
            <a:r>
              <a:rPr lang="en-US" dirty="0"/>
              <a:t>Sometimes we need to develop a new class that can almost inherit attributes from an existing class… but not quite.</a:t>
            </a:r>
          </a:p>
          <a:p>
            <a:r>
              <a:rPr lang="en-US" dirty="0"/>
              <a:t>For example, a class Bird that supports the same methods class Animal supports (</a:t>
            </a:r>
            <a:r>
              <a:rPr lang="en-US" dirty="0" err="1"/>
              <a:t>setSpecies</a:t>
            </a:r>
            <a:r>
              <a:rPr lang="en-US" dirty="0"/>
              <a:t>(), </a:t>
            </a:r>
            <a:r>
              <a:rPr lang="en-US" dirty="0" err="1"/>
              <a:t>setLanguage</a:t>
            </a:r>
            <a:r>
              <a:rPr lang="en-US" dirty="0"/>
              <a:t>(), and speak()) but with a different behavior for method speak()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1285E-BBBD-4091-A1B2-BBE0D5B2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3716080"/>
            <a:ext cx="6402829" cy="287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CE403-FE1F-4C48-9BDC-317BCE05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53" y="3940898"/>
            <a:ext cx="3757386" cy="24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34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68B-9AD2-4031-8407-FED8DDA0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6326"/>
            <a:ext cx="10018713" cy="1975861"/>
          </a:xfrm>
        </p:spPr>
        <p:txBody>
          <a:bodyPr/>
          <a:lstStyle/>
          <a:p>
            <a:r>
              <a:rPr lang="en-US" dirty="0"/>
              <a:t>Overriding superclass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92FB-E9B2-48F0-B5E6-6B53949C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9704"/>
            <a:ext cx="10018713" cy="2870790"/>
          </a:xfrm>
        </p:spPr>
        <p:txBody>
          <a:bodyPr/>
          <a:lstStyle/>
          <a:p>
            <a:r>
              <a:rPr lang="en-US" dirty="0"/>
              <a:t>Python looks for the definition of an attribute by starting with the name- space associated with object and continuing up the class hierarchy.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87D46C-6944-46E7-8CD2-D87D4FFC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55" y="3129978"/>
            <a:ext cx="5831422" cy="336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3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C0F8-256D-4055-9F0C-BCE88268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3418195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Overriding superclass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A3285-0E99-4114-BF41-316FCE5C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3" y="727893"/>
            <a:ext cx="6486706" cy="251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2913D-3B03-4805-8FED-DACF3573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78" y="3578570"/>
            <a:ext cx="845588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6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30EE-3060-4846-ADF8-3B41CD6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469" y="531628"/>
            <a:ext cx="9562917" cy="1350335"/>
          </a:xfrm>
        </p:spPr>
        <p:txBody>
          <a:bodyPr/>
          <a:lstStyle/>
          <a:p>
            <a:r>
              <a:rPr lang="en-US" dirty="0"/>
              <a:t>Extending superclass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0F21-6CA3-476B-9B16-BCE84442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704918" cy="3124201"/>
          </a:xfrm>
        </p:spPr>
        <p:txBody>
          <a:bodyPr/>
          <a:lstStyle/>
          <a:p>
            <a:r>
              <a:rPr lang="en-US" dirty="0"/>
              <a:t>A superclass method can be inherited as-is, overridden, or extended.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C55D5-261B-4AE6-B496-BE2CB466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94" y="2026823"/>
            <a:ext cx="7599078" cy="47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6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9A91-4E52-4CE9-A27B-51CDBB85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224"/>
            <a:ext cx="10018713" cy="1531088"/>
          </a:xfrm>
        </p:spPr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082F-DDEC-41DB-A290-1CDC7FA8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3741"/>
            <a:ext cx="10018713" cy="43487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Code reuse is a key benefit of organizing code into new classes; it is made possible through </a:t>
            </a:r>
            <a:r>
              <a:rPr lang="en-US" b="1" dirty="0"/>
              <a:t>abstraction</a:t>
            </a:r>
            <a:r>
              <a:rPr lang="en-US" dirty="0"/>
              <a:t> and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Abstraction</a:t>
            </a:r>
            <a:r>
              <a:rPr lang="en-US" dirty="0"/>
              <a:t>: The idea that a class object can be manipulated by users through method invocations alone and without knowledge of the implementation of these methods.</a:t>
            </a:r>
          </a:p>
          <a:p>
            <a:pPr lvl="1" algn="just"/>
            <a:r>
              <a:rPr lang="en-US" dirty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</p:spTree>
    <p:extLst>
      <p:ext uri="{BB962C8B-B14F-4D97-AF65-F5344CB8AC3E}">
        <p14:creationId xmlns:p14="http://schemas.microsoft.com/office/powerpoint/2010/main" val="1202215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9A91-4E52-4CE9-A27B-51CDBB85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224"/>
            <a:ext cx="10018713" cy="1531088"/>
          </a:xfrm>
        </p:spPr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082F-DDEC-41DB-A290-1CDC7FA8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3741"/>
            <a:ext cx="10018713" cy="434871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Encapsulation</a:t>
            </a:r>
            <a:r>
              <a:rPr lang="en-US" dirty="0"/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lvl="1" algn="just"/>
            <a:r>
              <a:rPr lang="en-US" dirty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</a:p>
          <a:p>
            <a:pPr algn="just"/>
            <a:r>
              <a:rPr lang="en-US" dirty="0"/>
              <a:t>OOP is an approach to programming that achieves modular code through the use of objects and by structuring code into user-defined classes. </a:t>
            </a:r>
          </a:p>
        </p:txBody>
      </p:sp>
    </p:spTree>
    <p:extLst>
      <p:ext uri="{BB962C8B-B14F-4D97-AF65-F5344CB8AC3E}">
        <p14:creationId xmlns:p14="http://schemas.microsoft.com/office/powerpoint/2010/main" val="2646125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BF3-553F-439D-BD93-D7A74139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35" y="190500"/>
            <a:ext cx="10018713" cy="1752599"/>
          </a:xfrm>
        </p:spPr>
        <p:txBody>
          <a:bodyPr/>
          <a:lstStyle/>
          <a:p>
            <a:r>
              <a:rPr lang="en-US" dirty="0"/>
              <a:t>An encapsulation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6E28-51EF-491C-B5A4-64145B8A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26" y="1220971"/>
            <a:ext cx="10018713" cy="3124201"/>
          </a:xfrm>
        </p:spPr>
        <p:txBody>
          <a:bodyPr/>
          <a:lstStyle/>
          <a:p>
            <a:pPr algn="just"/>
            <a:r>
              <a:rPr lang="en-US" dirty="0"/>
              <a:t>The current implementation of class Queue does not completely encapsulate its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2114-DFBD-45ED-B878-4BCDC221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21" y="2915501"/>
            <a:ext cx="7348819" cy="36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3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C81-5C7C-4553-B930-7387440D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encapsulation issue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61D371-338E-4E39-A75D-73425CA7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527" y="2909201"/>
            <a:ext cx="8986283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8E80-DA48-4443-A7D0-36D089B9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64" y="0"/>
            <a:ext cx="5596974" cy="1752599"/>
          </a:xfrm>
        </p:spPr>
        <p:txBody>
          <a:bodyPr/>
          <a:lstStyle/>
          <a:p>
            <a:r>
              <a:rPr lang="en-US" dirty="0"/>
              <a:t>Raising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D52D-6E53-4F1D-AECA-75C8D1AA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13859"/>
            <a:ext cx="4962574" cy="442314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By typing Ctrl-C, a user can force a </a:t>
            </a:r>
            <a:r>
              <a:rPr lang="en-US" dirty="0" err="1"/>
              <a:t>KeyboardInterrupt</a:t>
            </a:r>
            <a:r>
              <a:rPr lang="en-US" dirty="0"/>
              <a:t> exception to be raised</a:t>
            </a:r>
          </a:p>
          <a:p>
            <a:pPr algn="just"/>
            <a:r>
              <a:rPr lang="en-US" dirty="0"/>
              <a:t>Any exception can be raised within a program with the raise statement</a:t>
            </a:r>
          </a:p>
          <a:p>
            <a:pPr lvl="1" algn="just"/>
            <a:r>
              <a:rPr lang="en-US" dirty="0" err="1"/>
              <a:t>ValueError</a:t>
            </a:r>
            <a:r>
              <a:rPr lang="en-US" dirty="0"/>
              <a:t>, like all exception types, is a class</a:t>
            </a:r>
          </a:p>
          <a:p>
            <a:pPr lvl="1" algn="just"/>
            <a:r>
              <a:rPr lang="en-US" dirty="0" err="1"/>
              <a:t>ValueError</a:t>
            </a:r>
            <a:r>
              <a:rPr lang="en-US" dirty="0"/>
              <a:t>() uses the default constructor to create an exception (object) </a:t>
            </a:r>
          </a:p>
          <a:p>
            <a:pPr lvl="1" algn="just"/>
            <a:r>
              <a:rPr lang="en-US" dirty="0"/>
              <a:t>statement raise switches control flow from normal to exceptional</a:t>
            </a:r>
          </a:p>
          <a:p>
            <a:pPr lvl="1" algn="just"/>
            <a:r>
              <a:rPr lang="en-US" dirty="0"/>
              <a:t>The constructor can take a “message” argument to be stored in the exception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09082-88E7-43FB-B5E7-C966EC31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99" y="1066800"/>
            <a:ext cx="4962574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D75A-7AC6-425A-AF86-65077ABF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223"/>
            <a:ext cx="4611689" cy="1850066"/>
          </a:xfrm>
        </p:spPr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F811-CA54-4756-BF7A-97E79207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43470"/>
            <a:ext cx="4299802" cy="3817088"/>
          </a:xfrm>
        </p:spPr>
        <p:txBody>
          <a:bodyPr/>
          <a:lstStyle/>
          <a:p>
            <a:r>
              <a:rPr lang="en-US" dirty="0"/>
              <a:t>Every built-in exception type is a subclass of class Exception. </a:t>
            </a:r>
          </a:p>
          <a:p>
            <a:r>
              <a:rPr lang="en-US" dirty="0"/>
              <a:t>A new exception class should be a subclass, either directly or indirectly, of Exception.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D5971-0E40-4AC2-8D7B-DCB7D1D6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44" y="223283"/>
            <a:ext cx="4991174" cy="2266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AE2AD-CBEF-4AD3-B472-C3C0B4868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44" y="2452696"/>
            <a:ext cx="4962574" cy="215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8213-2EB8-4F60-989D-651FFE8D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44" y="4604770"/>
            <a:ext cx="4991174" cy="22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560-7AE2-4EFF-928C-D375D378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class: </a:t>
            </a:r>
            <a:r>
              <a:rPr lang="en-US" b="1" dirty="0"/>
              <a:t>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5946-B5DE-4A5D-A3CB-F6BFFE74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2475"/>
            <a:ext cx="10018713" cy="2881423"/>
          </a:xfrm>
        </p:spPr>
        <p:txBody>
          <a:bodyPr/>
          <a:lstStyle/>
          <a:p>
            <a:r>
              <a:rPr lang="en-US" dirty="0"/>
              <a:t>Suppose we would like to have a class that represents points on a plane for a graphics app, say</a:t>
            </a:r>
          </a:p>
          <a:p>
            <a:r>
              <a:rPr lang="en-US" dirty="0"/>
              <a:t>Let’s first informally describe how we would like to use this 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A1517-AF94-46EE-8057-4DCF34A26D29}"/>
              </a:ext>
            </a:extLst>
          </p:cNvPr>
          <p:cNvSpPr/>
          <p:nvPr/>
        </p:nvSpPr>
        <p:spPr>
          <a:xfrm>
            <a:off x="3839359" y="6329851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</a:rPr>
              <a:t>How do we create this new class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E173BC-21C8-4C4B-A422-45A26B5A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53" y="3331218"/>
            <a:ext cx="2853175" cy="2840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438ED-97CB-4C9F-8D16-50CB0521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76" y="3651285"/>
            <a:ext cx="2066723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71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2C49-C81A-4D46-A74F-D36E6D6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8856"/>
            <a:ext cx="10018713" cy="1424763"/>
          </a:xfrm>
        </p:spPr>
        <p:txBody>
          <a:bodyPr/>
          <a:lstStyle/>
          <a:p>
            <a:r>
              <a:rPr lang="en-US" dirty="0"/>
              <a:t>Class Queue,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D325-6477-4B0B-A001-4130EBC3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2233"/>
            <a:ext cx="10018713" cy="4837813"/>
          </a:xfrm>
        </p:spPr>
        <p:txBody>
          <a:bodyPr>
            <a:normAutofit/>
          </a:bodyPr>
          <a:lstStyle/>
          <a:p>
            <a:r>
              <a:rPr lang="en-US" dirty="0"/>
              <a:t>Our goal was to encapsulate class Queue better: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achieve this behavior, we:</a:t>
            </a:r>
          </a:p>
          <a:p>
            <a:pPr lvl="1"/>
            <a:r>
              <a:rPr lang="en-US" dirty="0"/>
              <a:t>Need to create exception class </a:t>
            </a:r>
            <a:r>
              <a:rPr lang="en-US" dirty="0" err="1"/>
              <a:t>EmptyQueueError</a:t>
            </a:r>
            <a:endParaRPr lang="en-US" dirty="0"/>
          </a:p>
          <a:p>
            <a:pPr lvl="1"/>
            <a:r>
              <a:rPr lang="en-US" dirty="0"/>
              <a:t>Modify Queue method dequeue so an </a:t>
            </a:r>
            <a:r>
              <a:rPr lang="en-US" dirty="0" err="1"/>
              <a:t>EmptyQueueError</a:t>
            </a:r>
            <a:r>
              <a:rPr lang="en-US" dirty="0"/>
              <a:t> exception is raised if an attempt to dequeue an empty queue is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6AE69-089F-41CF-B03E-FF01C79C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19" y="2165328"/>
            <a:ext cx="5980694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79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8DA4-C9FA-49C7-84E5-FC2D1E1B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B1113-9AC8-45CC-B9DE-E24906BAB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33" y="929792"/>
            <a:ext cx="8258335" cy="52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FAAA-F9FB-4B91-B850-D1A1746C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2438399"/>
          </a:xfrm>
        </p:spPr>
        <p:txBody>
          <a:bodyPr/>
          <a:lstStyle/>
          <a:p>
            <a:r>
              <a:rPr lang="en-US" dirty="0"/>
              <a:t>Developing the class </a:t>
            </a:r>
            <a:r>
              <a:rPr lang="en-US" b="1" dirty="0"/>
              <a:t>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84A-FA19-4F6A-A9F6-5F6CCCA6C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205"/>
            <a:ext cx="10018713" cy="1669311"/>
          </a:xfrm>
        </p:spPr>
        <p:txBody>
          <a:bodyPr>
            <a:normAutofit/>
          </a:bodyPr>
          <a:lstStyle/>
          <a:p>
            <a:r>
              <a:rPr lang="en-US" dirty="0"/>
              <a:t>A namespace called Point needs to be defined</a:t>
            </a:r>
          </a:p>
          <a:p>
            <a:r>
              <a:rPr lang="en-US" dirty="0"/>
              <a:t>Namespace Point will store the names of the 4 methods (the class attributes)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CFF5B-0E9A-40C5-953D-6CC73CED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73" y="3571642"/>
            <a:ext cx="5919729" cy="30665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A56C60-A412-463A-A2C3-720356E2A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565" y="4066478"/>
            <a:ext cx="4465427" cy="17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1BB-BFFE-4D20-A855-BB6A1A9C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8857"/>
            <a:ext cx="10018713" cy="1988288"/>
          </a:xfrm>
        </p:spPr>
        <p:txBody>
          <a:bodyPr>
            <a:normAutofit/>
          </a:bodyPr>
          <a:lstStyle/>
          <a:p>
            <a:r>
              <a:rPr lang="en-US" dirty="0"/>
              <a:t>Developing the class </a:t>
            </a:r>
            <a:r>
              <a:rPr lang="en-US" b="1" dirty="0"/>
              <a:t>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5ACE-7838-4439-A331-FA19674E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89" y="2254101"/>
            <a:ext cx="4265458" cy="3646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1556-2F81-4F7C-BB38-5E5866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15609"/>
            <a:ext cx="5486687" cy="3175591"/>
          </a:xfrm>
        </p:spPr>
        <p:txBody>
          <a:bodyPr anchor="t">
            <a:normAutofit/>
          </a:bodyPr>
          <a:lstStyle/>
          <a:p>
            <a:r>
              <a:rPr lang="en-US" dirty="0"/>
              <a:t>Each method is a function that has an extra (first) argument which refers to the object that the method is invoked on</a:t>
            </a:r>
          </a:p>
          <a:p>
            <a:r>
              <a:rPr lang="en-US" dirty="0"/>
              <a:t>The Python class statement defines a new class (and associated namespace)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1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C49A-685C-43D9-92AE-335838B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object</a:t>
            </a:r>
            <a:r>
              <a:rPr lang="en-US" dirty="0"/>
              <a:t>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1756-DED7-44AE-90EC-2CE21BF0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9433"/>
            <a:ext cx="10018713" cy="2815319"/>
          </a:xfrm>
        </p:spPr>
        <p:txBody>
          <a:bodyPr/>
          <a:lstStyle/>
          <a:p>
            <a:r>
              <a:rPr lang="en-US" dirty="0"/>
              <a:t>We know that a namespace is associated with every class</a:t>
            </a:r>
          </a:p>
          <a:p>
            <a:r>
              <a:rPr lang="en-US" dirty="0"/>
              <a:t>A namespace is also associated with every object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E85-F5FC-487B-90A9-88FBFBC4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46" y="4059328"/>
            <a:ext cx="2956816" cy="908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BE6BF-1E53-4196-87C0-FFC99E28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79" y="3701664"/>
            <a:ext cx="1725318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16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2109</Words>
  <Application>Microsoft Office PowerPoint</Application>
  <PresentationFormat>Widescreen</PresentationFormat>
  <Paragraphs>250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A class is a namespace</vt:lpstr>
      <vt:lpstr>Class methods</vt:lpstr>
      <vt:lpstr>Class methods</vt:lpstr>
      <vt:lpstr>A new class: Point </vt:lpstr>
      <vt:lpstr>Developing the class Point</vt:lpstr>
      <vt:lpstr>Developing the class Point</vt:lpstr>
      <vt:lpstr>The object namespace</vt:lpstr>
      <vt:lpstr>The instance namespaces</vt:lpstr>
      <vt:lpstr>The class and instance attributes</vt:lpstr>
      <vt:lpstr>The class and instance attributes</vt:lpstr>
      <vt:lpstr>Class definition, in general</vt:lpstr>
      <vt:lpstr>(No) class documentation</vt:lpstr>
      <vt:lpstr>Class documentation</vt:lpstr>
      <vt:lpstr>Class documentation</vt:lpstr>
      <vt:lpstr>Exercise</vt:lpstr>
      <vt:lpstr>Constructor</vt:lpstr>
      <vt:lpstr>Overloaded Constructor</vt:lpstr>
      <vt:lpstr>Default Constructor</vt:lpstr>
      <vt:lpstr>Default Constructor</vt:lpstr>
      <vt:lpstr>Exercise</vt:lpstr>
      <vt:lpstr>Example: class Card</vt:lpstr>
      <vt:lpstr>Container class: class Deck</vt:lpstr>
      <vt:lpstr>Container class: class Deck</vt:lpstr>
      <vt:lpstr>Container class: class Queue</vt:lpstr>
      <vt:lpstr>Container class: class Queue</vt:lpstr>
      <vt:lpstr>Our classes are not user-friendly</vt:lpstr>
      <vt:lpstr>Python operators</vt:lpstr>
      <vt:lpstr>Python operators</vt:lpstr>
      <vt:lpstr>Python Operators</vt:lpstr>
      <vt:lpstr>Python Operators</vt:lpstr>
      <vt:lpstr>Overloading repr()</vt:lpstr>
      <vt:lpstr>Overloading repr()</vt:lpstr>
      <vt:lpstr>Overloading operator +</vt:lpstr>
      <vt:lpstr>Overloading operator len()</vt:lpstr>
      <vt:lpstr>Exercise</vt:lpstr>
      <vt:lpstr>Exercise</vt:lpstr>
      <vt:lpstr>str() vs repr()</vt:lpstr>
      <vt:lpstr>str() vs repr()</vt:lpstr>
      <vt:lpstr>str() vs repr()</vt:lpstr>
      <vt:lpstr>Canonical string representation</vt:lpstr>
      <vt:lpstr>Overloading operator ==</vt:lpstr>
      <vt:lpstr>Exercise</vt:lpstr>
      <vt:lpstr>Inheritance</vt:lpstr>
      <vt:lpstr>Implementing class MyList</vt:lpstr>
      <vt:lpstr>Implementing class MyList</vt:lpstr>
      <vt:lpstr>Implementing class MyList</vt:lpstr>
      <vt:lpstr>Class definition, in general</vt:lpstr>
      <vt:lpstr>Overriding superclass methods</vt:lpstr>
      <vt:lpstr>Overriding superclass methods</vt:lpstr>
      <vt:lpstr>Overriding superclass methods</vt:lpstr>
      <vt:lpstr>Extending superclass methods</vt:lpstr>
      <vt:lpstr>Object-Oriented Programming (OOP)</vt:lpstr>
      <vt:lpstr>Object-Oriented Programming (OOP)</vt:lpstr>
      <vt:lpstr>An encapsulation issue</vt:lpstr>
      <vt:lpstr>An encapsulation issue</vt:lpstr>
      <vt:lpstr>Raising an exception</vt:lpstr>
      <vt:lpstr>User-defined exceptions</vt:lpstr>
      <vt:lpstr>Class Queue, revisited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144</cp:revision>
  <dcterms:created xsi:type="dcterms:W3CDTF">2020-03-26T00:14:55Z</dcterms:created>
  <dcterms:modified xsi:type="dcterms:W3CDTF">2020-03-26T21:35:06Z</dcterms:modified>
</cp:coreProperties>
</file>