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1"/>
  </p:notesMasterIdLst>
  <p:sldIdLst>
    <p:sldId id="256" r:id="rId2"/>
    <p:sldId id="260" r:id="rId3"/>
    <p:sldId id="258" r:id="rId4"/>
    <p:sldId id="299" r:id="rId5"/>
    <p:sldId id="292" r:id="rId6"/>
    <p:sldId id="300" r:id="rId7"/>
    <p:sldId id="301" r:id="rId8"/>
    <p:sldId id="302" r:id="rId9"/>
    <p:sldId id="303" r:id="rId10"/>
    <p:sldId id="311" r:id="rId11"/>
    <p:sldId id="312" r:id="rId12"/>
    <p:sldId id="262" r:id="rId13"/>
    <p:sldId id="304" r:id="rId14"/>
    <p:sldId id="314" r:id="rId15"/>
    <p:sldId id="290" r:id="rId16"/>
    <p:sldId id="313" r:id="rId17"/>
    <p:sldId id="263" r:id="rId18"/>
    <p:sldId id="305" r:id="rId19"/>
    <p:sldId id="306" r:id="rId20"/>
    <p:sldId id="264" r:id="rId21"/>
    <p:sldId id="307" r:id="rId22"/>
    <p:sldId id="308" r:id="rId23"/>
    <p:sldId id="265" r:id="rId24"/>
    <p:sldId id="269" r:id="rId25"/>
    <p:sldId id="309" r:id="rId26"/>
    <p:sldId id="270" r:id="rId27"/>
    <p:sldId id="31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B7C5-BD6D-4688-971F-9D49F5A65F1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7C72-9AC7-4B13-9C44-0323EB3BB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833-3C69-4069-8812-147F24950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6268-0556-4235-9DAD-3B3C315A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</p:txBody>
      </p:sp>
    </p:spTree>
    <p:extLst>
      <p:ext uri="{BB962C8B-B14F-4D97-AF65-F5344CB8AC3E}">
        <p14:creationId xmlns:p14="http://schemas.microsoft.com/office/powerpoint/2010/main" val="10020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86004E5-0B70-41F7-A7B1-BB15DFA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Expressions and Relational Operators (cont’d.)</a:t>
            </a:r>
            <a:endParaRPr lang="he-IL" altLang="en-US" dirty="0"/>
          </a:p>
        </p:txBody>
      </p:sp>
      <p:sp>
        <p:nvSpPr>
          <p:cNvPr id="11267" name="Content Placeholder 1">
            <a:extLst>
              <a:ext uri="{FF2B5EF4-FFF2-40B4-BE49-F238E27FC236}">
                <a16:creationId xmlns:a16="http://schemas.microsoft.com/office/drawing/2014/main" id="{F2956D1A-F763-4DC6-8340-00DFCEB6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8851"/>
            <a:ext cx="10018713" cy="3562350"/>
          </a:xfrm>
        </p:spPr>
        <p:txBody>
          <a:bodyPr anchor="t"/>
          <a:lstStyle/>
          <a:p>
            <a:r>
              <a:rPr lang="en-US" altLang="en-US" dirty="0"/>
              <a:t>Using a Boolean expression with the &gt; relational operator</a:t>
            </a:r>
            <a:endParaRPr lang="he-IL" altLang="en-US" dirty="0"/>
          </a:p>
          <a:p>
            <a:endParaRPr lang="en-US" altLang="en-US" dirty="0"/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9185FC31-EC9F-4934-A8FB-DD60F173C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2867026"/>
            <a:ext cx="54229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9B561A7-DC5F-4F7E-9825-7DD54C6B51F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Expressions and Relational Operators (cont’d.)</a:t>
            </a:r>
            <a:endParaRPr lang="he-IL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3CD3F7D-3CC6-42E3-A1A5-3B82BC68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3125"/>
            <a:ext cx="10018713" cy="3648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Any relational operator can be used in a decision block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balance == 0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payment != balance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It is possible to have a block inside another block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statement inside a function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Statements in inner block must be indented with respect to the outer block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ED2189E-73EF-40D2-80D4-5B9EB67C03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1C252B7-BDC7-415B-B783-F7213690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7825"/>
            <a:ext cx="10018713" cy="4143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u="sng" dirty="0"/>
              <a:t>Dual alternative decision structure</a:t>
            </a:r>
            <a:r>
              <a:rPr lang="en-US" dirty="0"/>
              <a:t>: two possible paths of execution</a:t>
            </a:r>
          </a:p>
          <a:p>
            <a:pPr lvl="1" eaLnBrk="1" hangingPunct="1">
              <a:defRPr/>
            </a:pPr>
            <a:r>
              <a:rPr lang="en-US" dirty="0"/>
              <a:t>One is taken if the condition is true, and the other if the condition is false</a:t>
            </a:r>
          </a:p>
          <a:p>
            <a:pPr lvl="1" eaLnBrk="1" hangingPunct="1">
              <a:defRPr/>
            </a:pPr>
            <a:r>
              <a:rPr lang="en-US" dirty="0"/>
              <a:t>Syntax: 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statements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else: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other statements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+mj-lt"/>
                <a:cs typeface="Courier New" pitchFamily="49" charset="0"/>
              </a:rPr>
              <a:t> clause must be aligned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D83EDDB-1144-4D08-BA39-88D63294D8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4662A7DE-7971-482E-AD95-5EAE83D8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7685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1CB84F9-CDA2-4335-9851-18CFBD4F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93C3BADF-20CF-452B-AEC7-93F90744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405062"/>
            <a:ext cx="9848895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D4697BA-9B74-4B4D-9485-76301E6603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183CB33-FA64-43A6-82CB-D397D7AC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2575"/>
            <a:ext cx="10018713" cy="4238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Strings can be compared using the == and != operators</a:t>
            </a:r>
          </a:p>
          <a:p>
            <a:pPr eaLnBrk="1" hangingPunct="1"/>
            <a:r>
              <a:rPr lang="en-US" altLang="en-US" sz="2800" dirty="0"/>
              <a:t>String comparisons are case sensitive</a:t>
            </a:r>
          </a:p>
          <a:p>
            <a:pPr eaLnBrk="1" hangingPunct="1"/>
            <a:r>
              <a:rPr lang="en-US" altLang="en-US" sz="2800" dirty="0"/>
              <a:t>Strings can be compared using &gt;, &lt;, &gt;=, and &lt;=</a:t>
            </a:r>
          </a:p>
          <a:p>
            <a:pPr lvl="1" eaLnBrk="1" hangingPunct="1"/>
            <a:r>
              <a:rPr lang="en-US" altLang="en-US" sz="2400" dirty="0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 sz="2400" dirty="0"/>
              <a:t>If shorter word is substring of longer word, longer word is greater than shorter word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879AA39-CE26-4BF0-BF88-63B4DC0F29F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5D8E4CA7-0CA4-475B-A170-2E652E8A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335427"/>
            <a:ext cx="3943350" cy="383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0B9AAA9-1AC7-453E-B4BE-56761218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Nested Decision Structures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9C92928-B4C6-4C81-B421-C414E373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790700"/>
            <a:ext cx="9305925" cy="4914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decision structure can be nested inside another decision structure</a:t>
            </a:r>
          </a:p>
          <a:p>
            <a:pPr lvl="1" eaLnBrk="1" hangingPunct="1"/>
            <a:r>
              <a:rPr lang="en-US" altLang="en-US" sz="2400" dirty="0"/>
              <a:t>Commonly needed in programs</a:t>
            </a:r>
          </a:p>
          <a:p>
            <a:pPr lvl="1" eaLnBrk="1" hangingPunct="1"/>
            <a:r>
              <a:rPr lang="en-US" altLang="en-US" sz="2400" dirty="0"/>
              <a:t>Example: </a:t>
            </a:r>
          </a:p>
          <a:p>
            <a:pPr lvl="2" eaLnBrk="1" hangingPunct="1"/>
            <a:r>
              <a:rPr lang="en-US" altLang="en-US" sz="2000" dirty="0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 sz="1800" dirty="0"/>
              <a:t>Must earn at least $30,000/year</a:t>
            </a:r>
          </a:p>
          <a:p>
            <a:pPr lvl="3" eaLnBrk="1" hangingPunct="1"/>
            <a:r>
              <a:rPr lang="en-US" altLang="en-US" sz="1800" dirty="0"/>
              <a:t>Must have been employed for at least two years</a:t>
            </a:r>
          </a:p>
          <a:p>
            <a:pPr lvl="2" eaLnBrk="1" hangingPunct="1"/>
            <a:r>
              <a:rPr lang="en-US" altLang="en-US" sz="2000" dirty="0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>
            <a:extLst>
              <a:ext uri="{FF2B5EF4-FFF2-40B4-BE49-F238E27FC236}">
                <a16:creationId xmlns:a16="http://schemas.microsoft.com/office/drawing/2014/main" id="{B055626E-7776-4177-A9BB-ED791F20B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"/>
          <a:stretch/>
        </p:blipFill>
        <p:spPr bwMode="auto">
          <a:xfrm>
            <a:off x="2838448" y="1562099"/>
            <a:ext cx="7310438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566307-D1AC-4029-95E3-7A9857D5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Nested decision structure</a:t>
            </a:r>
            <a:endParaRPr lang="he-IL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F124A0B-69B6-4639-9ED5-2A92C117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  <a:effectLst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dirty="0"/>
              <a:t>Nested Decision Structures and the </a:t>
            </a:r>
            <a:r>
              <a:rPr lang="en-US" altLang="en-US" sz="31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if-</a:t>
            </a:r>
            <a:r>
              <a:rPr lang="en-US" altLang="en-US" sz="31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en-US" altLang="en-US" sz="31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6695871-C52C-47D8-90E8-B4E612E8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57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666B247-78D1-4256-8E9A-C85345A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B3A8039-0CB3-4CCC-8C92-5A842A3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 Statement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800" dirty="0"/>
              <a:t> Statement</a:t>
            </a:r>
          </a:p>
          <a:p>
            <a:r>
              <a:rPr lang="en-US" altLang="en-US" sz="2800" dirty="0"/>
              <a:t>Comparing Strings</a:t>
            </a:r>
          </a:p>
          <a:p>
            <a:r>
              <a:rPr lang="en-US" altLang="en-US" sz="2800" dirty="0"/>
              <a:t>Nested Decision Structures and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800" dirty="0"/>
              <a:t> Statement</a:t>
            </a:r>
          </a:p>
          <a:p>
            <a:r>
              <a:rPr lang="en-US" altLang="en-US" sz="2800" dirty="0"/>
              <a:t>Logical Operators</a:t>
            </a:r>
          </a:p>
          <a:p>
            <a:r>
              <a:rPr lang="en-US" altLang="en-US" sz="2800" dirty="0"/>
              <a:t>Boolean 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46E7741-D964-445E-BD24-382A509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74952C-587F-4E8B-9B5A-41F0AF06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if-elif-else</a:t>
            </a:r>
            <a:r>
              <a:rPr lang="en-US" u="sng" dirty="0">
                <a:latin typeface="+mj-lt"/>
                <a:cs typeface="Courier New" pitchFamily="49" charset="0"/>
              </a:rPr>
              <a:t> statement</a:t>
            </a:r>
            <a:r>
              <a:rPr lang="en-US" dirty="0">
                <a:latin typeface="+mj-lt"/>
                <a:cs typeface="Courier New" pitchFamily="49" charset="0"/>
              </a:rPr>
              <a:t>: special version of a decision structure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Makes logic of nested decision structures simpler to write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Can include multiple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+mj-lt"/>
                <a:cs typeface="Courier New" pitchFamily="49" charset="0"/>
              </a:rPr>
              <a:t> statements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Syntax: 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condition1: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statements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condition2: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statements 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>
                <a:latin typeface="Courier New" pitchFamily="49" charset="0"/>
                <a:cs typeface="Courier New" pitchFamily="49" charset="0"/>
              </a:rPr>
              <a:t>	else: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statements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EE2C295-8DAE-4B81-98A8-E8491101715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8C4E7-DB18-4C5D-8CF3-64FE3BD0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Alignment used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if-elif-else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clauses are all aligned</a:t>
            </a:r>
          </a:p>
          <a:p>
            <a:pPr lvl="1">
              <a:defRPr/>
            </a:pPr>
            <a:r>
              <a:rPr lang="en-US" dirty="0"/>
              <a:t>Conditionally executed blocks are consistently indented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if-elif-else</a:t>
            </a:r>
            <a:r>
              <a:rPr lang="en-US" dirty="0"/>
              <a:t> statement is never required, but logic easier to follow</a:t>
            </a:r>
          </a:p>
          <a:p>
            <a:pPr lvl="1">
              <a:defRPr/>
            </a:pPr>
            <a:r>
              <a:rPr lang="en-US" dirty="0"/>
              <a:t>Can be accomplished by nested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if-else</a:t>
            </a:r>
          </a:p>
          <a:p>
            <a:pPr lvl="2">
              <a:defRPr/>
            </a:pPr>
            <a:r>
              <a:rPr lang="en-US" dirty="0">
                <a:latin typeface="+mj-lt"/>
                <a:cs typeface="Courier New" pitchFamily="49" charset="0"/>
              </a:rPr>
              <a:t>Code can become complex, and indentation can cause problematic long lines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>
            <a:extLst>
              <a:ext uri="{FF2B5EF4-FFF2-40B4-BE49-F238E27FC236}">
                <a16:creationId xmlns:a16="http://schemas.microsoft.com/office/drawing/2014/main" id="{393542A3-59F3-4964-81E6-158E237E6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/>
          <a:stretch/>
        </p:blipFill>
        <p:spPr bwMode="auto">
          <a:xfrm>
            <a:off x="3040060" y="1628775"/>
            <a:ext cx="6907213" cy="487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117B45-271F-47B1-BD26-8028FA3E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Nested decision tree to determine a grade</a:t>
            </a:r>
            <a:endParaRPr lang="he-IL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71C1D5E-8AA4-4C8C-8047-64E64B4DD63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Logical Operators</a:t>
            </a:r>
            <a:endParaRPr lang="he-IL" alt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B7048F4-5C15-4FFF-805C-AD5B57A3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/>
              <a:t>Logical operators</a:t>
            </a:r>
            <a:r>
              <a:rPr lang="en-US" altLang="en-US" sz="3200" dirty="0"/>
              <a:t>: operators that can be used to create complex Boolean expressions</a:t>
            </a:r>
          </a:p>
          <a:p>
            <a:pPr lvl="1" eaLnBrk="1" hangingPunct="1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800" dirty="0"/>
              <a:t> operator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800" dirty="0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800" dirty="0"/>
              <a:t> operator: unary operator, reverses the truth of its Boolean operand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9EF605B-6D1D-47F6-A5A2-56698E0165A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lang="en-US" altLang="en-US" dirty="0"/>
              <a:t>Operator</a:t>
            </a:r>
            <a:endParaRPr lang="he-IL" alt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36589C4-C32A-4CBB-962C-74ECC8C19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1"/>
            <a:ext cx="10018713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Takes two Boolean expressions as operands </a:t>
            </a:r>
          </a:p>
          <a:p>
            <a:pPr lvl="1" eaLnBrk="1" hangingPunct="1"/>
            <a:r>
              <a:rPr lang="en-US" altLang="en-US" dirty="0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 dirty="0"/>
              <a:t>Can be used to simplify nested decision structures</a:t>
            </a:r>
          </a:p>
          <a:p>
            <a:pPr eaLnBrk="1" hangingPunct="1"/>
            <a:r>
              <a:rPr lang="en-US" altLang="en-US" dirty="0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 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AB93E-C007-4E09-9BB2-54261ABC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80814"/>
              </p:ext>
            </p:extLst>
          </p:nvPr>
        </p:nvGraphicFramePr>
        <p:xfrm>
          <a:off x="5791200" y="4419600"/>
          <a:ext cx="4267200" cy="210344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2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63EE994-C34E-4287-913F-02ED8F09BE8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 </a:t>
            </a:r>
            <a:r>
              <a:rPr lang="en-US" altLang="en-US" dirty="0"/>
              <a:t>Operator</a:t>
            </a:r>
            <a:endParaRPr lang="he-IL" alt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98B624B-2CE3-4C8F-8D0C-96CC0FCE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5"/>
            <a:ext cx="10018713" cy="4010025"/>
          </a:xfrm>
        </p:spPr>
        <p:txBody>
          <a:bodyPr/>
          <a:lstStyle/>
          <a:p>
            <a:r>
              <a:rPr lang="en-US" altLang="en-US" dirty="0"/>
              <a:t>Takes two Boolean expressions as operands </a:t>
            </a:r>
          </a:p>
          <a:p>
            <a:pPr lvl="1"/>
            <a:r>
              <a:rPr lang="en-US" altLang="en-US" dirty="0"/>
              <a:t>Creates compound Boolean expression that is true when either of the sub expressions is true</a:t>
            </a:r>
          </a:p>
          <a:p>
            <a:pPr lvl="1"/>
            <a:r>
              <a:rPr lang="en-US" altLang="en-US" dirty="0"/>
              <a:t>Can be used to simplify nested decision structures</a:t>
            </a:r>
          </a:p>
          <a:p>
            <a:r>
              <a:rPr lang="en-US" altLang="en-US" dirty="0"/>
              <a:t>Truth table for </a:t>
            </a:r>
          </a:p>
          <a:p>
            <a:pPr>
              <a:buFontTx/>
              <a:buNone/>
            </a:pPr>
            <a:r>
              <a:rPr lang="en-US" altLang="en-US" dirty="0"/>
              <a:t>	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operator </a:t>
            </a:r>
          </a:p>
          <a:p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EADE2E-253E-4C18-9C81-00B77DCE2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87426"/>
              </p:ext>
            </p:extLst>
          </p:nvPr>
        </p:nvGraphicFramePr>
        <p:xfrm>
          <a:off x="5791200" y="4343400"/>
          <a:ext cx="4267200" cy="2103437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156D529-FDEF-42B0-AED0-DE80EFC59B2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Short-Circuit Evaluation</a:t>
            </a:r>
            <a:endParaRPr lang="he-IL" alt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CB9A029-DC4D-4FAE-9AE9-7E24E49B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8299"/>
            <a:ext cx="10018713" cy="45339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/>
              <a:t>Short circuit evaluation</a:t>
            </a:r>
            <a:r>
              <a:rPr lang="en-US" altLang="en-US" sz="3200" dirty="0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 sz="2800" dirty="0"/>
              <a:t>Performed by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800" dirty="0"/>
              <a:t> operators</a:t>
            </a:r>
          </a:p>
          <a:p>
            <a:pPr lvl="2" eaLnBrk="1" hangingPunct="1"/>
            <a:r>
              <a:rPr lang="en-US" altLang="en-US" sz="2400" dirty="0"/>
              <a:t>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dirty="0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 sz="2400" dirty="0"/>
              <a:t>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400" dirty="0"/>
              <a:t> operator: If left operand is false, compound expression is false. Otherwise, evaluate right operand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1D4E05A-8322-4BA8-A491-FF7F3CDB310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en-US" altLang="en-US" dirty="0"/>
              <a:t> Operator</a:t>
            </a:r>
            <a:endParaRPr lang="he-IL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F946ACB-5160-44C6-BA08-216B76E3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0651"/>
            <a:ext cx="10018713" cy="4400550"/>
          </a:xfrm>
        </p:spPr>
        <p:txBody>
          <a:bodyPr/>
          <a:lstStyle/>
          <a:p>
            <a:pPr eaLnBrk="1" hangingPunct="1"/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/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Truth table for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B048EF-3039-4157-A347-46EB00F8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24274"/>
              </p:ext>
            </p:extLst>
          </p:nvPr>
        </p:nvGraphicFramePr>
        <p:xfrm>
          <a:off x="2971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925A128-32AB-4D44-9D60-92447280E4F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Checking Numeric Ranges with Logical Operators</a:t>
            </a:r>
            <a:endParaRPr lang="he-IL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338CA78-9F7B-4B00-A4E0-513B7090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5501"/>
            <a:ext cx="10018713" cy="3695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To determine whether a numeric value is within a specific range of values,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&gt;= 10 and x &lt;= 20</a:t>
            </a:r>
            <a:endParaRPr lang="en-US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To determine whether a numeric value is outside of a specific range of values,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>
              <a:latin typeface="+mj-lt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&lt; 10 or x &gt; 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CF43EF3-7B5C-432A-A36B-B6593DFC0D8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Variables</a:t>
            </a:r>
            <a:endParaRPr lang="he-IL" altLang="en-US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665409B6-04CD-4389-AA0C-4143342A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6875"/>
            <a:ext cx="10018713" cy="4124325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Boolean variable</a:t>
            </a:r>
            <a:r>
              <a:rPr lang="en-US" dirty="0"/>
              <a:t>: references one of two values,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>
              <a:defRPr/>
            </a:pPr>
            <a:r>
              <a:rPr lang="en-US" dirty="0"/>
              <a:t>Represented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data type</a:t>
            </a:r>
          </a:p>
          <a:p>
            <a:pPr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Courier New" pitchFamily="49" charset="0"/>
              </a:rPr>
              <a:t>Commonly used as flags</a:t>
            </a:r>
          </a:p>
          <a:p>
            <a:pPr lvl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Flag</a:t>
            </a:r>
            <a:r>
              <a:rPr lang="en-US" dirty="0">
                <a:latin typeface="+mj-lt"/>
                <a:cs typeface="Courier New" pitchFamily="49" charset="0"/>
              </a:rPr>
              <a:t>: variable that signals when some condition exists in a program</a:t>
            </a:r>
          </a:p>
          <a:p>
            <a:pPr lvl="2">
              <a:defRPr/>
            </a:pPr>
            <a:r>
              <a:rPr lang="en-US" dirty="0">
                <a:latin typeface="+mj-lt"/>
                <a:cs typeface="Courier New" pitchFamily="49" charset="0"/>
              </a:rPr>
              <a:t>Flag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>
                <a:latin typeface="+mj-lt"/>
                <a:cs typeface="Courier New" pitchFamily="49" charset="0"/>
                <a:sym typeface="Wingdings" pitchFamily="2" charset="2"/>
              </a:rPr>
              <a:t> condition does not exist</a:t>
            </a:r>
          </a:p>
          <a:p>
            <a:pPr lvl="2">
              <a:defRPr/>
            </a:pPr>
            <a:r>
              <a:rPr lang="en-US" dirty="0">
                <a:latin typeface="+mj-lt"/>
                <a:cs typeface="Courier New" pitchFamily="49" charset="0"/>
                <a:sym typeface="Wingdings" pitchFamily="2" charset="2"/>
              </a:rPr>
              <a:t>Flag set to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True</a:t>
            </a:r>
            <a:r>
              <a:rPr lang="en-US" dirty="0">
                <a:latin typeface="+mj-lt"/>
                <a:cs typeface="Courier New" pitchFamily="49" charset="0"/>
                <a:sym typeface="Wingdings" pitchFamily="2" charset="2"/>
              </a:rPr>
              <a:t>  condition exists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99348D6-BF84-4EA6-A97A-1B91F1D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06EEAED-CC74-44DF-82EB-8871D126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5"/>
            <a:ext cx="10018713" cy="401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/>
              <a:t>Control structure</a:t>
            </a:r>
            <a:r>
              <a:rPr lang="en-US" altLang="en-US" dirty="0"/>
              <a:t>: logical design that controls order in which set of statements execute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Sequence structure</a:t>
            </a:r>
            <a:r>
              <a:rPr lang="en-US" altLang="en-US" dirty="0"/>
              <a:t>: set of statements that execute in the order they appear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Decision structure</a:t>
            </a:r>
            <a:r>
              <a:rPr lang="en-US" altLang="en-US" dirty="0"/>
              <a:t>: specific action(s) performed only if a condition exists</a:t>
            </a:r>
          </a:p>
          <a:p>
            <a:pPr lvl="1" eaLnBrk="1" hangingPunct="1"/>
            <a:r>
              <a:rPr lang="en-US" altLang="en-US" dirty="0"/>
              <a:t>Also known as selection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D12B296-A208-4D7D-83FF-86E4437E434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CAFEA2D-3F7B-4AC3-825F-C228184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1"/>
            <a:ext cx="10018713" cy="3924300"/>
          </a:xfrm>
        </p:spPr>
        <p:txBody>
          <a:bodyPr/>
          <a:lstStyle/>
          <a:p>
            <a:pPr eaLnBrk="1" hangingPunct="1"/>
            <a:r>
              <a:rPr lang="en-US" altLang="en-US" dirty="0"/>
              <a:t>In flowchart, diamond represents true/false condition that must be tested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Actions can be </a:t>
            </a:r>
            <a:r>
              <a:rPr lang="en-US" altLang="en-US" i="1" dirty="0"/>
              <a:t>conditionally executed</a:t>
            </a:r>
          </a:p>
          <a:p>
            <a:pPr lvl="1" eaLnBrk="1" hangingPunct="1"/>
            <a:r>
              <a:rPr lang="en-US" altLang="en-US" dirty="0"/>
              <a:t>Performed only when a condition is true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u="sng" dirty="0"/>
              <a:t>Single alternative decision structure</a:t>
            </a:r>
            <a:r>
              <a:rPr lang="en-US" altLang="en-US" dirty="0"/>
              <a:t>: provides only one alternative path of execution</a:t>
            </a:r>
          </a:p>
          <a:p>
            <a:pPr lvl="1" eaLnBrk="1" hangingPunct="1"/>
            <a:r>
              <a:rPr lang="en-US" altLang="en-US" dirty="0"/>
              <a:t>If condition is not true, exit the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43224BA-89FC-4708-91EE-93F7E1CCC9F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1352C842-3309-48BB-89AE-08CF93E7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62563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CCCB281-176A-4CC2-BE72-CECF2472228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C9143A7-B435-4648-9B09-20C6929B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6401"/>
            <a:ext cx="10018713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Python syntax: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endParaRPr lang="en-US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First line know as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clause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Includes the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followed by condition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The condition can be true or false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When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statement executes, the condition is tested, and if it is true the block statements are executed. otherwise, block statements are skipped</a:t>
            </a:r>
          </a:p>
          <a:p>
            <a:pPr lvl="2"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F8C1E6-F884-46F7-8BFB-2B1A394F9C4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Expressions and Relational Operators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BBDA4BB-E738-4159-8CA6-7EE98845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1"/>
            <a:ext cx="10018713" cy="41910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Boolean expression</a:t>
            </a:r>
            <a:r>
              <a:rPr lang="en-US" altLang="en-US" dirty="0"/>
              <a:t>: expression tested by if statement to determine if it is true or false</a:t>
            </a:r>
          </a:p>
          <a:p>
            <a:pPr lvl="1" eaLnBrk="1" hangingPunct="1"/>
            <a:r>
              <a:rPr lang="en-US" altLang="en-US" dirty="0"/>
              <a:t>Example: a &gt; b</a:t>
            </a:r>
          </a:p>
          <a:p>
            <a:pPr lvl="2" eaLnBrk="1" hangingPunct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if a is greater than b;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otherwise</a:t>
            </a:r>
          </a:p>
          <a:p>
            <a:pPr eaLnBrk="1" hangingPunct="1"/>
            <a:r>
              <a:rPr lang="en-US" altLang="en-US" u="sng" dirty="0"/>
              <a:t>Relational operator</a:t>
            </a:r>
            <a:r>
              <a:rPr lang="en-US" altLang="en-US" dirty="0"/>
              <a:t>: determines whether a specific relationship exists between two values</a:t>
            </a:r>
          </a:p>
          <a:p>
            <a:pPr lvl="1" eaLnBrk="1" hangingPunct="1"/>
            <a:r>
              <a:rPr lang="en-US" altLang="en-US" dirty="0"/>
              <a:t>Example: greater than (&gt;)</a:t>
            </a:r>
            <a:endParaRPr lang="he-I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7716756-7714-4354-B94D-37F54B5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Expressions and Relational Operators (cont’d.)</a:t>
            </a:r>
            <a:endParaRPr lang="he-IL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F48C19-CC6C-4C19-BD4E-3CAD5FEC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 operators test more than one relationship</a:t>
            </a:r>
          </a:p>
          <a:p>
            <a:pPr lvl="1" eaLnBrk="1" hangingPunct="1"/>
            <a:r>
              <a:rPr lang="en-US" altLang="en-US" dirty="0"/>
              <a:t>It is enough for one of the relationships to exist for the expression to be true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operator determines whether the two operands are equal to one another</a:t>
            </a:r>
          </a:p>
          <a:p>
            <a:pPr lvl="1" eaLnBrk="1" hangingPunct="1"/>
            <a:r>
              <a:rPr lang="en-US" altLang="en-US" dirty="0"/>
              <a:t>Do not confuse with assignment operator (=)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dirty="0"/>
              <a:t> operator determines whether the two operands are not equal</a:t>
            </a:r>
            <a:endParaRPr lang="he-IL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EDD0646-8FB8-4743-9E0A-95A511D5DD7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Boolean Expressions and Relational Operators (cont’d.)</a:t>
            </a:r>
            <a:endParaRPr lang="he-IL" altLang="en-US" dirty="0"/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8B2A514F-2556-4957-A2EC-BD3D24FD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2438401"/>
            <a:ext cx="881062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1175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The if-else Statement</vt:lpstr>
      <vt:lpstr>The if-else Statement (cont’d.)</vt:lpstr>
      <vt:lpstr>The if-else Statement (cont’d.)</vt:lpstr>
      <vt:lpstr>Comparing Strings</vt:lpstr>
      <vt:lpstr>Comparing Strings (cont’d.)</vt:lpstr>
      <vt:lpstr>Nested Decision Structures and the if-elif-else Statement</vt:lpstr>
      <vt:lpstr>Nested decision structure</vt:lpstr>
      <vt:lpstr>Nested Decision Structures and the if-elif-else Statement (cont’d.)</vt:lpstr>
      <vt:lpstr>The if-elif-else Statement</vt:lpstr>
      <vt:lpstr>The if-elif-else Statement (cont’d.)</vt:lpstr>
      <vt:lpstr>Nested decision tree to determine a grade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Jois</dc:creator>
  <cp:lastModifiedBy>Sumati Jois</cp:lastModifiedBy>
  <cp:revision>20</cp:revision>
  <dcterms:created xsi:type="dcterms:W3CDTF">2020-01-05T19:19:03Z</dcterms:created>
  <dcterms:modified xsi:type="dcterms:W3CDTF">2020-01-23T18:56:52Z</dcterms:modified>
</cp:coreProperties>
</file>