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1"/>
  </p:notesMasterIdLst>
  <p:sldIdLst>
    <p:sldId id="256" r:id="rId2"/>
    <p:sldId id="260" r:id="rId3"/>
    <p:sldId id="258" r:id="rId4"/>
    <p:sldId id="292" r:id="rId5"/>
    <p:sldId id="259" r:id="rId6"/>
    <p:sldId id="288" r:id="rId7"/>
    <p:sldId id="289" r:id="rId8"/>
    <p:sldId id="261" r:id="rId9"/>
    <p:sldId id="262" r:id="rId10"/>
    <p:sldId id="290" r:id="rId11"/>
    <p:sldId id="263" r:id="rId12"/>
    <p:sldId id="264" r:id="rId13"/>
    <p:sldId id="265" r:id="rId14"/>
    <p:sldId id="293" r:id="rId15"/>
    <p:sldId id="266" r:id="rId16"/>
    <p:sldId id="267" r:id="rId17"/>
    <p:sldId id="268" r:id="rId18"/>
    <p:sldId id="297" r:id="rId19"/>
    <p:sldId id="291" r:id="rId20"/>
    <p:sldId id="298" r:id="rId21"/>
    <p:sldId id="269" r:id="rId22"/>
    <p:sldId id="299" r:id="rId23"/>
    <p:sldId id="270" r:id="rId24"/>
    <p:sldId id="300" r:id="rId25"/>
    <p:sldId id="301" r:id="rId26"/>
    <p:sldId id="271" r:id="rId27"/>
    <p:sldId id="272" r:id="rId28"/>
    <p:sldId id="27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B7C5-BD6D-4688-971F-9D49F5A65F16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7C72-9AC7-4B13-9C44-0323EB3BB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4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DB32B-6639-41C3-AA73-6BE675BEB483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8833-3C69-4069-8812-147F24950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6268-0556-4235-9DAD-3B3C315AB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-Sumati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A9F4FAE-4D1E-47D7-9EAD-DFE7099775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Defining and Calling a Function (cont’d.)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FA268F1-50E8-45F6-8DC1-21D030ED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u="sng"/>
              <a:t> function</a:t>
            </a:r>
            <a:r>
              <a:rPr lang="en-US" altLang="en-US"/>
              <a:t>: called when the program starts</a:t>
            </a:r>
          </a:p>
          <a:p>
            <a:pPr lvl="1" eaLnBrk="1" hangingPunct="1"/>
            <a:r>
              <a:rPr lang="en-US" altLang="en-US"/>
              <a:t>Calls other functions when they are needed </a:t>
            </a:r>
          </a:p>
          <a:p>
            <a:pPr lvl="1" eaLnBrk="1" hangingPunct="1"/>
            <a:r>
              <a:rPr lang="en-US" altLang="en-US"/>
              <a:t>Defines the </a:t>
            </a:r>
            <a:r>
              <a:rPr lang="en-US" altLang="en-US" i="1"/>
              <a:t>mainline logic </a:t>
            </a:r>
            <a:r>
              <a:rPr lang="en-US" altLang="en-US"/>
              <a:t>of the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7196754-4EE6-4263-825B-5455C02807C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Indentation in Python</a:t>
            </a:r>
            <a:endParaRPr lang="he-IL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98A0E43-B742-4DDC-A13F-772D8A9F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1151"/>
            <a:ext cx="10018713" cy="4210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Each block must be indented</a:t>
            </a:r>
          </a:p>
          <a:p>
            <a:pPr lvl="1" eaLnBrk="1" hangingPunct="1"/>
            <a:r>
              <a:rPr lang="en-US" altLang="en-US" sz="2400" dirty="0"/>
              <a:t>Lines in block must begin with the same number of spaces</a:t>
            </a:r>
          </a:p>
          <a:p>
            <a:pPr lvl="2" eaLnBrk="1" hangingPunct="1"/>
            <a:r>
              <a:rPr lang="en-US" altLang="en-US" sz="2000" dirty="0"/>
              <a:t>Use tabs or spaces to indent lines in a block, but not both as this can confuse the Python interpreter</a:t>
            </a:r>
          </a:p>
          <a:p>
            <a:pPr lvl="2" eaLnBrk="1" hangingPunct="1"/>
            <a:r>
              <a:rPr lang="en-US" altLang="en-US" sz="2000" dirty="0"/>
              <a:t>IDLE automatically indents the lines in a block</a:t>
            </a:r>
          </a:p>
          <a:p>
            <a:pPr lvl="2" eaLnBrk="1" hangingPunct="1"/>
            <a:endParaRPr lang="en-US" altLang="en-US" sz="2000" dirty="0"/>
          </a:p>
          <a:p>
            <a:pPr lvl="1" eaLnBrk="1" hangingPunct="1"/>
            <a:r>
              <a:rPr lang="en-US" altLang="en-US" sz="2400" dirty="0"/>
              <a:t>Blank lines that appear in a block are ignored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DE5F408-5E91-4564-9A90-4794F9AF53E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Designing a Program to Use Functions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ADFD28E-42A7-4D8C-BD09-CF4447C6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1"/>
            <a:ext cx="10018713" cy="3924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 a flowchart, function call shown as rectangle with vertical bars at each side</a:t>
            </a:r>
          </a:p>
          <a:p>
            <a:pPr lvl="1" eaLnBrk="1" hangingPunct="1">
              <a:defRPr/>
            </a:pPr>
            <a:r>
              <a:rPr lang="en-US" dirty="0"/>
              <a:t>Function name written in the symbol</a:t>
            </a:r>
          </a:p>
          <a:p>
            <a:pPr lvl="1" eaLnBrk="1" hangingPunct="1">
              <a:defRPr/>
            </a:pPr>
            <a:r>
              <a:rPr lang="en-US" dirty="0"/>
              <a:t>Typically draw separate flow chart for each function in the program</a:t>
            </a:r>
          </a:p>
          <a:p>
            <a:pPr lvl="2" eaLnBrk="1" hangingPunct="1">
              <a:defRPr/>
            </a:pPr>
            <a:r>
              <a:rPr lang="en-US" dirty="0"/>
              <a:t>End terminal symbol usually reads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2" eaLnBrk="1" hangingPunct="1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Top-down design</a:t>
            </a:r>
            <a:r>
              <a:rPr lang="en-US" dirty="0">
                <a:latin typeface="+mj-lt"/>
                <a:cs typeface="Courier New" pitchFamily="49" charset="0"/>
              </a:rPr>
              <a:t>: technique for breaking algorithm into functions</a:t>
            </a:r>
            <a:endParaRPr lang="he-IL" u="sng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610C121-F3B5-4AC2-86E4-F493BD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Designing a Program to Use Functions (cont’d.)</a:t>
            </a:r>
            <a:endParaRPr lang="he-IL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B32D133-CDFE-47A8-B7F1-BB7AF7DB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9301"/>
            <a:ext cx="10018713" cy="37719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Hierarchy chart</a:t>
            </a:r>
            <a:r>
              <a:rPr lang="en-US" altLang="en-US" dirty="0"/>
              <a:t>: depicts relationship between functions</a:t>
            </a:r>
          </a:p>
          <a:p>
            <a:pPr lvl="1" eaLnBrk="1" hangingPunct="1"/>
            <a:r>
              <a:rPr lang="en-US" altLang="en-US" dirty="0"/>
              <a:t>AKA structure chart</a:t>
            </a:r>
          </a:p>
          <a:p>
            <a:pPr lvl="1" eaLnBrk="1" hangingPunct="1"/>
            <a:r>
              <a:rPr lang="en-US" altLang="en-US" dirty="0"/>
              <a:t>Box for each function in the program, Lines connecting boxes illustrate the functions called by each function</a:t>
            </a:r>
          </a:p>
          <a:p>
            <a:pPr lvl="1" eaLnBrk="1" hangingPunct="1"/>
            <a:r>
              <a:rPr lang="en-US" altLang="en-US" dirty="0"/>
              <a:t>Does not show steps taken inside a function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 function to have program wait for user to press enter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CC8E7D0-1DF1-47DF-8A57-49B17AAF0C4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A hierarchy chart</a:t>
            </a:r>
            <a:endParaRPr lang="he-IL" altLang="en-US" dirty="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F9B0150F-C282-412E-A1A7-FDC3AE245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2"/>
          <a:stretch/>
        </p:blipFill>
        <p:spPr bwMode="auto">
          <a:xfrm>
            <a:off x="1658890" y="1852612"/>
            <a:ext cx="9669554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88F9303-FC0F-44C5-9EF6-140B95C554B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Local Variables</a:t>
            </a:r>
            <a:endParaRPr lang="he-IL" alt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ED916C9-2EE5-4186-8FCE-389B6AAE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Local variable</a:t>
            </a:r>
            <a:r>
              <a:rPr lang="en-US" altLang="en-US" dirty="0"/>
              <a:t>: variable that is assigned a value inside a function</a:t>
            </a:r>
          </a:p>
          <a:p>
            <a:pPr lvl="1" eaLnBrk="1" hangingPunct="1"/>
            <a:r>
              <a:rPr lang="en-US" altLang="en-US" dirty="0"/>
              <a:t>Belongs to the function in which it was created</a:t>
            </a:r>
          </a:p>
          <a:p>
            <a:pPr lvl="2" eaLnBrk="1" hangingPunct="1"/>
            <a:r>
              <a:rPr lang="en-US" altLang="en-US" dirty="0"/>
              <a:t>Only statements inside that function can access it, error will occur if another function tries to access the variable</a:t>
            </a:r>
          </a:p>
          <a:p>
            <a:pPr lvl="2"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Scope</a:t>
            </a:r>
            <a:r>
              <a:rPr lang="en-US" altLang="en-US" dirty="0"/>
              <a:t>: the part of a program in which a variable may be accessed</a:t>
            </a:r>
          </a:p>
          <a:p>
            <a:pPr lvl="1" eaLnBrk="1" hangingPunct="1"/>
            <a:r>
              <a:rPr lang="en-US" altLang="en-US" dirty="0"/>
              <a:t>For local variable: function in which created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DE6A401-9A81-46EA-BFE0-3C7AF80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Local Variables (cont’d.)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740EF2E-4016-4D40-9104-DA4E7D68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Local variable cannot be accessed by statements inside its function which precede its creation</a:t>
            </a:r>
          </a:p>
          <a:p>
            <a:pPr eaLnBrk="1" hangingPunct="1"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Different functions may have local variables with the same name 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Each function does not see the other function’s local variables, so no confusion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A9E6CEA-05C8-4983-9840-29648949D25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Passing Arguments to Functions</a:t>
            </a:r>
            <a:endParaRPr lang="he-IL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A390C01-F878-4983-9058-DF63E887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5901"/>
            <a:ext cx="10018713" cy="4305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sng" dirty="0"/>
              <a:t>Argument</a:t>
            </a:r>
            <a:r>
              <a:rPr lang="en-US" altLang="en-US" sz="2800" dirty="0"/>
              <a:t>: piece of data that is sent into a function</a:t>
            </a:r>
          </a:p>
          <a:p>
            <a:pPr lvl="1" eaLnBrk="1" hangingPunct="1"/>
            <a:r>
              <a:rPr lang="en-US" altLang="en-US" sz="2400" dirty="0"/>
              <a:t>Function can use argument in calculations</a:t>
            </a:r>
          </a:p>
          <a:p>
            <a:pPr lvl="1" eaLnBrk="1" hangingPunct="1"/>
            <a:r>
              <a:rPr lang="en-US" altLang="en-US" sz="2400" dirty="0"/>
              <a:t>When calling the function, the argument is placed in parentheses following the function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C9FAABE-6E38-47A4-B775-FB35731F656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Passing Arguments to Functions (cont’d.)</a:t>
            </a:r>
            <a:endParaRPr lang="he-IL" altLang="en-US" dirty="0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E1611AF0-B836-48D7-9FA4-7DC9484C1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8" t="16635"/>
          <a:stretch/>
        </p:blipFill>
        <p:spPr bwMode="auto">
          <a:xfrm>
            <a:off x="3052762" y="2638454"/>
            <a:ext cx="6086475" cy="396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C5E628-AC12-4A55-A255-034870F4157A}"/>
              </a:ext>
            </a:extLst>
          </p:cNvPr>
          <p:cNvSpPr txBox="1"/>
          <p:nvPr/>
        </p:nvSpPr>
        <p:spPr>
          <a:xfrm>
            <a:off x="2438400" y="2238344"/>
            <a:ext cx="436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Value variable is passed as an argument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1CCBEA4-5108-4F57-9487-E5DB4067953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Passing Arguments to Functions (cont’d.)</a:t>
            </a:r>
            <a:endParaRPr lang="he-IL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5E0FCA7-E6CF-40A1-AF62-A28BCAE0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9775"/>
            <a:ext cx="10018713" cy="378142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/>
              <a:t>Parameter variable</a:t>
            </a:r>
            <a:r>
              <a:rPr lang="en-US" dirty="0"/>
              <a:t>: variable that is assigned the value of an argument when the function is called</a:t>
            </a:r>
          </a:p>
          <a:p>
            <a:pPr lvl="1" eaLnBrk="1" hangingPunct="1">
              <a:defRPr/>
            </a:pPr>
            <a:r>
              <a:rPr lang="en-US" dirty="0"/>
              <a:t>The parameter and the argument reference the same value</a:t>
            </a:r>
          </a:p>
          <a:p>
            <a:pPr lvl="1" eaLnBrk="1" hangingPunct="1">
              <a:defRPr/>
            </a:pPr>
            <a:r>
              <a:rPr lang="en-US" dirty="0"/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:</a:t>
            </a:r>
          </a:p>
          <a:p>
            <a:pPr lvl="1"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Scope of a parameter</a:t>
            </a:r>
            <a:r>
              <a:rPr lang="en-US" dirty="0">
                <a:latin typeface="+mj-lt"/>
                <a:cs typeface="Courier New" pitchFamily="49" charset="0"/>
              </a:rPr>
              <a:t>: the function in which the parameter is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666B247-78D1-4256-8E9A-C85345A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B3A8039-0CB3-4CCC-8C92-5A842A3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Introduction to Functions</a:t>
            </a:r>
          </a:p>
          <a:p>
            <a:r>
              <a:rPr lang="en-US" altLang="en-US" sz="2800" dirty="0"/>
              <a:t>Defining and Calling a Function</a:t>
            </a:r>
          </a:p>
          <a:p>
            <a:r>
              <a:rPr lang="en-US" altLang="en-US" sz="2800" dirty="0"/>
              <a:t>Designing a Program to Use Functions</a:t>
            </a:r>
          </a:p>
          <a:p>
            <a:r>
              <a:rPr lang="en-US" altLang="en-US" sz="2800" dirty="0"/>
              <a:t>Local Variables</a:t>
            </a:r>
          </a:p>
          <a:p>
            <a:r>
              <a:rPr lang="en-US" altLang="en-US" sz="2800" dirty="0"/>
              <a:t>Passing Arguments to Functions</a:t>
            </a:r>
          </a:p>
          <a:p>
            <a:r>
              <a:rPr lang="en-US" altLang="en-US" sz="2800" dirty="0"/>
              <a:t>Global Variables and Global Constants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F6B84E1-770E-4CF3-B222-73FAD8BF527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Passing Arguments to Functions (cont’d.)</a:t>
            </a:r>
            <a:endParaRPr lang="he-IL" altLang="en-US" dirty="0"/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EFBEBB82-784F-407B-8BB4-56A4B436B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t="26302" r="23278"/>
          <a:stretch/>
        </p:blipFill>
        <p:spPr bwMode="auto">
          <a:xfrm>
            <a:off x="1937915" y="2759077"/>
            <a:ext cx="8316169" cy="270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43A19-D3E2-4ED2-94D4-76EDC6246443}"/>
              </a:ext>
            </a:extLst>
          </p:cNvPr>
          <p:cNvSpPr txBox="1"/>
          <p:nvPr/>
        </p:nvSpPr>
        <p:spPr>
          <a:xfrm>
            <a:off x="1937915" y="2229406"/>
            <a:ext cx="729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Value variable and the number parameter reference the same value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ECC8396-DE2D-4184-A57D-CC10C5F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Passing Multiple Arguments</a:t>
            </a:r>
            <a:endParaRPr lang="he-IL" alt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A542E78-C6D1-4305-AE70-E852D3D1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6875"/>
            <a:ext cx="10018713" cy="4829175"/>
          </a:xfrm>
        </p:spPr>
        <p:txBody>
          <a:bodyPr/>
          <a:lstStyle/>
          <a:p>
            <a:pPr eaLnBrk="1" hangingPunct="1"/>
            <a:r>
              <a:rPr lang="en-US" altLang="en-US" dirty="0"/>
              <a:t>Python allows writing a function that accepts multiple arguments</a:t>
            </a:r>
          </a:p>
          <a:p>
            <a:pPr lvl="1" eaLnBrk="1" hangingPunct="1"/>
            <a:r>
              <a:rPr lang="en-US" altLang="en-US" dirty="0"/>
              <a:t>Parameter list replaces single parameter</a:t>
            </a:r>
          </a:p>
          <a:p>
            <a:pPr lvl="2" eaLnBrk="1" hangingPunct="1"/>
            <a:r>
              <a:rPr lang="en-US" altLang="en-US" dirty="0"/>
              <a:t>Parameter list items separated by comma</a:t>
            </a:r>
          </a:p>
          <a:p>
            <a:pPr lvl="2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Arguments are passed </a:t>
            </a:r>
            <a:r>
              <a:rPr lang="en-US" altLang="en-US" i="1" dirty="0"/>
              <a:t>by position</a:t>
            </a:r>
            <a:r>
              <a:rPr lang="en-US" altLang="en-US" dirty="0"/>
              <a:t> to corresponding parameters</a:t>
            </a:r>
          </a:p>
          <a:p>
            <a:pPr lvl="1" eaLnBrk="1" hangingPunct="1"/>
            <a:r>
              <a:rPr lang="en-US" altLang="en-US" dirty="0"/>
              <a:t>First parameter receives value of first argument, second parameter receives value of second argument,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AAA433E-8E2F-4DE7-A2DC-87887D1C205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Passing Multiple Arguments (cont’d.)</a:t>
            </a:r>
            <a:endParaRPr lang="he-IL" altLang="en-US" dirty="0"/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35365B9B-5631-4F80-98C8-9C2840716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t="11939"/>
          <a:stretch/>
        </p:blipFill>
        <p:spPr bwMode="auto">
          <a:xfrm>
            <a:off x="3981449" y="2057400"/>
            <a:ext cx="601789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DC4E968-5FB2-4F63-BAE5-F7F0240A8B0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Making Changes to Parameters</a:t>
            </a:r>
            <a:endParaRPr lang="he-IL" alt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9646A49-4A32-40C5-9E66-005F31C9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7875"/>
            <a:ext cx="10018713" cy="4324350"/>
          </a:xfrm>
        </p:spPr>
        <p:txBody>
          <a:bodyPr/>
          <a:lstStyle/>
          <a:p>
            <a:pPr eaLnBrk="1" hangingPunct="1"/>
            <a:r>
              <a:rPr lang="en-US" altLang="en-US" dirty="0"/>
              <a:t>Changes made to a parameter value within the function do not affect the argument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i="1" dirty="0"/>
              <a:t>pass by value</a:t>
            </a:r>
          </a:p>
          <a:p>
            <a:pPr lvl="1" eaLnBrk="1" hangingPunct="1"/>
            <a:r>
              <a:rPr lang="en-US" altLang="en-US" dirty="0"/>
              <a:t>Provides a way for unidirectional communication between one function and another function</a:t>
            </a:r>
          </a:p>
          <a:p>
            <a:pPr lvl="2" eaLnBrk="1" hangingPunct="1"/>
            <a:r>
              <a:rPr lang="en-US" altLang="en-US" dirty="0"/>
              <a:t>Calling function can communicate with called function</a:t>
            </a:r>
            <a:endParaRPr lang="he-IL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67B581C-06C5-4944-810C-5614A6C378B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Making Changes to Parameters (cont’d.)</a:t>
            </a:r>
            <a:endParaRPr lang="he-IL" altLang="en-US" dirty="0"/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C8EE4380-68EF-47AA-8C4D-C659E5E1D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4"/>
          <a:stretch/>
        </p:blipFill>
        <p:spPr bwMode="auto">
          <a:xfrm>
            <a:off x="1828800" y="2838450"/>
            <a:ext cx="8561388" cy="266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35C4B3A-A6DF-444F-B004-DD61FDEAFCD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Making Changes to Parameters (cont’d.)</a:t>
            </a:r>
            <a:endParaRPr lang="he-IL" alt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B0BCE1E-301C-4EEB-8FF0-91F45393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725"/>
            <a:ext cx="10018713" cy="3800475"/>
          </a:xfrm>
        </p:spPr>
        <p:txBody>
          <a:bodyPr anchor="t"/>
          <a:lstStyle/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dirty="0"/>
              <a:t> variable passed to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change_me</a:t>
            </a:r>
            <a:r>
              <a:rPr lang="en-US" altLang="en-US" dirty="0"/>
              <a:t> function cannot be changed by it</a:t>
            </a:r>
            <a:endParaRPr lang="he-IL" altLang="en-US" dirty="0"/>
          </a:p>
          <a:p>
            <a:endParaRPr lang="en-US" altLang="en-US" dirty="0"/>
          </a:p>
        </p:txBody>
      </p:sp>
      <p:pic>
        <p:nvPicPr>
          <p:cNvPr id="26628" name="Picture 6">
            <a:extLst>
              <a:ext uri="{FF2B5EF4-FFF2-40B4-BE49-F238E27FC236}">
                <a16:creationId xmlns:a16="http://schemas.microsoft.com/office/drawing/2014/main" id="{8426FB60-1417-4A1D-AF28-D1AD956B7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9"/>
          <a:stretch/>
        </p:blipFill>
        <p:spPr bwMode="auto">
          <a:xfrm>
            <a:off x="2139156" y="2947989"/>
            <a:ext cx="7913688" cy="225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86BA0B3-A126-4B64-94F9-9D3DEF69DB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Keyword Arguments</a:t>
            </a:r>
            <a:endParaRPr lang="he-IL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59B4512-3A53-47BD-87F9-1F0702AD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Keyword argument: argument that specifies which parameter the value should be passed to</a:t>
            </a:r>
          </a:p>
          <a:p>
            <a:pPr lvl="1" eaLnBrk="1" hangingPunct="1">
              <a:defRPr/>
            </a:pPr>
            <a:r>
              <a:rPr lang="en-US" dirty="0"/>
              <a:t>Position when calling function is irrelevant</a:t>
            </a:r>
          </a:p>
          <a:p>
            <a:pPr lvl="1" eaLnBrk="1" hangingPunct="1">
              <a:defRPr/>
            </a:pPr>
            <a:r>
              <a:rPr lang="en-US" dirty="0"/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function_name(parameter=value)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Possible to mix keyword and positional arguments when calling a function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Positional arguments must appear first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4380AE2-9B85-49C6-9FF0-41F1A603525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Global Variables and Global Constants</a:t>
            </a:r>
            <a:endParaRPr lang="he-IL" altLang="en-US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45F4083E-1482-4760-9C2A-45B4DEB4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Global variable</a:t>
            </a:r>
            <a:r>
              <a:rPr lang="en-US" altLang="en-US"/>
              <a:t>: created by assignment statement written outside all the functions</a:t>
            </a:r>
          </a:p>
          <a:p>
            <a:pPr lvl="1"/>
            <a:r>
              <a:rPr lang="en-US" altLang="en-US"/>
              <a:t>Can be accessed by any statement in the program file, including from within a function</a:t>
            </a:r>
          </a:p>
          <a:p>
            <a:pPr lvl="1"/>
            <a:r>
              <a:rPr lang="en-US" altLang="en-US"/>
              <a:t>If a function needs to assign a value to the global variable, the global variable must be redeclared within the function</a:t>
            </a:r>
          </a:p>
          <a:p>
            <a:pPr lvl="2"/>
            <a:r>
              <a:rPr lang="en-US" altLang="en-US"/>
              <a:t>General 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endParaRPr lang="he-IL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CE90DF0-BCA4-4C1B-92C3-76078F93796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Global Variables and Global Constants (cont’d.)</a:t>
            </a:r>
            <a:endParaRPr lang="he-IL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3839296-8F80-4AB9-9B3B-A66E1BE1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Reasons to avoid using global variables: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Global variables making debugging difficult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Many locations in the code could be causing a wrong variable value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Functions that use global variables are usually dependent on those variables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Makes function hard to transfer to another program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Global variables make a program hard to understand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E63907-11C1-47AC-8FBD-653E58A2D92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Global Constants</a:t>
            </a:r>
            <a:endParaRPr lang="he-IL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5AC15-6E6A-4237-8ADD-DA1D596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Global constant</a:t>
            </a:r>
            <a:r>
              <a:rPr lang="en-US" dirty="0">
                <a:latin typeface="+mj-lt"/>
                <a:cs typeface="Courier New" pitchFamily="49" charset="0"/>
              </a:rPr>
              <a:t>: global name that references a value that cannot be changed</a:t>
            </a:r>
          </a:p>
          <a:p>
            <a:pPr lvl="1">
              <a:defRPr/>
            </a:pPr>
            <a:r>
              <a:rPr lang="en-US" dirty="0">
                <a:latin typeface="+mj-lt"/>
                <a:cs typeface="Courier New" pitchFamily="49" charset="0"/>
              </a:rPr>
              <a:t>Permissible to use global constants in a program </a:t>
            </a:r>
          </a:p>
          <a:p>
            <a:pPr lvl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To simulate global constant in Python, create global variable and do not re-declare it within functions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446F71E-2187-45E3-8CC9-3A961897C2F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Introduction to Functions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B54451D-8D33-496C-B0B1-A752FCA8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9725"/>
            <a:ext cx="10018713" cy="4714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u="sng" dirty="0"/>
              <a:t>Function</a:t>
            </a:r>
            <a:r>
              <a:rPr lang="en-US" altLang="en-US" dirty="0"/>
              <a:t>: group of statements within  a program that perform as specific task</a:t>
            </a:r>
          </a:p>
          <a:p>
            <a:pPr lvl="1" eaLnBrk="1" hangingPunct="1"/>
            <a:r>
              <a:rPr lang="en-US" altLang="en-US" dirty="0"/>
              <a:t>Usually one task of a large program</a:t>
            </a:r>
          </a:p>
          <a:p>
            <a:pPr lvl="2" eaLnBrk="1" hangingPunct="1"/>
            <a:r>
              <a:rPr lang="en-US" altLang="en-US" dirty="0"/>
              <a:t>Functions can be executed in order to perform overall program task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i="1" dirty="0"/>
              <a:t>divide and conquer</a:t>
            </a:r>
            <a:r>
              <a:rPr lang="en-US" altLang="en-US" dirty="0"/>
              <a:t> approach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Modularized program</a:t>
            </a:r>
            <a:r>
              <a:rPr lang="en-US" altLang="en-US" dirty="0"/>
              <a:t>: program wherein each task within the program is in its own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0DD7C46A-694E-4E1C-9BA0-9CC2AC3DD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"/>
          <a:stretch/>
        </p:blipFill>
        <p:spPr bwMode="auto">
          <a:xfrm>
            <a:off x="3074989" y="1866781"/>
            <a:ext cx="6697661" cy="492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B4EE16-9043-4788-96AC-53073E64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Using Functions to divide and conquer</a:t>
            </a:r>
            <a:endParaRPr lang="he-IL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149FF0B-1554-4FAA-9EAC-7AD928B9E86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Benefits of Modularizing a Program with Functions</a:t>
            </a:r>
            <a:endParaRPr lang="he-IL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32146A5-68CA-4F50-93A1-35618DB8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0275"/>
            <a:ext cx="10018713" cy="3905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benefits of using functions include:</a:t>
            </a:r>
          </a:p>
          <a:p>
            <a:pPr lvl="1" eaLnBrk="1" hangingPunct="1"/>
            <a:r>
              <a:rPr lang="en-US" altLang="en-US" dirty="0"/>
              <a:t>Simpler code</a:t>
            </a:r>
          </a:p>
          <a:p>
            <a:pPr lvl="1" eaLnBrk="1" hangingPunct="1"/>
            <a:r>
              <a:rPr lang="en-US" altLang="en-US" dirty="0"/>
              <a:t>Code reuse</a:t>
            </a:r>
          </a:p>
          <a:p>
            <a:pPr lvl="2" eaLnBrk="1" hangingPunct="1"/>
            <a:r>
              <a:rPr lang="en-US" altLang="en-US" dirty="0"/>
              <a:t>write the code once and call it multiple times </a:t>
            </a:r>
          </a:p>
          <a:p>
            <a:pPr lvl="1" eaLnBrk="1" hangingPunct="1"/>
            <a:r>
              <a:rPr lang="en-US" altLang="en-US" dirty="0"/>
              <a:t>Better testing and debugging </a:t>
            </a:r>
          </a:p>
          <a:p>
            <a:pPr lvl="2" eaLnBrk="1" hangingPunct="1"/>
            <a:r>
              <a:rPr lang="en-US" altLang="en-US" dirty="0"/>
              <a:t>Can test and debug each function individually</a:t>
            </a:r>
          </a:p>
          <a:p>
            <a:pPr lvl="1" eaLnBrk="1" hangingPunct="1"/>
            <a:r>
              <a:rPr lang="en-US" altLang="en-US" dirty="0"/>
              <a:t>Faster development</a:t>
            </a:r>
          </a:p>
          <a:p>
            <a:pPr lvl="1" eaLnBrk="1" hangingPunct="1"/>
            <a:r>
              <a:rPr lang="en-US" altLang="en-US" dirty="0"/>
              <a:t>Easier facilitation of teamwork</a:t>
            </a:r>
          </a:p>
          <a:p>
            <a:pPr lvl="2" eaLnBrk="1" hangingPunct="1"/>
            <a:r>
              <a:rPr lang="en-US" altLang="en-US" dirty="0"/>
              <a:t>Different team members can write different functions</a:t>
            </a:r>
            <a:endParaRPr lang="he-IL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D1F8BFB-C8C6-468A-98EA-88FBD452BF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Defining and Calling a Function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340D71D-511C-4A6F-BBE4-BC8EBF92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7351"/>
            <a:ext cx="10018713" cy="4133850"/>
          </a:xfrm>
        </p:spPr>
        <p:txBody>
          <a:bodyPr/>
          <a:lstStyle/>
          <a:p>
            <a:pPr eaLnBrk="1" hangingPunct="1"/>
            <a:r>
              <a:rPr lang="en-US" altLang="en-US"/>
              <a:t>Functions are given names </a:t>
            </a:r>
          </a:p>
          <a:p>
            <a:pPr lvl="1" eaLnBrk="1" hangingPunct="1"/>
            <a:r>
              <a:rPr lang="en-US" altLang="en-US"/>
              <a:t>Function naming rules:</a:t>
            </a:r>
          </a:p>
          <a:p>
            <a:pPr lvl="2" eaLnBrk="1" hangingPunct="1"/>
            <a:r>
              <a:rPr lang="en-US" altLang="en-US"/>
              <a:t>Cannot use key words as a function name</a:t>
            </a:r>
          </a:p>
          <a:p>
            <a:pPr lvl="2" eaLnBrk="1" hangingPunct="1"/>
            <a:r>
              <a:rPr lang="en-US" altLang="en-US"/>
              <a:t>Cannot contain spaces</a:t>
            </a:r>
          </a:p>
          <a:p>
            <a:pPr lvl="2" eaLnBrk="1" hangingPunct="1"/>
            <a:r>
              <a:rPr lang="en-US" altLang="en-US"/>
              <a:t>First character must be a letter or underscore</a:t>
            </a:r>
          </a:p>
          <a:p>
            <a:pPr lvl="2" eaLnBrk="1" hangingPunct="1"/>
            <a:r>
              <a:rPr lang="en-US" altLang="en-US"/>
              <a:t>All other characters must be a letter, number or underscore</a:t>
            </a:r>
          </a:p>
          <a:p>
            <a:pPr lvl="2" eaLnBrk="1" hangingPunct="1"/>
            <a:r>
              <a:rPr lang="en-US" altLang="en-US"/>
              <a:t>Uppercase and lowercase characters are distinct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2CCB206-3E41-408B-854A-6DC282DC79B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Defining and Calling a Function (cont’d.)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55DCAF6-AA34-42D1-877E-97EF43C1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4551"/>
            <a:ext cx="10018713" cy="36766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/>
            <a:r>
              <a:rPr lang="en-US" altLang="en-US" dirty="0"/>
              <a:t>Often includes a verb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</a:t>
            </a:r>
            <a:endParaRPr lang="en-US" altLang="en-US" dirty="0"/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9A3430-72A7-4710-88A0-376446B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Defining and Calling a Function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238E251-69FE-48A6-B5A2-937CC883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5951"/>
            <a:ext cx="10018713" cy="390525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Function header</a:t>
            </a:r>
            <a:r>
              <a:rPr lang="en-US" dirty="0">
                <a:latin typeface="+mj-lt"/>
                <a:cs typeface="Courier New" pitchFamily="49" charset="0"/>
              </a:rPr>
              <a:t>: first line of function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Includes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+mj-lt"/>
                <a:cs typeface="Courier New" pitchFamily="49" charset="0"/>
              </a:rPr>
              <a:t> and function name, followed by parentheses and colon</a:t>
            </a:r>
          </a:p>
          <a:p>
            <a:pPr lvl="1" eaLnBrk="1" hangingPunct="1"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Block</a:t>
            </a:r>
            <a:r>
              <a:rPr lang="en-US" dirty="0">
                <a:latin typeface="+mj-lt"/>
                <a:cs typeface="Courier New" pitchFamily="49" charset="0"/>
              </a:rPr>
              <a:t>: set of statements that belong together as a group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the statements included in a function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A32B7D6-9B78-40CF-9B6B-9355E2CE19B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Defining and Calling a Function (cont’d.)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370124A-057E-433D-817D-F2C8F49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1675"/>
            <a:ext cx="10018713" cy="381952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Call a function to execute it</a:t>
            </a:r>
          </a:p>
          <a:p>
            <a:pPr lvl="1" eaLnBrk="1" hangingPunct="1"/>
            <a:r>
              <a:rPr lang="en-US" altLang="en-US" sz="2400" dirty="0"/>
              <a:t>When a function is called:</a:t>
            </a:r>
          </a:p>
          <a:p>
            <a:pPr lvl="2" eaLnBrk="1" hangingPunct="1"/>
            <a:r>
              <a:rPr lang="en-US" altLang="en-US" sz="2000" dirty="0"/>
              <a:t>Interpreter jumps to the function and executes statements in the block</a:t>
            </a:r>
          </a:p>
          <a:p>
            <a:pPr lvl="2" eaLnBrk="1" hangingPunct="1"/>
            <a:r>
              <a:rPr lang="en-US" altLang="en-US" sz="2000" dirty="0"/>
              <a:t>Interpreter jumps back to part of program that called the function</a:t>
            </a:r>
          </a:p>
          <a:p>
            <a:pPr lvl="3" eaLnBrk="1" hangingPunct="1"/>
            <a:r>
              <a:rPr lang="en-US" altLang="en-US" sz="1800" dirty="0"/>
              <a:t>Known as function return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1104</Words>
  <Application>Microsoft Office PowerPoint</Application>
  <PresentationFormat>Widescreen</PresentationFormat>
  <Paragraphs>146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Introduction to Functions</vt:lpstr>
      <vt:lpstr>Using Functions to divide and conquer</vt:lpstr>
      <vt:lpstr>Benefits of Modularizing a Program with Functions</vt:lpstr>
      <vt:lpstr>Defining and Calling a Function</vt:lpstr>
      <vt:lpstr>Defining and Calling a Function (cont’d.)</vt:lpstr>
      <vt:lpstr>Defining and Calling a Function (cont’d.)</vt:lpstr>
      <vt:lpstr>Defining and Calling a Function (cont’d.)</vt:lpstr>
      <vt:lpstr>Defining and Calling a Function (cont’d.)</vt:lpstr>
      <vt:lpstr>Indentation in Python</vt:lpstr>
      <vt:lpstr>Designing a Program to Use Functions</vt:lpstr>
      <vt:lpstr>Designing a Program to Use Functions (cont’d.)</vt:lpstr>
      <vt:lpstr>A hierarchy chart</vt:lpstr>
      <vt:lpstr>Local Variables</vt:lpstr>
      <vt:lpstr>Local Variables (cont’d.)</vt:lpstr>
      <vt:lpstr>Passing Arguments to Functions</vt:lpstr>
      <vt:lpstr>Passing Arguments to Functions (cont’d.)</vt:lpstr>
      <vt:lpstr>Passing Arguments to Functions (cont’d.)</vt:lpstr>
      <vt:lpstr>Passing Arguments to Functions (cont’d.)</vt:lpstr>
      <vt:lpstr>Passing Multiple Arguments</vt:lpstr>
      <vt:lpstr>Passing Multiple Arguments (cont’d.)</vt:lpstr>
      <vt:lpstr>Making Changes to Parameters</vt:lpstr>
      <vt:lpstr>Making Changes to Parameters (cont’d.)</vt:lpstr>
      <vt:lpstr>Making Changes to Parameters (cont’d.)</vt:lpstr>
      <vt:lpstr>Keyword Arguments</vt:lpstr>
      <vt:lpstr>Global Variables and Global Constants</vt:lpstr>
      <vt:lpstr>Global Variables and Global Constants (cont’d.)</vt:lpstr>
      <vt:lpstr>Global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Jois</dc:creator>
  <cp:lastModifiedBy>Sumati Jois</cp:lastModifiedBy>
  <cp:revision>25</cp:revision>
  <dcterms:created xsi:type="dcterms:W3CDTF">2020-01-05T19:19:03Z</dcterms:created>
  <dcterms:modified xsi:type="dcterms:W3CDTF">2020-01-26T15:39:51Z</dcterms:modified>
</cp:coreProperties>
</file>