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9"/>
  </p:notesMasterIdLst>
  <p:sldIdLst>
    <p:sldId id="256" r:id="rId2"/>
    <p:sldId id="260" r:id="rId3"/>
    <p:sldId id="258" r:id="rId4"/>
    <p:sldId id="299" r:id="rId5"/>
    <p:sldId id="322" r:id="rId6"/>
    <p:sldId id="292" r:id="rId7"/>
    <p:sldId id="314" r:id="rId8"/>
    <p:sldId id="323" r:id="rId9"/>
    <p:sldId id="325" r:id="rId10"/>
    <p:sldId id="326" r:id="rId11"/>
    <p:sldId id="320" r:id="rId12"/>
    <p:sldId id="300" r:id="rId13"/>
    <p:sldId id="259" r:id="rId14"/>
    <p:sldId id="327" r:id="rId15"/>
    <p:sldId id="328" r:id="rId16"/>
    <p:sldId id="315" r:id="rId17"/>
    <p:sldId id="301" r:id="rId18"/>
    <p:sldId id="329" r:id="rId19"/>
    <p:sldId id="303" r:id="rId20"/>
    <p:sldId id="262" r:id="rId21"/>
    <p:sldId id="317" r:id="rId22"/>
    <p:sldId id="313" r:id="rId23"/>
    <p:sldId id="290" r:id="rId24"/>
    <p:sldId id="263" r:id="rId25"/>
    <p:sldId id="306" r:id="rId26"/>
    <p:sldId id="264" r:id="rId27"/>
    <p:sldId id="33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501" autoAdjust="0"/>
  </p:normalViewPr>
  <p:slideViewPr>
    <p:cSldViewPr snapToGrid="0">
      <p:cViewPr varScale="1">
        <p:scale>
          <a:sx n="46" d="100"/>
          <a:sy n="46" d="100"/>
        </p:scale>
        <p:origin x="14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AB7C5-BD6D-4688-971F-9D49F5A65F16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87C72-9AC7-4B13-9C44-0323EB3BB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3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31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52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54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79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97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94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20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1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1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95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08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03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68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4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67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12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91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3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72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A2995A5A-6CDB-4F58-99F6-319597203F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483A79FE-BB83-456B-A7EF-1467B47DD2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3F6CA569-24DC-42B7-81C6-681E288703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221FFD-0CC5-4165-8A12-E20BFB91686C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2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08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87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73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87C72-9AC7-4B13-9C44-0323EB3BBD8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4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4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6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22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4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6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3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3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7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1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4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EDB32B-6639-41C3-AA73-6BE675BEB483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8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8833-3C69-4069-8812-147F24950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SENG 1000 - Software Engineering Foundations and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D6268-0556-4235-9DAD-3B3C315AB9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-Sumati</a:t>
            </a:r>
          </a:p>
        </p:txBody>
      </p:sp>
    </p:spTree>
    <p:extLst>
      <p:ext uri="{BB962C8B-B14F-4D97-AF65-F5344CB8AC3E}">
        <p14:creationId xmlns:p14="http://schemas.microsoft.com/office/powerpoint/2010/main" val="10020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435B799-3832-49A1-9E2B-503980E5876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Generating Random Numbers (cont’d.)</a:t>
            </a:r>
            <a:endParaRPr lang="he-IL" altLang="en-US" dirty="0"/>
          </a:p>
        </p:txBody>
      </p:sp>
      <p:pic>
        <p:nvPicPr>
          <p:cNvPr id="11267" name="Picture 6">
            <a:extLst>
              <a:ext uri="{FF2B5EF4-FFF2-40B4-BE49-F238E27FC236}">
                <a16:creationId xmlns:a16="http://schemas.microsoft.com/office/drawing/2014/main" id="{3E81345E-34D7-4547-A2FB-6BDAEDE91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1981201"/>
            <a:ext cx="792003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7">
            <a:extLst>
              <a:ext uri="{FF2B5EF4-FFF2-40B4-BE49-F238E27FC236}">
                <a16:creationId xmlns:a16="http://schemas.microsoft.com/office/drawing/2014/main" id="{F5568BE1-6A56-4ACD-9BE5-58840639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4038600"/>
            <a:ext cx="7920037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EBA5886-B221-4D4F-8CBC-B25BCFA5C51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Generating Random Numbers (cont’d.)</a:t>
            </a:r>
            <a:endParaRPr lang="he-IL" altLang="en-US" dirty="0"/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88FCDE14-6064-4C4A-8024-11F20828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en-US" altLang="en-US" u="sng" dirty="0"/>
              <a:t> function</a:t>
            </a:r>
            <a:r>
              <a:rPr lang="en-US" altLang="en-US" dirty="0"/>
              <a:t>: similar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dirty="0"/>
              <a:t> function, but returns randomly selected integer from the resulting sequence </a:t>
            </a:r>
          </a:p>
          <a:p>
            <a:pPr lvl="1"/>
            <a:r>
              <a:rPr lang="en-US" altLang="en-US" dirty="0"/>
              <a:t>Same arguments as for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dirty="0"/>
              <a:t> function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en-US" u="sng" dirty="0"/>
              <a:t> function</a:t>
            </a:r>
            <a:r>
              <a:rPr lang="en-US" altLang="en-US" dirty="0"/>
              <a:t>: returns a random float in the range of 0.0 and 1.0</a:t>
            </a:r>
          </a:p>
          <a:p>
            <a:pPr lvl="1"/>
            <a:r>
              <a:rPr lang="en-US" altLang="en-US" dirty="0"/>
              <a:t>Does not receive arguments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en-US" altLang="en-US" u="sng" dirty="0"/>
              <a:t> function</a:t>
            </a:r>
            <a:r>
              <a:rPr lang="en-US" altLang="en-US" dirty="0"/>
              <a:t>: returns a random float but allows user to specify range</a:t>
            </a:r>
            <a:endParaRPr lang="he-IL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7496A5D-56A2-4ADA-98B3-867E261EB87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Random Number Seeds</a:t>
            </a:r>
            <a:endParaRPr lang="he-IL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A9AC33A-0B0F-4EAD-9AAC-8393A00F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Random number created by functions in random module are actually pseudo-random numbers</a:t>
            </a:r>
          </a:p>
          <a:p>
            <a:pPr eaLnBrk="1" hangingPunct="1"/>
            <a:r>
              <a:rPr lang="en-US" altLang="en-US" u="sng" dirty="0"/>
              <a:t>Seed value</a:t>
            </a:r>
            <a:r>
              <a:rPr lang="en-US" altLang="en-US" dirty="0"/>
              <a:t>: initializes the formula that generates random numbers</a:t>
            </a:r>
          </a:p>
          <a:p>
            <a:pPr lvl="1" eaLnBrk="1" hangingPunct="1"/>
            <a:r>
              <a:rPr lang="en-US" altLang="en-US" dirty="0"/>
              <a:t>Need to use different seeds in order to get different series of random numbers</a:t>
            </a:r>
          </a:p>
          <a:p>
            <a:pPr lvl="2" eaLnBrk="1" hangingPunct="1"/>
            <a:r>
              <a:rPr lang="en-US" altLang="en-US" dirty="0"/>
              <a:t>By default uses system time for seed</a:t>
            </a:r>
          </a:p>
          <a:p>
            <a:pPr lvl="2" eaLnBrk="1" hangingPunct="1"/>
            <a:r>
              <a:rPr lang="en-US" altLang="en-US" dirty="0"/>
              <a:t>Can use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random.seed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function to specify desired seed value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45CC695-58C4-4967-A81B-A93E6A71053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Writing Your Own Value-Returning Functions</a:t>
            </a:r>
            <a:endParaRPr lang="he-IL" alt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D17E145-D670-4BDD-A2CF-F566F8FD4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en-US" dirty="0"/>
              <a:t>To write a value-returning function, you write a simple function and add one or more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/>
              <a:t> statements</a:t>
            </a:r>
          </a:p>
          <a:p>
            <a:pPr lvl="1" eaLnBrk="1" hangingPunct="1"/>
            <a:r>
              <a:rPr lang="en-US" altLang="en-US" dirty="0"/>
              <a:t>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</a:p>
          <a:p>
            <a:pPr lvl="2" eaLnBrk="1" hangingPunct="1"/>
            <a:r>
              <a:rPr lang="en-US" altLang="en-US" dirty="0"/>
              <a:t>The value 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dirty="0"/>
              <a:t> will be returned to the part of the program that called the function</a:t>
            </a:r>
          </a:p>
          <a:p>
            <a:pPr lvl="1" eaLnBrk="1" hangingPunct="1"/>
            <a:r>
              <a:rPr lang="en-US" altLang="en-US" dirty="0"/>
              <a:t>The expression in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/>
              <a:t> statement can be a complex expression, such as a sum of two variables or the result of another value- returning function</a:t>
            </a:r>
            <a:endParaRPr lang="he-IL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7B195E5-8755-4C3F-A55C-CD00DD0FAFB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Writing Your Own Value-Returning Functions (cont’d.)</a:t>
            </a:r>
            <a:endParaRPr lang="he-IL" altLang="en-US" dirty="0"/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E1737B7E-1E1D-4C44-BD22-6CE83C80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7001"/>
            <a:ext cx="8280400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63A6B19-85E6-4185-A6AF-3F624AB9FDD2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Writing Your Own Value-Returning Functions (cont’d.)</a:t>
            </a:r>
            <a:endParaRPr lang="he-IL" altLang="en-US" dirty="0"/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66669AD7-5F86-4076-AAD9-3F5C31AAF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8280400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03ABA02-1498-4E55-B8D8-6A72AE67BB7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How to Use Value-Returning Functions</a:t>
            </a:r>
            <a:endParaRPr lang="he-I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C85F8D5-F424-492A-8585-D1824A5C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Value-returning function can be useful in specific situations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Example: have function prompt user for input and return the user’s input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Simplify mathematical expressions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Complex calculations that need to be repeated throughout the program</a:t>
            </a:r>
          </a:p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Use the returned value 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Assign it to a variable or use as an argument in another function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97E947B-6810-472A-980E-4F4ADED5317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Using IPO Charts</a:t>
            </a:r>
            <a:endParaRPr lang="he-IL" altLang="en-US" dirty="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A6A23F42-E070-4F1C-A2BE-7094FEAD8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IPO chart</a:t>
            </a:r>
            <a:r>
              <a:rPr lang="en-US" altLang="en-US"/>
              <a:t>: describes the input, processing, and output of a function</a:t>
            </a:r>
          </a:p>
          <a:p>
            <a:pPr lvl="1" eaLnBrk="1" hangingPunct="1"/>
            <a:r>
              <a:rPr lang="en-US" altLang="en-US"/>
              <a:t>Tool for designing and documenting functions</a:t>
            </a:r>
          </a:p>
          <a:p>
            <a:pPr lvl="1" eaLnBrk="1" hangingPunct="1"/>
            <a:r>
              <a:rPr lang="en-US" altLang="en-US"/>
              <a:t>Typically laid out in columns</a:t>
            </a:r>
          </a:p>
          <a:p>
            <a:pPr lvl="1" eaLnBrk="1" hangingPunct="1"/>
            <a:r>
              <a:rPr lang="en-US" altLang="en-US"/>
              <a:t>Usually provide brief descriptions of input, processing, and output, without going into details</a:t>
            </a:r>
          </a:p>
          <a:p>
            <a:pPr lvl="2" eaLnBrk="1" hangingPunct="1"/>
            <a:r>
              <a:rPr lang="en-US" altLang="en-US"/>
              <a:t>Often includes enough information to be used instead of a flowchart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BE9AEDA-5B24-45AA-A23B-1C71703E71A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Using IPO Charts (cont’d.)</a:t>
            </a:r>
            <a:endParaRPr lang="he-IL" altLang="en-US"/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13A3E777-B6D4-487D-BC56-308A640D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431926"/>
            <a:ext cx="6899275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CC88930-F7E0-4C59-8F32-DBFF6724AE3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Returning Boolean Values</a:t>
            </a:r>
            <a:endParaRPr lang="he-IL" altLang="en-US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A9153CC5-1BD6-40A3-AE8D-17D401AEC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>
                <a:latin typeface="+mj-lt"/>
                <a:cs typeface="Courier New" pitchFamily="49" charset="0"/>
              </a:rPr>
              <a:t>Boolean function</a:t>
            </a:r>
            <a:r>
              <a:rPr lang="en-US" dirty="0">
                <a:latin typeface="+mj-lt"/>
                <a:cs typeface="Courier New" pitchFamily="49" charset="0"/>
              </a:rPr>
              <a:t>: returns either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>
                <a:latin typeface="+mj-lt"/>
                <a:cs typeface="Courier New" pitchFamily="49" charset="0"/>
              </a:rPr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Use to test a condition such as for decision and repetition structures</a:t>
            </a:r>
          </a:p>
          <a:p>
            <a:pPr lvl="2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Common calculations, such as whether a number is even, can be easily repeated by calling a function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Use to simplify complex input validation code</a:t>
            </a:r>
            <a:endParaRPr lang="he-IL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666B247-78D1-4256-8E9A-C85345A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Topics</a:t>
            </a:r>
            <a:endParaRPr lang="he-IL" altLang="en-US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5B3A8039-0CB3-4CCC-8C92-5A842A34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Introduction to Value-returning Functions: Generating Random Numbers</a:t>
            </a:r>
          </a:p>
          <a:p>
            <a:r>
              <a:rPr lang="en-US" altLang="en-US" sz="2800" dirty="0"/>
              <a:t>Writing Your Own Value-Returning Functions</a:t>
            </a:r>
          </a:p>
          <a:p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sz="2800" dirty="0"/>
              <a:t> Module</a:t>
            </a:r>
          </a:p>
          <a:p>
            <a:r>
              <a:rPr lang="en-US" altLang="en-US" sz="2800" dirty="0"/>
              <a:t>Storing Functions in Modules</a:t>
            </a:r>
          </a:p>
          <a:p>
            <a:endParaRPr lang="en-US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F2A36CA-463C-41CC-A6C8-50E05C89629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Returning Multiple Values</a:t>
            </a:r>
            <a:endParaRPr lang="he-IL" altLang="en-US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F7CE298-5653-4975-A220-52F1AD5D1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 Python, a function can return multiple values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Specified after the return statement separated by commas</a:t>
            </a:r>
          </a:p>
          <a:p>
            <a:pPr lvl="2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Format: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expression1,</a:t>
            </a:r>
          </a:p>
          <a:p>
            <a:pPr marL="3548063" lvl="2" indent="0">
              <a:buNone/>
              <a:defRPr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expression2, etc.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When you call such a function in an assignment statement, you need a separate variable on the left side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+mj-lt"/>
                <a:cs typeface="Courier New" pitchFamily="49" charset="0"/>
              </a:rPr>
              <a:t> operator to receive each returned value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F5C15266-3C90-49AF-A846-AA57DB68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/>
              <a:t> Module</a:t>
            </a:r>
            <a:endParaRPr lang="he-IL" altLang="en-US"/>
          </a:p>
        </p:txBody>
      </p:sp>
      <p:sp>
        <p:nvSpPr>
          <p:cNvPr id="22531" name="Content Placeholder 4">
            <a:extLst>
              <a:ext uri="{FF2B5EF4-FFF2-40B4-BE49-F238E27FC236}">
                <a16:creationId xmlns:a16="http://schemas.microsoft.com/office/drawing/2014/main" id="{0637C616-574D-42F4-A1D4-2F5C4A1E4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u="sng"/>
              <a:t> module</a:t>
            </a:r>
            <a:r>
              <a:rPr lang="en-US" altLang="en-US"/>
              <a:t>: part of standard library that contains functions that are useful for performing mathematical calculations</a:t>
            </a:r>
          </a:p>
          <a:p>
            <a:pPr lvl="1"/>
            <a:r>
              <a:rPr lang="en-US" altLang="en-US"/>
              <a:t>Typically accept one or more values as arguments, perform mathematical operation, and return the result</a:t>
            </a:r>
          </a:p>
          <a:p>
            <a:pPr lvl="1"/>
            <a:r>
              <a:rPr lang="en-US" altLang="en-US"/>
              <a:t>Use of module requires an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  <a:r>
              <a:rPr lang="en-US" altLang="en-US"/>
              <a:t> statement</a:t>
            </a:r>
            <a:endParaRPr lang="he-IL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3ED1877-807B-4150-B0D4-B53AA89C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/>
              <a:t> Module (cont’d.)</a:t>
            </a:r>
            <a:endParaRPr lang="he-IL" altLang="en-US"/>
          </a:p>
        </p:txBody>
      </p:sp>
      <p:pic>
        <p:nvPicPr>
          <p:cNvPr id="23555" name="Picture 5">
            <a:extLst>
              <a:ext uri="{FF2B5EF4-FFF2-40B4-BE49-F238E27FC236}">
                <a16:creationId xmlns:a16="http://schemas.microsoft.com/office/drawing/2014/main" id="{543C6F1B-9118-47A8-8974-08A9DD50EF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371601"/>
            <a:ext cx="7219950" cy="5121275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A9B4BEB-DC83-47DD-9879-8498691B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/>
              <a:t> Module (cont’d.)</a:t>
            </a:r>
            <a:endParaRPr lang="he-IL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AF65794-B830-49E6-88DC-FDE0DAC6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dirty="0"/>
              <a:t> module defines variables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pi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which are assigned the mathematical values for </a:t>
            </a:r>
            <a:r>
              <a:rPr lang="en-US" i="1" dirty="0"/>
              <a:t>pi</a:t>
            </a:r>
            <a:r>
              <a:rPr lang="en-US" dirty="0"/>
              <a:t> and </a:t>
            </a:r>
            <a:r>
              <a:rPr lang="en-US" i="1" dirty="0"/>
              <a:t>e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Can be used in equations that require these values, to get more accurate results</a:t>
            </a:r>
          </a:p>
          <a:p>
            <a:pPr eaLnBrk="1" hangingPunct="1">
              <a:defRPr/>
            </a:pPr>
            <a:r>
              <a:rPr lang="en-US" dirty="0"/>
              <a:t>Variables must also be called using the dot notation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Example: </a:t>
            </a:r>
          </a:p>
          <a:p>
            <a:pPr marL="457200" lvl="1" indent="27940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circle_area = math.pi * radius**2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>
            <a:extLst>
              <a:ext uri="{FF2B5EF4-FFF2-40B4-BE49-F238E27FC236}">
                <a16:creationId xmlns:a16="http://schemas.microsoft.com/office/drawing/2014/main" id="{845245ED-12FA-4176-A5C7-C2B41E97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Storing Functions in Modules</a:t>
            </a:r>
            <a:endParaRPr lang="he-IL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4C103E14-AB49-474F-AD13-1DF5F939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large, complex programs, it is important to keep code organized</a:t>
            </a:r>
          </a:p>
          <a:p>
            <a:r>
              <a:rPr lang="en-US" altLang="en-US" u="sng" dirty="0"/>
              <a:t>Modularization</a:t>
            </a:r>
            <a:r>
              <a:rPr lang="en-US" altLang="en-US" dirty="0"/>
              <a:t>: grouping related functions in modules </a:t>
            </a:r>
          </a:p>
          <a:p>
            <a:pPr lvl="1"/>
            <a:r>
              <a:rPr lang="en-US" altLang="en-US" dirty="0"/>
              <a:t>Makes program easier to understand, test, and maintain</a:t>
            </a:r>
          </a:p>
          <a:p>
            <a:pPr lvl="1"/>
            <a:r>
              <a:rPr lang="en-US" altLang="en-US" dirty="0"/>
              <a:t>Make it easier to reuse code for multiple different programs</a:t>
            </a:r>
          </a:p>
          <a:p>
            <a:pPr lvl="2"/>
            <a:r>
              <a:rPr lang="en-US" altLang="en-US" dirty="0"/>
              <a:t>Import the module containing the required function to each program that needs it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7D2546B-F4C7-4419-A015-E624E90F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Storing Functions in Modules (cont’d.)</a:t>
            </a:r>
            <a:endParaRPr lang="he-IL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67B13AA4-9B59-486F-A711-9B92C8DAC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Module is a file that contains Python code</a:t>
            </a:r>
          </a:p>
          <a:p>
            <a:pPr lvl="1"/>
            <a:r>
              <a:rPr lang="en-US" altLang="en-US"/>
              <a:t>Contains function definition but does not contain calls to the functions</a:t>
            </a:r>
          </a:p>
          <a:p>
            <a:pPr lvl="2"/>
            <a:r>
              <a:rPr lang="en-US" altLang="en-US"/>
              <a:t>Importing programs will call the functions</a:t>
            </a:r>
          </a:p>
          <a:p>
            <a:r>
              <a:rPr lang="en-US" altLang="en-US"/>
              <a:t>Rules for module names:</a:t>
            </a:r>
          </a:p>
          <a:p>
            <a:pPr lvl="1"/>
            <a:r>
              <a:rPr lang="en-US" altLang="en-US"/>
              <a:t>File name should end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.py</a:t>
            </a:r>
          </a:p>
          <a:p>
            <a:pPr lvl="1"/>
            <a:r>
              <a:rPr lang="en-US" altLang="en-US"/>
              <a:t>Cannot be the same as a Python keyword</a:t>
            </a:r>
          </a:p>
          <a:p>
            <a:r>
              <a:rPr lang="en-US" altLang="en-US"/>
              <a:t>Import module using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/>
              <a:t> statement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2D68812-29FE-4F5B-B5CC-A4FB6B72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Menu Driven Programs</a:t>
            </a:r>
            <a:endParaRPr lang="he-IL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E2E603DA-2710-4015-8177-9FAB714D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>
                <a:latin typeface="+mj-lt"/>
                <a:cs typeface="Courier New" pitchFamily="49" charset="0"/>
              </a:rPr>
              <a:t>Menu-driven program</a:t>
            </a:r>
            <a:r>
              <a:rPr lang="en-US" dirty="0">
                <a:latin typeface="+mj-lt"/>
                <a:cs typeface="Courier New" pitchFamily="49" charset="0"/>
              </a:rPr>
              <a:t>: displays a list of operations on the screen, allowing user to select the desired operation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List of operations displayed on the screen is called a </a:t>
            </a:r>
            <a:r>
              <a:rPr lang="en-US" i="1" dirty="0">
                <a:latin typeface="+mj-lt"/>
                <a:cs typeface="Courier New" pitchFamily="49" charset="0"/>
              </a:rPr>
              <a:t>menu</a:t>
            </a:r>
          </a:p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Program uses a decision structure to determine the selected menu option and required operation</a:t>
            </a:r>
          </a:p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Typically repeats in loop till user quits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B023-FD32-4B27-B27B-1EF2400D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1EACF-34F9-4423-B279-3558C365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This chapter covered:</a:t>
            </a:r>
          </a:p>
          <a:p>
            <a:pPr lvl="1"/>
            <a:r>
              <a:rPr lang="en-US" altLang="en-US" dirty="0"/>
              <a:t>Value-returning functions, including:</a:t>
            </a:r>
          </a:p>
          <a:p>
            <a:pPr lvl="2"/>
            <a:r>
              <a:rPr lang="en-US" altLang="en-US" dirty="0"/>
              <a:t>Writing value-returning functions</a:t>
            </a:r>
          </a:p>
          <a:p>
            <a:pPr lvl="2"/>
            <a:r>
              <a:rPr lang="en-US" altLang="en-US" dirty="0"/>
              <a:t>Using value-returning functions</a:t>
            </a:r>
          </a:p>
          <a:p>
            <a:pPr lvl="2"/>
            <a:r>
              <a:rPr lang="en-US" altLang="en-US" dirty="0"/>
              <a:t>Functions returning multiple values</a:t>
            </a:r>
          </a:p>
          <a:p>
            <a:pPr lvl="1"/>
            <a:r>
              <a:rPr lang="en-US" altLang="en-US" dirty="0"/>
              <a:t>Using library functions and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dirty="0"/>
              <a:t>statement</a:t>
            </a:r>
          </a:p>
          <a:p>
            <a:pPr lvl="1"/>
            <a:r>
              <a:rPr lang="en-US" altLang="en-US" dirty="0"/>
              <a:t>Modules, including:</a:t>
            </a:r>
          </a:p>
          <a:p>
            <a:pPr lvl="2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dirty="0"/>
              <a:t> modules</a:t>
            </a:r>
          </a:p>
          <a:p>
            <a:pPr lvl="2"/>
            <a:r>
              <a:rPr lang="en-US" altLang="en-US" dirty="0"/>
              <a:t>Grouping your own functions in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9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618C68D-9FF8-4810-81BD-F4F04544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143000"/>
          </a:xfrm>
          <a:effectLst/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en-US" dirty="0"/>
              <a:t>Introduction to Value-Returning Functions: Generating Random Numbers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D8FE3EAA-BB99-4250-8297-91B7E228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0272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Simple function</a:t>
            </a:r>
            <a:r>
              <a:rPr lang="en-US" altLang="en-US" dirty="0"/>
              <a:t>: group of statements within a program for performing a specific task</a:t>
            </a:r>
          </a:p>
          <a:p>
            <a:pPr lvl="1" eaLnBrk="1" hangingPunct="1"/>
            <a:r>
              <a:rPr lang="en-US" altLang="en-US" dirty="0"/>
              <a:t>Call function when you need to perform the task</a:t>
            </a:r>
          </a:p>
          <a:p>
            <a:pPr eaLnBrk="1" hangingPunct="1"/>
            <a:r>
              <a:rPr lang="en-US" altLang="en-US" u="sng" dirty="0"/>
              <a:t>Value-returning function</a:t>
            </a:r>
            <a:r>
              <a:rPr lang="en-US" altLang="en-US" dirty="0"/>
              <a:t>: similar to simple function, returns a value</a:t>
            </a:r>
          </a:p>
          <a:p>
            <a:pPr lvl="1" eaLnBrk="1" hangingPunct="1"/>
            <a:r>
              <a:rPr lang="en-US" altLang="en-US" dirty="0"/>
              <a:t>Value returned to part of program that called the function when function finishes executing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B4EA910-E028-42D2-AD55-0A2A9F25636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Standard Library Functions and the import Statement</a:t>
            </a:r>
            <a:endParaRPr lang="he-I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97A747C-EF2B-4E7B-9F96-1B506BD03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>
                <a:latin typeface="+mj-lt"/>
                <a:cs typeface="Courier New" pitchFamily="49" charset="0"/>
              </a:rPr>
              <a:t>Standard library</a:t>
            </a:r>
            <a:r>
              <a:rPr lang="en-US" dirty="0">
                <a:latin typeface="+mj-lt"/>
                <a:cs typeface="Courier New" pitchFamily="49" charset="0"/>
              </a:rPr>
              <a:t>: library of pre-written functions that comes with Python</a:t>
            </a:r>
          </a:p>
          <a:p>
            <a:pPr lvl="1" eaLnBrk="1" hangingPunct="1">
              <a:defRPr/>
            </a:pPr>
            <a:r>
              <a:rPr lang="en-US" i="1" dirty="0">
                <a:latin typeface="+mj-lt"/>
                <a:cs typeface="Courier New" pitchFamily="49" charset="0"/>
              </a:rPr>
              <a:t>Library functions</a:t>
            </a:r>
            <a:r>
              <a:rPr lang="en-US" dirty="0">
                <a:latin typeface="+mj-lt"/>
                <a:cs typeface="Courier New" pitchFamily="49" charset="0"/>
              </a:rPr>
              <a:t> perform tasks that programmers commonly need</a:t>
            </a:r>
          </a:p>
          <a:p>
            <a:pPr lvl="2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Example: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latin typeface="+mj-lt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dirty="0">
                <a:latin typeface="+mj-lt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</a:t>
            </a:r>
          </a:p>
          <a:p>
            <a:pPr lvl="2" eaLnBrk="1" hangingPunct="1">
              <a:defRPr/>
            </a:pPr>
            <a:r>
              <a:rPr lang="en-US" sz="2000" dirty="0">
                <a:cs typeface="Courier New" pitchFamily="49" charset="0"/>
              </a:rPr>
              <a:t>Viewed by programmers as a “black box”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Some library functions built into Python interpreter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To use, just call the function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C7789FE-BBC0-4195-8177-D8794D66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143000"/>
          </a:xfrm>
          <a:effectLst/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en-US" dirty="0"/>
              <a:t>Standard Library Functions and the import Statement (cont’d.)</a:t>
            </a:r>
            <a:endParaRPr lang="he-I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2A8DDB30-3D0D-4F3A-9018-3D32206C0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1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>
                <a:latin typeface="+mj-lt"/>
                <a:cs typeface="Courier New" pitchFamily="49" charset="0"/>
              </a:rPr>
              <a:t>Modules</a:t>
            </a:r>
            <a:r>
              <a:rPr lang="en-US" dirty="0">
                <a:latin typeface="+mj-lt"/>
                <a:cs typeface="Courier New" pitchFamily="49" charset="0"/>
              </a:rPr>
              <a:t>: files that stores functions of the standard library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Help organize library functions not built into the interpreter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Copied to computer when you install Python</a:t>
            </a:r>
          </a:p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To call a function stored in a module, need to write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latin typeface="+mj-lt"/>
                <a:cs typeface="Courier New" pitchFamily="49" charset="0"/>
              </a:rPr>
              <a:t> statement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Written at the top of the program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Format: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module_name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65E01B1-16DC-49C7-98D9-710EBBB5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143000"/>
          </a:xfrm>
          <a:effectLst/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en-US" dirty="0"/>
              <a:t>Standard Library Functions and the import Statement (cont’d.)</a:t>
            </a:r>
            <a:endParaRPr lang="he-IL" altLang="en-US" dirty="0"/>
          </a:p>
        </p:txBody>
      </p:sp>
      <p:pic>
        <p:nvPicPr>
          <p:cNvPr id="7171" name="Picture 5">
            <a:extLst>
              <a:ext uri="{FF2B5EF4-FFF2-40B4-BE49-F238E27FC236}">
                <a16:creationId xmlns:a16="http://schemas.microsoft.com/office/drawing/2014/main" id="{AE897265-3ECC-4F26-8FF1-AE7A4143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24189"/>
            <a:ext cx="8280400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8C365E0-5AAC-4C52-8B51-3A758A5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Generating Random Numbers</a:t>
            </a:r>
            <a:endParaRPr lang="he-I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6E65D61-D18B-4787-BA26-191026E3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Random number are useful in a lot of programming tasks</a:t>
            </a:r>
          </a:p>
          <a:p>
            <a:pPr eaLnBrk="1" hangingPunct="1">
              <a:defRPr/>
            </a:pPr>
            <a:r>
              <a:rPr lang="en-US" u="sng" dirty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u="sng" dirty="0">
                <a:latin typeface="+mj-lt"/>
                <a:cs typeface="Courier New" pitchFamily="49" charset="0"/>
              </a:rPr>
              <a:t> module</a:t>
            </a:r>
            <a:r>
              <a:rPr lang="en-US" dirty="0">
                <a:latin typeface="+mj-lt"/>
                <a:cs typeface="Courier New" pitchFamily="49" charset="0"/>
              </a:rPr>
              <a:t>: includes library functions for working with random numbers</a:t>
            </a:r>
          </a:p>
          <a:p>
            <a:pPr eaLnBrk="1" hangingPunct="1">
              <a:defRPr/>
            </a:pPr>
            <a:r>
              <a:rPr lang="en-US" u="sng" dirty="0">
                <a:latin typeface="+mj-lt"/>
                <a:cs typeface="Courier New" pitchFamily="49" charset="0"/>
              </a:rPr>
              <a:t>Dot notation</a:t>
            </a:r>
            <a:r>
              <a:rPr lang="en-US" dirty="0">
                <a:latin typeface="+mj-lt"/>
                <a:cs typeface="Courier New" pitchFamily="49" charset="0"/>
              </a:rPr>
              <a:t>: notation for calling a function belonging to a module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Format: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module_name.function_name()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2E648AF-A55F-4A92-A529-F6AA56E33AF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Generating Random Numbers (cont’d.)</a:t>
            </a:r>
            <a:endParaRPr lang="he-I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20F67A22-4802-473D-B4DC-7B25978E0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>
                <a:latin typeface="Courier New" pitchFamily="49" charset="0"/>
                <a:cs typeface="Courier New" pitchFamily="49" charset="0"/>
              </a:rPr>
              <a:t>randint</a:t>
            </a:r>
            <a:r>
              <a:rPr lang="en-US" u="sng" dirty="0">
                <a:latin typeface="+mj-lt"/>
                <a:cs typeface="Courier New" pitchFamily="49" charset="0"/>
              </a:rPr>
              <a:t> function</a:t>
            </a:r>
            <a:r>
              <a:rPr lang="en-US" dirty="0">
                <a:latin typeface="+mj-lt"/>
                <a:cs typeface="Courier New" pitchFamily="49" charset="0"/>
              </a:rPr>
              <a:t>: generates a random number in the range provided by the arguments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Returns the random number to part of program that called the function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Returned integer can be used anywhere that an integer would be used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You can experiment with the function in interactive mode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8DFC4A2-5077-4D95-B3E6-F447E84116B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Generating Random Numbers (cont’d.)</a:t>
            </a:r>
            <a:endParaRPr lang="he-IL" altLang="en-US" dirty="0"/>
          </a:p>
        </p:txBody>
      </p:sp>
      <p:pic>
        <p:nvPicPr>
          <p:cNvPr id="10243" name="Picture 5">
            <a:extLst>
              <a:ext uri="{FF2B5EF4-FFF2-40B4-BE49-F238E27FC236}">
                <a16:creationId xmlns:a16="http://schemas.microsoft.com/office/drawing/2014/main" id="{80253DA6-9DDE-4ADB-9E02-E40678166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00364"/>
            <a:ext cx="828040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1324</TotalTime>
  <Words>1108</Words>
  <Application>Microsoft Office PowerPoint</Application>
  <PresentationFormat>Widescreen</PresentationFormat>
  <Paragraphs>150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Courier New</vt:lpstr>
      <vt:lpstr>Parallax</vt:lpstr>
      <vt:lpstr>SENG 1000 - Software Engineering Foundations and Practice</vt:lpstr>
      <vt:lpstr>Topics</vt:lpstr>
      <vt:lpstr>Introduction to Value-Returning Functions: Generating Random Numbers</vt:lpstr>
      <vt:lpstr>Standard Library Functions and the import Statement</vt:lpstr>
      <vt:lpstr>Standard Library Functions and the import Statement (cont’d.)</vt:lpstr>
      <vt:lpstr>Standard Library Functions and the import Statement (cont’d.)</vt:lpstr>
      <vt:lpstr>Generating Random Numbers</vt:lpstr>
      <vt:lpstr>Generating Random Numbers (cont’d.)</vt:lpstr>
      <vt:lpstr>Generating Random Numbers (cont’d.)</vt:lpstr>
      <vt:lpstr>Generating Random Numbers (cont’d.)</vt:lpstr>
      <vt:lpstr>Generating Random Numbers (cont’d.)</vt:lpstr>
      <vt:lpstr>Random Number Seeds</vt:lpstr>
      <vt:lpstr>Writing Your Own Value-Returning Functions</vt:lpstr>
      <vt:lpstr>Writing Your Own Value-Returning Functions (cont’d.)</vt:lpstr>
      <vt:lpstr>Writing Your Own Value-Returning Functions (cont’d.)</vt:lpstr>
      <vt:lpstr>How to Use Value-Returning Functions</vt:lpstr>
      <vt:lpstr>Using IPO Charts</vt:lpstr>
      <vt:lpstr>Using IPO Charts (cont’d.)</vt:lpstr>
      <vt:lpstr>Returning Boolean Values</vt:lpstr>
      <vt:lpstr>Returning Multiple Values</vt:lpstr>
      <vt:lpstr>The math Module</vt:lpstr>
      <vt:lpstr>The math Module (cont’d.)</vt:lpstr>
      <vt:lpstr>The math Module (cont’d.)</vt:lpstr>
      <vt:lpstr>Storing Functions in Modules</vt:lpstr>
      <vt:lpstr>Storing Functions in Modules (cont’d.)</vt:lpstr>
      <vt:lpstr>Menu Driven Programs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Manjunath Jois</dc:creator>
  <cp:lastModifiedBy>Sumati Jois</cp:lastModifiedBy>
  <cp:revision>120</cp:revision>
  <dcterms:created xsi:type="dcterms:W3CDTF">2020-01-05T19:19:03Z</dcterms:created>
  <dcterms:modified xsi:type="dcterms:W3CDTF">2020-01-31T02:17:35Z</dcterms:modified>
</cp:coreProperties>
</file>