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2FD730-FD6D-495F-A928-F42AC50A9BE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A6799-2551-441A-9CF8-029D0F1F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A249-9900-459E-A098-F53C6CBA7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91F7D-A47B-4C46-B2D1-972ECECCC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C9DE-924A-473B-966E-4D75CB8A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36" y="276225"/>
            <a:ext cx="10018713" cy="1752599"/>
          </a:xfrm>
        </p:spPr>
        <p:txBody>
          <a:bodyPr/>
          <a:lstStyle/>
          <a:p>
            <a:r>
              <a:rPr lang="en-US" altLang="en-US" dirty="0"/>
              <a:t>Strings Are Immutable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0FDB6-5D9F-472C-8AC6-34B8CD9A1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5" y="2352674"/>
            <a:ext cx="8887584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80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C12D-6D34-4324-99B8-99DEB637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3850"/>
            <a:ext cx="10018713" cy="1752599"/>
          </a:xfrm>
        </p:spPr>
        <p:txBody>
          <a:bodyPr/>
          <a:lstStyle/>
          <a:p>
            <a:r>
              <a:rPr lang="en-US" altLang="en-US" dirty="0"/>
              <a:t>String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4F08-8DB2-4791-A131-11001AC3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9325"/>
            <a:ext cx="10018713" cy="3571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cs typeface="Courier New" pitchFamily="49" charset="0"/>
              </a:rPr>
              <a:t>Slice</a:t>
            </a:r>
            <a:r>
              <a:rPr lang="en-US" dirty="0">
                <a:cs typeface="Courier New" pitchFamily="49" charset="0"/>
              </a:rPr>
              <a:t>: span of items taken from a sequence, known as </a:t>
            </a:r>
            <a:r>
              <a:rPr lang="en-US" i="1" dirty="0">
                <a:cs typeface="Courier New" pitchFamily="49" charset="0"/>
              </a:rPr>
              <a:t>substring</a:t>
            </a:r>
          </a:p>
          <a:p>
            <a:pPr lvl="1">
              <a:defRPr/>
            </a:pPr>
            <a:r>
              <a:rPr lang="en-US" dirty="0"/>
              <a:t>Slicing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Expression will return a string containing a copy of the characters from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cs typeface="Courier New" pitchFamily="49" charset="0"/>
              </a:rPr>
              <a:t> up to, but not including,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end</a:t>
            </a:r>
            <a:endParaRPr lang="en-US" i="1" dirty="0"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cs typeface="Courier New" pitchFamily="49" charset="0"/>
              </a:rPr>
              <a:t> not specified, 0 is used for start index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cs typeface="Courier New" pitchFamily="49" charset="0"/>
              </a:rPr>
              <a:t> not specified,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(string)</a:t>
            </a:r>
            <a:r>
              <a:rPr lang="en-US" dirty="0">
                <a:cs typeface="Courier New" pitchFamily="49" charset="0"/>
              </a:rPr>
              <a:t> is used for end index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Slicing expressions can include a step value and negative indexes relative to end of string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726E-E465-4EBC-9AB1-2CCFB3A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6725"/>
            <a:ext cx="10018713" cy="1752599"/>
          </a:xfrm>
        </p:spPr>
        <p:txBody>
          <a:bodyPr/>
          <a:lstStyle/>
          <a:p>
            <a:r>
              <a:rPr lang="en-US" altLang="en-US" dirty="0"/>
              <a:t>Testing, Searching, and Manipulating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BB39-6015-4D54-8EB6-425E6C09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9325"/>
            <a:ext cx="10018713" cy="3571876"/>
          </a:xfrm>
        </p:spPr>
        <p:txBody>
          <a:bodyPr/>
          <a:lstStyle/>
          <a:p>
            <a:pPr>
              <a:defRPr/>
            </a:pPr>
            <a:r>
              <a:rPr lang="en-US" dirty="0"/>
              <a:t>You can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operator to determine whether one string is contained in another string</a:t>
            </a:r>
          </a:p>
          <a:p>
            <a:pPr lvl="1">
              <a:defRPr/>
            </a:pPr>
            <a:r>
              <a:rPr lang="en-US" dirty="0"/>
              <a:t>General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string2</a:t>
            </a:r>
          </a:p>
          <a:p>
            <a:pPr lvl="2"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string1 </a:t>
            </a:r>
            <a:r>
              <a:rPr lang="en-US" dirty="0">
                <a:cs typeface="Courier New" pitchFamily="49" charset="0"/>
              </a:rPr>
              <a:t>and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string2 </a:t>
            </a:r>
            <a:r>
              <a:rPr lang="en-US" dirty="0">
                <a:cs typeface="Courier New" pitchFamily="49" charset="0"/>
              </a:rPr>
              <a:t>can be string literals or variables referencing strings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Similarly you can 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dirty="0">
                <a:cs typeface="Courier New" pitchFamily="49" charset="0"/>
              </a:rPr>
              <a:t> operator to determine whether one string is not contained in another string</a:t>
            </a:r>
            <a:endParaRPr lang="he-I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71D6-D447-4421-ACEC-D56341CA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28625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EE80-52DE-40E3-BA0C-0E52C7853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1225"/>
            <a:ext cx="10018713" cy="3609976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Strings in Python have many types of methods, divided into different types of operations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General format: 							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Some methods test a string for specific characteristics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Generally Boolean methods, that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>
                <a:cs typeface="Courier New" pitchFamily="49" charset="0"/>
              </a:rPr>
              <a:t> if a condition exists,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>
                <a:cs typeface="Courier New" pitchFamily="49" charset="0"/>
              </a:rPr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6169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B38A-D542-4269-A53B-F32A0A74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1" y="265019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BA2FA5-3E7E-48F7-A25C-B35112010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10" y="1809750"/>
            <a:ext cx="8506089" cy="478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6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7E1A-F31B-4595-8924-3A8F719D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0050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130F-86FF-4667-B9D9-6E6E9DD3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2649"/>
            <a:ext cx="10018713" cy="3638551"/>
          </a:xfrm>
        </p:spPr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Simulate strings as mutable objects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String comparisons are case-sensitive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dirty="0">
                <a:cs typeface="Courier New" panose="02070309020205020404" pitchFamily="49" charset="0"/>
              </a:rPr>
              <a:t> methods can be used for making case-insensitive string comparisons</a:t>
            </a:r>
          </a:p>
        </p:txBody>
      </p:sp>
    </p:spTree>
    <p:extLst>
      <p:ext uri="{BB962C8B-B14F-4D97-AF65-F5344CB8AC3E}">
        <p14:creationId xmlns:p14="http://schemas.microsoft.com/office/powerpoint/2010/main" val="320476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94CC-61DA-422E-BABB-7531AB30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36" y="276225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A1DC71-498E-4172-B1AC-00F9F9EE52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57" y="1685925"/>
            <a:ext cx="7978507" cy="47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16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C2B5-9150-489C-BB5E-D8280BF5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49D8-83F3-45D2-ABFF-B70D8C3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575"/>
            <a:ext cx="10018713" cy="3857625"/>
          </a:xfrm>
        </p:spPr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Programs commonly need to search for substrings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Several methods to accomplish this:</a:t>
            </a:r>
          </a:p>
          <a:p>
            <a:pPr lvl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2376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C2B5-9150-489C-BB5E-D8280BF5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49D8-83F3-45D2-ABFF-B70D8C3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575"/>
            <a:ext cx="10018713" cy="3857625"/>
          </a:xfrm>
        </p:spPr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searches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 within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is replaced with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C2B5-9150-489C-BB5E-D8280BF5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DB5759-FFD2-4CB6-AF63-62268304F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81" y="1933575"/>
            <a:ext cx="9697326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1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CECB-3748-4BB5-B957-253E069E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1" y="190500"/>
            <a:ext cx="10018713" cy="1752599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E4E9-FC78-4730-8D84-8B9C51E2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String Operations</a:t>
            </a:r>
          </a:p>
          <a:p>
            <a:r>
              <a:rPr lang="en-US" altLang="en-US" dirty="0"/>
              <a:t>String Slicing</a:t>
            </a:r>
          </a:p>
          <a:p>
            <a:r>
              <a:rPr lang="en-US" altLang="en-US" dirty="0"/>
              <a:t>Testing, Searching, and Manipulating Strings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9431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C2B5-9150-489C-BB5E-D8280BF5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altLang="en-US" dirty="0"/>
              <a:t>The Repetition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49D8-83F3-45D2-ABFF-B70D8C3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575"/>
            <a:ext cx="10018713" cy="3857625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Repetition operator</a:t>
            </a:r>
            <a:r>
              <a:rPr lang="en-US" dirty="0"/>
              <a:t>: makes multiple copies of a string and joins them together</a:t>
            </a:r>
          </a:p>
          <a:p>
            <a:pPr lvl="1">
              <a:defRPr/>
            </a:pPr>
            <a:r>
              <a:rPr lang="en-US" dirty="0"/>
              <a:t>The * symbol is a repetition operator when applied to a string and an integer</a:t>
            </a:r>
          </a:p>
          <a:p>
            <a:pPr lvl="2">
              <a:defRPr/>
            </a:pPr>
            <a:r>
              <a:rPr lang="en-US" dirty="0"/>
              <a:t>String is left operand; number is right</a:t>
            </a:r>
          </a:p>
          <a:p>
            <a:pPr lvl="1">
              <a:defRPr/>
            </a:pPr>
            <a:r>
              <a:rPr lang="en-US" dirty="0"/>
              <a:t>General 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string_to_copy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Variable references a new string which contains multiple copies of the original string</a:t>
            </a:r>
          </a:p>
        </p:txBody>
      </p:sp>
    </p:spTree>
    <p:extLst>
      <p:ext uri="{BB962C8B-B14F-4D97-AF65-F5344CB8AC3E}">
        <p14:creationId xmlns:p14="http://schemas.microsoft.com/office/powerpoint/2010/main" val="227183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C2B5-9150-489C-BB5E-D8280BF5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altLang="en-US" dirty="0"/>
              <a:t>Splitting a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49D8-83F3-45D2-ABFF-B70D8C3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575"/>
            <a:ext cx="10018713" cy="3857625"/>
          </a:xfrm>
        </p:spPr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dirty="0"/>
              <a:t> method</a:t>
            </a:r>
            <a:r>
              <a:rPr lang="en-US" altLang="en-US" dirty="0"/>
              <a:t>: returns a list containing the words in the string</a:t>
            </a:r>
          </a:p>
          <a:p>
            <a:pPr lvl="1"/>
            <a:r>
              <a:rPr lang="en-US" altLang="en-US" dirty="0"/>
              <a:t>By default, uses space as separator</a:t>
            </a:r>
          </a:p>
          <a:p>
            <a:pPr lvl="1"/>
            <a:r>
              <a:rPr lang="en-US" altLang="en-US" dirty="0"/>
              <a:t>Can specify a different separator by passing it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/>
              <a:t> method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36789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C2B5-9150-489C-BB5E-D8280BF5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4325"/>
            <a:ext cx="10018713" cy="1752599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49D8-83F3-45D2-ABFF-B70D8C3E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575"/>
            <a:ext cx="10018713" cy="3857625"/>
          </a:xfrm>
        </p:spPr>
        <p:txBody>
          <a:bodyPr/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String operations, including:</a:t>
            </a:r>
          </a:p>
          <a:p>
            <a:pPr lvl="2"/>
            <a:r>
              <a:rPr lang="en-US" altLang="en-US" dirty="0"/>
              <a:t>Methods for iterating over strings</a:t>
            </a:r>
          </a:p>
          <a:p>
            <a:pPr lvl="2"/>
            <a:r>
              <a:rPr lang="en-US" altLang="en-US" dirty="0"/>
              <a:t>Repetition and concatenation operators</a:t>
            </a:r>
          </a:p>
          <a:p>
            <a:pPr lvl="2"/>
            <a:r>
              <a:rPr lang="en-US" altLang="en-US" dirty="0"/>
              <a:t>Strings as immutable objects</a:t>
            </a:r>
          </a:p>
          <a:p>
            <a:pPr lvl="2"/>
            <a:r>
              <a:rPr lang="en-US" altLang="en-US" dirty="0"/>
              <a:t>Slicing strings and testing strings</a:t>
            </a:r>
          </a:p>
          <a:p>
            <a:pPr lvl="2"/>
            <a:r>
              <a:rPr lang="en-US" altLang="en-US" dirty="0"/>
              <a:t>String methods</a:t>
            </a:r>
          </a:p>
          <a:p>
            <a:pPr lvl="2"/>
            <a:r>
              <a:rPr lang="en-US" altLang="en-US" dirty="0"/>
              <a:t>Splitting a string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3179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20B-2C16-45F3-A3A7-5F41EC50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0525"/>
            <a:ext cx="10018713" cy="1752599"/>
          </a:xfrm>
        </p:spPr>
        <p:txBody>
          <a:bodyPr/>
          <a:lstStyle/>
          <a:p>
            <a:r>
              <a:rPr lang="en-US" altLang="en-US" dirty="0"/>
              <a:t>Basic String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44EB-2A23-470D-B5E4-9B291CB7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3125"/>
            <a:ext cx="10018713" cy="3648076"/>
          </a:xfrm>
        </p:spPr>
        <p:txBody>
          <a:bodyPr/>
          <a:lstStyle/>
          <a:p>
            <a:r>
              <a:rPr lang="en-US" altLang="en-US" dirty="0"/>
              <a:t>Many types of programs perform operations on strings</a:t>
            </a:r>
          </a:p>
          <a:p>
            <a:r>
              <a:rPr lang="en-US" altLang="en-US" dirty="0"/>
              <a:t>In Python, many tools for examining and manipulating strings</a:t>
            </a:r>
          </a:p>
          <a:p>
            <a:pPr lvl="1"/>
            <a:r>
              <a:rPr lang="en-US" altLang="en-US" dirty="0"/>
              <a:t>Strings are sequences, so many of the tools that work with sequences work with strings</a:t>
            </a:r>
          </a:p>
        </p:txBody>
      </p:sp>
    </p:spTree>
    <p:extLst>
      <p:ext uri="{BB962C8B-B14F-4D97-AF65-F5344CB8AC3E}">
        <p14:creationId xmlns:p14="http://schemas.microsoft.com/office/powerpoint/2010/main" val="198890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4103-E1A8-48C3-882C-9CACD5D7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0"/>
            <a:ext cx="10018713" cy="1752599"/>
          </a:xfrm>
        </p:spPr>
        <p:txBody>
          <a:bodyPr/>
          <a:lstStyle/>
          <a:p>
            <a:r>
              <a:rPr lang="en-US" altLang="en-US" dirty="0"/>
              <a:t>Accessing the Individual Character in a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F781-5FFB-4520-B46C-88750BBF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90775"/>
            <a:ext cx="10018713" cy="340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To access an individual character in a string: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cs typeface="Courier New" pitchFamily="49" charset="0"/>
              </a:rPr>
              <a:t> loop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Useful when need to iterate over the whole string, such as to count the occurrences of a specific character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indexing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Each character has an index specifying its position in the string, starting at 0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17B394-ED45-480E-8350-CBA047A97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013" y="974724"/>
            <a:ext cx="7192021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9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DCEC-C739-41E8-9456-B3D8058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3323"/>
            <a:ext cx="10018713" cy="1536770"/>
          </a:xfrm>
        </p:spPr>
        <p:txBody>
          <a:bodyPr/>
          <a:lstStyle/>
          <a:p>
            <a:r>
              <a:rPr lang="en-US" altLang="en-US" dirty="0"/>
              <a:t>Accessing the Individual Character in a String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DD1B34-8620-47D4-9F2B-7ACFC5B6D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51" y="2660967"/>
            <a:ext cx="9320689" cy="140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D68CDC7-36AE-4039-B2C0-5C88A3F9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51" y="4518978"/>
            <a:ext cx="9320688" cy="153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4E0-965B-4E7E-B7C4-E4E6F2A5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3875"/>
            <a:ext cx="10018713" cy="1752599"/>
          </a:xfrm>
        </p:spPr>
        <p:txBody>
          <a:bodyPr/>
          <a:lstStyle/>
          <a:p>
            <a:r>
              <a:rPr lang="en-US" altLang="en-US" dirty="0"/>
              <a:t>Accessing the Individual Character in a String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6326-0511-4BE3-A1ED-7BF9C438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cs typeface="Courier New" pitchFamily="49" charset="0"/>
              </a:rPr>
              <a:t> exception will occur if: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cs typeface="Courier New" pitchFamily="49" charset="0"/>
              </a:rPr>
              <a:t>You try to use an index that is out of range for the string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>
                <a:cs typeface="Courier New" pitchFamily="49" charset="0"/>
              </a:rPr>
              <a:t>Likely to happen when loop iterates beyond the end of the string</a:t>
            </a:r>
          </a:p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function can be used to obtain the length of a string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Useful to prevent loops from iterating beyond the end of a string</a:t>
            </a:r>
          </a:p>
        </p:txBody>
      </p:sp>
    </p:spTree>
    <p:extLst>
      <p:ext uri="{BB962C8B-B14F-4D97-AF65-F5344CB8AC3E}">
        <p14:creationId xmlns:p14="http://schemas.microsoft.com/office/powerpoint/2010/main" val="24542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90-4F71-4E84-A2FD-30388959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36" y="504825"/>
            <a:ext cx="10018713" cy="1752599"/>
          </a:xfrm>
        </p:spPr>
        <p:txBody>
          <a:bodyPr/>
          <a:lstStyle/>
          <a:p>
            <a:r>
              <a:rPr lang="en-US" altLang="en-US" dirty="0"/>
              <a:t>String Concatenation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A914-1F47-4C1C-B2B2-87FE7DA9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7425"/>
            <a:ext cx="10018713" cy="3533776"/>
          </a:xfrm>
        </p:spPr>
        <p:txBody>
          <a:bodyPr/>
          <a:lstStyle/>
          <a:p>
            <a:pPr>
              <a:defRPr/>
            </a:pPr>
            <a:r>
              <a:rPr lang="en-US" u="sng" dirty="0">
                <a:cs typeface="Courier New" pitchFamily="49" charset="0"/>
              </a:rPr>
              <a:t>Concatenation</a:t>
            </a:r>
            <a:r>
              <a:rPr lang="en-US" dirty="0">
                <a:cs typeface="Courier New" pitchFamily="49" charset="0"/>
              </a:rPr>
              <a:t>: appending one string to the end of another string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operator to produce a string that is a combination of its operands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The augmented assignment 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dirty="0">
                <a:cs typeface="Courier New" pitchFamily="49" charset="0"/>
              </a:rPr>
              <a:t> can also be used to concatenate strings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The operand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dirty="0">
                <a:cs typeface="Courier New" pitchFamily="49" charset="0"/>
              </a:rPr>
              <a:t> operator must be an existing variable; otherwise, an exception is raised</a:t>
            </a:r>
          </a:p>
        </p:txBody>
      </p:sp>
    </p:spTree>
    <p:extLst>
      <p:ext uri="{BB962C8B-B14F-4D97-AF65-F5344CB8AC3E}">
        <p14:creationId xmlns:p14="http://schemas.microsoft.com/office/powerpoint/2010/main" val="152600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EB07-424E-4754-91E4-262696DD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3375"/>
            <a:ext cx="10018713" cy="1752599"/>
          </a:xfrm>
        </p:spPr>
        <p:txBody>
          <a:bodyPr/>
          <a:lstStyle/>
          <a:p>
            <a:r>
              <a:rPr lang="en-US" altLang="en-US" dirty="0"/>
              <a:t>Strings Are Immutable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0298-10A0-437F-8DE5-118E0B290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9325"/>
            <a:ext cx="10018713" cy="3571875"/>
          </a:xfrm>
        </p:spPr>
        <p:txBody>
          <a:bodyPr/>
          <a:lstStyle/>
          <a:p>
            <a:pPr>
              <a:defRPr/>
            </a:pPr>
            <a:r>
              <a:rPr lang="en-US" dirty="0"/>
              <a:t>Strings are immutable</a:t>
            </a:r>
          </a:p>
          <a:p>
            <a:pPr lvl="1">
              <a:defRPr/>
            </a:pPr>
            <a:r>
              <a:rPr lang="en-US" dirty="0"/>
              <a:t>Once they are created, they cannot be changed</a:t>
            </a:r>
          </a:p>
          <a:p>
            <a:pPr lvl="2">
              <a:defRPr/>
            </a:pPr>
            <a:r>
              <a:rPr lang="en-US" dirty="0"/>
              <a:t>Concatenation doesn’t actually change the existing string, but rather creates a new string and assigns the new string to the previously used variable</a:t>
            </a:r>
          </a:p>
          <a:p>
            <a:pPr lvl="1">
              <a:defRPr/>
            </a:pPr>
            <a:r>
              <a:rPr lang="en-US" dirty="0"/>
              <a:t>Cannot use an expression of the form 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new_character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Statement of this type will raise an exception</a:t>
            </a:r>
          </a:p>
        </p:txBody>
      </p:sp>
    </p:spTree>
    <p:extLst>
      <p:ext uri="{BB962C8B-B14F-4D97-AF65-F5344CB8AC3E}">
        <p14:creationId xmlns:p14="http://schemas.microsoft.com/office/powerpoint/2010/main" val="3912826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</TotalTime>
  <Words>856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Corbel</vt:lpstr>
      <vt:lpstr>Courier New</vt:lpstr>
      <vt:lpstr>Parallax</vt:lpstr>
      <vt:lpstr>SENG 1000 - Software Engineering Foundations and Practice</vt:lpstr>
      <vt:lpstr>Topics</vt:lpstr>
      <vt:lpstr>Basic String Operations</vt:lpstr>
      <vt:lpstr>Accessing the Individual Character in a String</vt:lpstr>
      <vt:lpstr>PowerPoint Presentation</vt:lpstr>
      <vt:lpstr>Accessing the Individual Character in a String (cont’d.)</vt:lpstr>
      <vt:lpstr>Accessing the Individual Character in a String (cont’d.)</vt:lpstr>
      <vt:lpstr>String Concatenation</vt:lpstr>
      <vt:lpstr>Strings Are Immutable</vt:lpstr>
      <vt:lpstr>Strings Are Immutable (cont’d.)</vt:lpstr>
      <vt:lpstr>String Slicing</vt:lpstr>
      <vt:lpstr>Testing, Searching, and Manipulating Strings</vt:lpstr>
      <vt:lpstr>String Methods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The Repetition Operator</vt:lpstr>
      <vt:lpstr>Splitting a String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27</cp:revision>
  <dcterms:created xsi:type="dcterms:W3CDTF">2020-01-29T17:43:23Z</dcterms:created>
  <dcterms:modified xsi:type="dcterms:W3CDTF">2020-01-29T18:06:29Z</dcterms:modified>
</cp:coreProperties>
</file>