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71" r:id="rId13"/>
    <p:sldId id="272" r:id="rId14"/>
    <p:sldId id="273" r:id="rId15"/>
    <p:sldId id="269" r:id="rId16"/>
    <p:sldId id="274" r:id="rId17"/>
    <p:sldId id="275" r:id="rId18"/>
    <p:sldId id="276" r:id="rId19"/>
    <p:sldId id="267"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5443-02A9-F502-3DDA-35DD41E35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C4B790-5BDF-5EB1-885A-4A638D5A0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A84284-E80F-B581-94A6-52530D5BFDFE}"/>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5" name="Footer Placeholder 4">
            <a:extLst>
              <a:ext uri="{FF2B5EF4-FFF2-40B4-BE49-F238E27FC236}">
                <a16:creationId xmlns:a16="http://schemas.microsoft.com/office/drawing/2014/main" id="{DA76ABFD-97D2-A844-96A2-BCCE2C93B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21BA8-D096-5063-B468-617F22C6A341}"/>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9032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94AB-1A4E-4DA7-6928-F84533D3E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74EF2-B4F5-B5A4-CC77-4AF7C44D3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4A925-CD97-65D1-CB96-D5694F15AF1A}"/>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5" name="Footer Placeholder 4">
            <a:extLst>
              <a:ext uri="{FF2B5EF4-FFF2-40B4-BE49-F238E27FC236}">
                <a16:creationId xmlns:a16="http://schemas.microsoft.com/office/drawing/2014/main" id="{D6CBFF44-FC9B-B44F-673A-1FCFB1F0F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BE5D0-F0A4-DE60-83F1-E1A90AC58669}"/>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21635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72123-5D44-E9FA-E483-51A558B6DD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DDC83D-2883-9BB0-09EA-E3D3FDAD51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AB480-FBD1-04D7-345C-568F1C6980B2}"/>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5" name="Footer Placeholder 4">
            <a:extLst>
              <a:ext uri="{FF2B5EF4-FFF2-40B4-BE49-F238E27FC236}">
                <a16:creationId xmlns:a16="http://schemas.microsoft.com/office/drawing/2014/main" id="{9B1B8CDA-859A-B18F-3F1A-DEA5BE1FA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3AC8E-8AEC-1FE6-C0BC-EFE08CACA4FD}"/>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77158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95EE-E153-6970-D76C-A1A69FB06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74A2D-CB87-82E2-DF46-3228BE6176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1FD24-8BEF-D2C8-CB1D-0CE9DE80801F}"/>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5" name="Footer Placeholder 4">
            <a:extLst>
              <a:ext uri="{FF2B5EF4-FFF2-40B4-BE49-F238E27FC236}">
                <a16:creationId xmlns:a16="http://schemas.microsoft.com/office/drawing/2014/main" id="{6FE8CD75-6430-899E-9076-C2A287805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055F8-1404-9760-4F15-FB2C5CEB56D2}"/>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280261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AF37-C4B2-E254-9CE3-96BF62559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A1822C-360B-FAEB-1F2E-B020C0C3F2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6F9BC-CA11-4952-DD2A-38D82845BC15}"/>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5" name="Footer Placeholder 4">
            <a:extLst>
              <a:ext uri="{FF2B5EF4-FFF2-40B4-BE49-F238E27FC236}">
                <a16:creationId xmlns:a16="http://schemas.microsoft.com/office/drawing/2014/main" id="{5EDB66C9-25F9-01F0-058D-6CA7B062B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DCDF9-559E-6C74-0CF5-789C5E016215}"/>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335381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93D6-A5B2-CEE5-2DC0-BFA929B29F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97B7FF-97DB-9A51-5387-EB4FE9490B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1FEBE9-9D3D-77AB-C56A-9197BAE18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A30965-8579-6BA2-5E99-89D670CBB2A6}"/>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6" name="Footer Placeholder 5">
            <a:extLst>
              <a:ext uri="{FF2B5EF4-FFF2-40B4-BE49-F238E27FC236}">
                <a16:creationId xmlns:a16="http://schemas.microsoft.com/office/drawing/2014/main" id="{AAFBF9A1-C4AD-CF1B-5B29-81E7D0EC0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95A5C-013C-FF9D-DE4B-6EA0F8782385}"/>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225468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18B4-EC17-DC60-E594-A0E3859AB8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E43357-AD40-3C27-7036-F3A290F21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C4A6AE-0874-F70E-AD68-BB99CC120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00A8CB-6E7E-7E29-8AB2-ABA248183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91B28-2693-FD6B-C862-CA621BCDA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F1AFE2-39DB-A14E-BEAA-620365DEC702}"/>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8" name="Footer Placeholder 7">
            <a:extLst>
              <a:ext uri="{FF2B5EF4-FFF2-40B4-BE49-F238E27FC236}">
                <a16:creationId xmlns:a16="http://schemas.microsoft.com/office/drawing/2014/main" id="{3D104045-8A37-6D0A-86DD-0D1F68701E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6271DE-38B7-3DB8-2C56-A2FEDA34797C}"/>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523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B1E-977D-2E2E-2F7E-5A753A078C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EAD60C-97F7-F11A-CED1-EC3E95BFC695}"/>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4" name="Footer Placeholder 3">
            <a:extLst>
              <a:ext uri="{FF2B5EF4-FFF2-40B4-BE49-F238E27FC236}">
                <a16:creationId xmlns:a16="http://schemas.microsoft.com/office/drawing/2014/main" id="{502C856D-4C81-B4D6-2C76-BD73776E43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5CD48F-E57B-A88B-FF91-86F36B5049EA}"/>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67675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0B9692-C045-3151-0803-F8D9EF909EC4}"/>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3" name="Footer Placeholder 2">
            <a:extLst>
              <a:ext uri="{FF2B5EF4-FFF2-40B4-BE49-F238E27FC236}">
                <a16:creationId xmlns:a16="http://schemas.microsoft.com/office/drawing/2014/main" id="{91FED3B7-7F5E-689D-FBA6-4F7674B63D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624690-903C-27EB-6572-3B8E99152D2F}"/>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33959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C60B-46B5-9DAF-C0F3-C340CE71B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454F8A-104D-75E1-75E3-D525AE95C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BCE58E-1265-87A2-F7FF-6C3302429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DDD5C-6900-A828-64B4-9F4CC76E4E95}"/>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6" name="Footer Placeholder 5">
            <a:extLst>
              <a:ext uri="{FF2B5EF4-FFF2-40B4-BE49-F238E27FC236}">
                <a16:creationId xmlns:a16="http://schemas.microsoft.com/office/drawing/2014/main" id="{3F70A175-B5AF-9BF1-2586-F5A90056A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44634-8629-D2F7-2342-946C5C9AD344}"/>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282025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3491-E8C4-9AC6-DCE9-371FBD99A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ACA5E5-7690-1125-3B4D-D10308CF8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D73D81-4755-8166-4A8D-5698DE8D0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B33E3-F80D-25C5-FD60-A3D1D1B634EB}"/>
              </a:ext>
            </a:extLst>
          </p:cNvPr>
          <p:cNvSpPr>
            <a:spLocks noGrp="1"/>
          </p:cNvSpPr>
          <p:nvPr>
            <p:ph type="dt" sz="half" idx="10"/>
          </p:nvPr>
        </p:nvSpPr>
        <p:spPr/>
        <p:txBody>
          <a:bodyPr/>
          <a:lstStyle/>
          <a:p>
            <a:fld id="{54E4E340-DC24-4EE2-97BA-4E44D6518BC5}" type="datetimeFigureOut">
              <a:rPr lang="en-IN" smtClean="0"/>
              <a:t>21-02-2024</a:t>
            </a:fld>
            <a:endParaRPr lang="en-IN"/>
          </a:p>
        </p:txBody>
      </p:sp>
      <p:sp>
        <p:nvSpPr>
          <p:cNvPr id="6" name="Footer Placeholder 5">
            <a:extLst>
              <a:ext uri="{FF2B5EF4-FFF2-40B4-BE49-F238E27FC236}">
                <a16:creationId xmlns:a16="http://schemas.microsoft.com/office/drawing/2014/main" id="{147CAE0F-ABA8-A1A6-1ECF-12262E3BFE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2D2E7-E7CD-DDE9-A95E-C70ACC8916CD}"/>
              </a:ext>
            </a:extLst>
          </p:cNvPr>
          <p:cNvSpPr>
            <a:spLocks noGrp="1"/>
          </p:cNvSpPr>
          <p:nvPr>
            <p:ph type="sldNum" sz="quarter" idx="12"/>
          </p:nvPr>
        </p:nvSpPr>
        <p:spPr/>
        <p:txBody>
          <a:bodyPr/>
          <a:lstStyle/>
          <a:p>
            <a:fld id="{44D2A5C1-6D98-40B9-8137-0E37E0B0F273}" type="slidenum">
              <a:rPr lang="en-IN" smtClean="0"/>
              <a:t>‹#›</a:t>
            </a:fld>
            <a:endParaRPr lang="en-IN"/>
          </a:p>
        </p:txBody>
      </p:sp>
    </p:spTree>
    <p:extLst>
      <p:ext uri="{BB962C8B-B14F-4D97-AF65-F5344CB8AC3E}">
        <p14:creationId xmlns:p14="http://schemas.microsoft.com/office/powerpoint/2010/main" val="247650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721C8-73CD-427B-EE8B-20A3B12C7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94D0BB-9918-52C5-3ED8-168299F36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31F53-AFDC-3D74-75A6-D1903319B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4E340-DC24-4EE2-97BA-4E44D6518BC5}" type="datetimeFigureOut">
              <a:rPr lang="en-IN" smtClean="0"/>
              <a:t>21-02-2024</a:t>
            </a:fld>
            <a:endParaRPr lang="en-IN"/>
          </a:p>
        </p:txBody>
      </p:sp>
      <p:sp>
        <p:nvSpPr>
          <p:cNvPr id="5" name="Footer Placeholder 4">
            <a:extLst>
              <a:ext uri="{FF2B5EF4-FFF2-40B4-BE49-F238E27FC236}">
                <a16:creationId xmlns:a16="http://schemas.microsoft.com/office/drawing/2014/main" id="{DC2944F9-ED7D-4166-D3F4-81D38DAEC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CECAEB-0534-E485-8BA1-0765A4315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2A5C1-6D98-40B9-8137-0E37E0B0F273}" type="slidenum">
              <a:rPr lang="en-IN" smtClean="0"/>
              <a:t>‹#›</a:t>
            </a:fld>
            <a:endParaRPr lang="en-IN"/>
          </a:p>
        </p:txBody>
      </p:sp>
    </p:spTree>
    <p:extLst>
      <p:ext uri="{BB962C8B-B14F-4D97-AF65-F5344CB8AC3E}">
        <p14:creationId xmlns:p14="http://schemas.microsoft.com/office/powerpoint/2010/main" val="274785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library/windows/desktop/aa365233.aspx" TargetMode="External"/><Relationship Id="rId2" Type="http://schemas.openxmlformats.org/officeDocument/2006/relationships/hyperlink" Target="https://learn.microsoft.com/en-us/azure/storage/files/storage-files-introduc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microsoftlearning.github.io/AZ-104-MicrosoftAzureAdministrator/Instructions/Labs/LAB_07-Manage_Azure_Storage.html" TargetMode="External"/><Relationship Id="rId2" Type="http://schemas.openxmlformats.org/officeDocument/2006/relationships/hyperlink" Target="https://microsoftlearning.github.io/AZ-104-MicrosoftAzureAdministrator/Instructions/Demos/07%20-%20Administer%20Azure%20Storage.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0716C-E7F7-B145-030B-60D9D2B90ADF}"/>
              </a:ext>
            </a:extLst>
          </p:cNvPr>
          <p:cNvSpPr txBox="1"/>
          <p:nvPr/>
        </p:nvSpPr>
        <p:spPr>
          <a:xfrm>
            <a:off x="558384" y="497386"/>
            <a:ext cx="6093500" cy="400110"/>
          </a:xfrm>
          <a:prstGeom prst="rect">
            <a:avLst/>
          </a:prstGeom>
          <a:noFill/>
        </p:spPr>
        <p:txBody>
          <a:bodyPr wrap="square">
            <a:spAutoFit/>
          </a:bodyPr>
          <a:lstStyle/>
          <a:p>
            <a:pPr algn="l"/>
            <a:r>
              <a:rPr lang="en-IN" sz="2000" b="1" i="0" dirty="0">
                <a:solidFill>
                  <a:schemeClr val="accent2"/>
                </a:solidFill>
                <a:effectLst/>
                <a:latin typeface="Segoe UI" panose="020B0502040204020203" pitchFamily="34" charset="0"/>
              </a:rPr>
              <a:t>Azure Blob Storage</a:t>
            </a:r>
          </a:p>
        </p:txBody>
      </p:sp>
      <p:sp>
        <p:nvSpPr>
          <p:cNvPr id="5" name="TextBox 4">
            <a:extLst>
              <a:ext uri="{FF2B5EF4-FFF2-40B4-BE49-F238E27FC236}">
                <a16:creationId xmlns:a16="http://schemas.microsoft.com/office/drawing/2014/main" id="{9B4CC92A-87D2-0216-B157-A21AF50AAC87}"/>
              </a:ext>
            </a:extLst>
          </p:cNvPr>
          <p:cNvSpPr txBox="1"/>
          <p:nvPr/>
        </p:nvSpPr>
        <p:spPr>
          <a:xfrm>
            <a:off x="558384" y="1056249"/>
            <a:ext cx="11508698"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Azure Blob Storage is a service that stores unstructured data in the cloud as objects or blobs. Blob stands for Binary Large Object. Blob Storage is also referred to as </a:t>
            </a:r>
            <a:r>
              <a:rPr lang="en-US" b="0" i="1" dirty="0">
                <a:solidFill>
                  <a:srgbClr val="161616"/>
                </a:solidFill>
                <a:effectLst/>
                <a:latin typeface="Segoe UI" panose="020B0502040204020203" pitchFamily="34" charset="0"/>
              </a:rPr>
              <a:t>object storage</a:t>
            </a:r>
            <a:r>
              <a:rPr lang="en-US" b="0" i="0" dirty="0">
                <a:solidFill>
                  <a:srgbClr val="161616"/>
                </a:solidFill>
                <a:effectLst/>
                <a:latin typeface="Segoe UI" panose="020B0502040204020203" pitchFamily="34" charset="0"/>
              </a:rPr>
              <a:t> or </a:t>
            </a:r>
            <a:r>
              <a:rPr lang="en-US" b="0" i="1" dirty="0">
                <a:solidFill>
                  <a:srgbClr val="161616"/>
                </a:solidFill>
                <a:effectLst/>
                <a:latin typeface="Segoe UI" panose="020B0502040204020203" pitchFamily="34" charset="0"/>
              </a:rPr>
              <a:t>container storage</a:t>
            </a:r>
            <a:r>
              <a:rPr lang="en-US" b="0" i="0" dirty="0">
                <a:solidFill>
                  <a:srgbClr val="161616"/>
                </a:solidFill>
                <a:effectLst/>
                <a:latin typeface="Segoe UI" panose="020B0502040204020203" pitchFamily="34" charset="0"/>
              </a:rPr>
              <a:t>.</a:t>
            </a:r>
            <a:endParaRPr lang="en-IN" dirty="0"/>
          </a:p>
        </p:txBody>
      </p:sp>
      <p:sp>
        <p:nvSpPr>
          <p:cNvPr id="7" name="TextBox 6">
            <a:extLst>
              <a:ext uri="{FF2B5EF4-FFF2-40B4-BE49-F238E27FC236}">
                <a16:creationId xmlns:a16="http://schemas.microsoft.com/office/drawing/2014/main" id="{C4D63C02-46F6-56A8-5865-E5870E3A2A5F}"/>
              </a:ext>
            </a:extLst>
          </p:cNvPr>
          <p:cNvSpPr txBox="1"/>
          <p:nvPr/>
        </p:nvSpPr>
        <p:spPr>
          <a:xfrm>
            <a:off x="482859" y="1861333"/>
            <a:ext cx="11423002" cy="4524315"/>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Azure Blob Storage</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dirty="0">
                <a:solidFill>
                  <a:srgbClr val="161616"/>
                </a:solidFill>
                <a:effectLst/>
                <a:latin typeface="Segoe UI" panose="020B0502040204020203" pitchFamily="34" charset="0"/>
              </a:rPr>
              <a:t>Blob Storage can store any type of text or binary data. Some examples are text documents, images, video files, and application installers.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dirty="0">
                <a:solidFill>
                  <a:srgbClr val="161616"/>
                </a:solidFill>
                <a:effectLst/>
                <a:latin typeface="Segoe UI" panose="020B0502040204020203" pitchFamily="34" charset="0"/>
              </a:rPr>
              <a:t>Blob Storage uses three resources to store and manage your data:</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An Azure storage account</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Containers in an Azure storage account</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Blobs in a container</a:t>
            </a:r>
          </a:p>
          <a:p>
            <a:pPr marL="742950" lvl="1" indent="-285750" algn="l">
              <a:buFont typeface="Arial" panose="020B0604020202020204" pitchFamily="34" charset="0"/>
              <a:buChar char="•"/>
            </a:pPr>
            <a:endParaRPr lang="en-US" b="0" i="0" dirty="0">
              <a:solidFill>
                <a:schemeClr val="accent1"/>
              </a:solidFill>
              <a:effectLst/>
              <a:latin typeface="Segoe UI" panose="020B0502040204020203" pitchFamily="34" charset="0"/>
            </a:endParaRPr>
          </a:p>
          <a:p>
            <a:pPr algn="l">
              <a:buFont typeface="Arial" panose="020B0604020202020204" pitchFamily="34" charset="0"/>
              <a:buChar char="•"/>
            </a:pPr>
            <a:r>
              <a:rPr lang="en-US" b="0" i="0" dirty="0">
                <a:solidFill>
                  <a:srgbClr val="161616"/>
                </a:solidFill>
                <a:effectLst/>
                <a:latin typeface="Segoe UI" panose="020B0502040204020203" pitchFamily="34" charset="0"/>
              </a:rPr>
              <a:t>To implement Blob Storage, you configure several settings:</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Blob container options</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Blob types and upload options</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Blob Storage access tiers</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Blob lifecycle rules</a:t>
            </a:r>
          </a:p>
          <a:p>
            <a:pPr marL="742950" lvl="1" indent="-285750" algn="l">
              <a:buFont typeface="Arial" panose="020B0604020202020204" pitchFamily="34" charset="0"/>
              <a:buChar char="•"/>
            </a:pPr>
            <a:r>
              <a:rPr lang="en-US" b="0" i="0" dirty="0">
                <a:solidFill>
                  <a:schemeClr val="accent1"/>
                </a:solidFill>
                <a:effectLst/>
                <a:latin typeface="Segoe UI" panose="020B0502040204020203" pitchFamily="34" charset="0"/>
              </a:rPr>
              <a:t>Blob object replication options</a:t>
            </a:r>
          </a:p>
        </p:txBody>
      </p:sp>
    </p:spTree>
    <p:extLst>
      <p:ext uri="{BB962C8B-B14F-4D97-AF65-F5344CB8AC3E}">
        <p14:creationId xmlns:p14="http://schemas.microsoft.com/office/powerpoint/2010/main" val="217000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A806F-F81A-789B-49B0-9F0BD0E4B7C5}"/>
              </a:ext>
            </a:extLst>
          </p:cNvPr>
          <p:cNvSpPr txBox="1"/>
          <p:nvPr/>
        </p:nvSpPr>
        <p:spPr>
          <a:xfrm>
            <a:off x="165619" y="183893"/>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Blob Storage pricing</a:t>
            </a:r>
          </a:p>
        </p:txBody>
      </p:sp>
      <p:sp>
        <p:nvSpPr>
          <p:cNvPr id="5" name="TextBox 4">
            <a:extLst>
              <a:ext uri="{FF2B5EF4-FFF2-40B4-BE49-F238E27FC236}">
                <a16:creationId xmlns:a16="http://schemas.microsoft.com/office/drawing/2014/main" id="{445D2691-E2F4-4773-A709-64352310F223}"/>
              </a:ext>
            </a:extLst>
          </p:cNvPr>
          <p:cNvSpPr txBox="1"/>
          <p:nvPr/>
        </p:nvSpPr>
        <p:spPr>
          <a:xfrm>
            <a:off x="81643" y="633223"/>
            <a:ext cx="11852209"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All Azure storage accounts use a pricing model for Azure Blob Storage that's based on the tier of each blob.</a:t>
            </a:r>
            <a:endParaRPr lang="en-IN" dirty="0"/>
          </a:p>
        </p:txBody>
      </p:sp>
      <p:sp>
        <p:nvSpPr>
          <p:cNvPr id="7" name="TextBox 6">
            <a:extLst>
              <a:ext uri="{FF2B5EF4-FFF2-40B4-BE49-F238E27FC236}">
                <a16:creationId xmlns:a16="http://schemas.microsoft.com/office/drawing/2014/main" id="{69066BC8-5088-60B9-7C65-41FF4499C4AD}"/>
              </a:ext>
            </a:extLst>
          </p:cNvPr>
          <p:cNvSpPr txBox="1"/>
          <p:nvPr/>
        </p:nvSpPr>
        <p:spPr>
          <a:xfrm>
            <a:off x="81643" y="1305341"/>
            <a:ext cx="11852209" cy="5632311"/>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pricing for Blob Storage</a:t>
            </a:r>
          </a:p>
          <a:p>
            <a:pPr algn="l"/>
            <a:r>
              <a:rPr lang="en-US" b="0" i="0" dirty="0">
                <a:solidFill>
                  <a:srgbClr val="161616"/>
                </a:solidFill>
                <a:effectLst/>
                <a:latin typeface="Segoe UI" panose="020B0502040204020203" pitchFamily="34" charset="0"/>
              </a:rPr>
              <a:t>Review the following billing considerations for an Azure storage account and Blob Storage.</a:t>
            </a:r>
          </a:p>
          <a:p>
            <a:pPr algn="l"/>
            <a:r>
              <a:rPr lang="en-US" b="1" i="0" dirty="0">
                <a:solidFill>
                  <a:schemeClr val="accent1"/>
                </a:solidFill>
                <a:effectLst/>
                <a:latin typeface="Segoe UI" panose="020B0502040204020203" pitchFamily="34" charset="0"/>
              </a:rPr>
              <a:t>Performance tiers</a:t>
            </a:r>
            <a:r>
              <a:rPr lang="en-US" b="0" i="0" dirty="0">
                <a:solidFill>
                  <a:srgbClr val="161616"/>
                </a:solidFill>
                <a:effectLst/>
                <a:latin typeface="Segoe UI" panose="020B0502040204020203" pitchFamily="34" charset="0"/>
              </a:rPr>
              <a:t>. The Blob Storage tier determines the amount of data stored and the cost for storing that data. As the performance tier gets cooler, the per-gigabyte cost decreases.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1" i="0" dirty="0">
                <a:solidFill>
                  <a:schemeClr val="accent1"/>
                </a:solidFill>
                <a:effectLst/>
                <a:latin typeface="Segoe UI" panose="020B0502040204020203" pitchFamily="34" charset="0"/>
              </a:rPr>
              <a:t>Data access costs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Data access charges increase as the tier gets cooler. For data in the Cool and Archive tiers, you're billed a per-gigabyte data access charge for reads.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1" i="0" dirty="0">
                <a:solidFill>
                  <a:schemeClr val="accent1"/>
                </a:solidFill>
                <a:effectLst/>
                <a:latin typeface="Segoe UI" panose="020B0502040204020203" pitchFamily="34" charset="0"/>
              </a:rPr>
              <a:t>Transaction costs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There's a per-transaction charge for all tiers. The charge increases as the tier gets cooler.</a:t>
            </a:r>
          </a:p>
          <a:p>
            <a:pPr algn="l"/>
            <a:endParaRPr lang="en-US" b="0" i="0" dirty="0">
              <a:solidFill>
                <a:srgbClr val="161616"/>
              </a:solidFill>
              <a:effectLst/>
              <a:latin typeface="Segoe UI" panose="020B0502040204020203" pitchFamily="34" charset="0"/>
            </a:endParaRPr>
          </a:p>
          <a:p>
            <a:pPr algn="l"/>
            <a:r>
              <a:rPr lang="en-US" b="1" i="0" dirty="0">
                <a:solidFill>
                  <a:schemeClr val="accent1"/>
                </a:solidFill>
                <a:effectLst/>
                <a:latin typeface="Segoe UI" panose="020B0502040204020203" pitchFamily="34" charset="0"/>
              </a:rPr>
              <a:t>Geo-replication data transfer costs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This charge only applies to accounts that have geo-replication configured, including GRS and RA-GRS. Geo-replication data transfer incurs a per-gigabyte charge.</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1" i="0" dirty="0">
                <a:solidFill>
                  <a:schemeClr val="accent1"/>
                </a:solidFill>
                <a:effectLst/>
                <a:latin typeface="Segoe UI" panose="020B0502040204020203" pitchFamily="34" charset="0"/>
              </a:rPr>
              <a:t>Outbound data transfer costs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Outbound data transfers (data that's transferred out of an Azure region) incur billing for bandwidth usage on a per-gigabyte basis. This billing is consistent with general-purpose Azure storage accounts.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1" i="0" dirty="0">
                <a:solidFill>
                  <a:schemeClr val="accent1"/>
                </a:solidFill>
                <a:effectLst/>
                <a:latin typeface="Segoe UI" panose="020B0502040204020203" pitchFamily="34" charset="0"/>
              </a:rPr>
              <a:t>Changes to the storage tier</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If you change the account storage tier from Cool to Hot, you incur a charge equal to reading all the data existing in the storage account. Changing the account storage tier from Hot to Cool incurs a charge equal to writing all the data into the Cool tier (GPv2 accounts only).</a:t>
            </a:r>
          </a:p>
        </p:txBody>
      </p:sp>
    </p:spTree>
    <p:extLst>
      <p:ext uri="{BB962C8B-B14F-4D97-AF65-F5344CB8AC3E}">
        <p14:creationId xmlns:p14="http://schemas.microsoft.com/office/powerpoint/2010/main" val="164912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E7E85A-3490-4FFD-5BB1-515D2DF451FD}"/>
              </a:ext>
            </a:extLst>
          </p:cNvPr>
          <p:cNvSpPr txBox="1"/>
          <p:nvPr/>
        </p:nvSpPr>
        <p:spPr>
          <a:xfrm>
            <a:off x="193611" y="295860"/>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Compare storage for file shares and blob data</a:t>
            </a:r>
          </a:p>
        </p:txBody>
      </p:sp>
      <p:sp>
        <p:nvSpPr>
          <p:cNvPr id="5" name="TextBox 4">
            <a:extLst>
              <a:ext uri="{FF2B5EF4-FFF2-40B4-BE49-F238E27FC236}">
                <a16:creationId xmlns:a16="http://schemas.microsoft.com/office/drawing/2014/main" id="{4FBD8952-D4EF-0C0D-7781-378F35E1DFB5}"/>
              </a:ext>
            </a:extLst>
          </p:cNvPr>
          <p:cNvSpPr txBox="1"/>
          <p:nvPr/>
        </p:nvSpPr>
        <p:spPr>
          <a:xfrm>
            <a:off x="193610" y="741698"/>
            <a:ext cx="11749573" cy="923330"/>
          </a:xfrm>
          <a:prstGeom prst="rect">
            <a:avLst/>
          </a:prstGeom>
          <a:noFill/>
        </p:spPr>
        <p:txBody>
          <a:bodyPr wrap="square">
            <a:spAutoFit/>
          </a:bodyPr>
          <a:lstStyle/>
          <a:p>
            <a:r>
              <a:rPr lang="en-US" b="0" i="0" u="sng">
                <a:effectLst/>
                <a:latin typeface="Segoe UI" panose="020B0502040204020203" pitchFamily="34" charset="0"/>
                <a:hlinkClick r:id="rId2"/>
              </a:rPr>
              <a:t>Azure Files</a:t>
            </a:r>
            <a:r>
              <a:rPr lang="en-US" b="0" i="0">
                <a:solidFill>
                  <a:srgbClr val="161616"/>
                </a:solidFill>
                <a:effectLst/>
                <a:latin typeface="Segoe UI" panose="020B0502040204020203" pitchFamily="34" charset="0"/>
              </a:rPr>
              <a:t> offers shared storage for applications by using the industry standard </a:t>
            </a:r>
            <a:r>
              <a:rPr lang="en-US" b="0" i="0" u="none" strike="noStrike">
                <a:effectLst/>
                <a:latin typeface="Segoe UI" panose="020B0502040204020203" pitchFamily="34" charset="0"/>
                <a:hlinkClick r:id="rId3"/>
              </a:rPr>
              <a:t>Server Message Block</a:t>
            </a:r>
            <a:r>
              <a:rPr lang="en-US" b="0" i="0">
                <a:solidFill>
                  <a:srgbClr val="161616"/>
                </a:solidFill>
                <a:effectLst/>
                <a:latin typeface="Segoe UI" panose="020B0502040204020203" pitchFamily="34" charset="0"/>
              </a:rPr>
              <a:t> and Network File System (NFS) protocols. Azure virtual machines (VMs) and cloud services can share file data across application components by using mounted shares. On-premises applications can also access file data in the share.</a:t>
            </a:r>
            <a:endParaRPr lang="en-IN" dirty="0"/>
          </a:p>
        </p:txBody>
      </p:sp>
      <p:sp>
        <p:nvSpPr>
          <p:cNvPr id="7" name="TextBox 6">
            <a:extLst>
              <a:ext uri="{FF2B5EF4-FFF2-40B4-BE49-F238E27FC236}">
                <a16:creationId xmlns:a16="http://schemas.microsoft.com/office/drawing/2014/main" id="{7330DE4D-BA11-514F-1585-061DFB9DA6B5}"/>
              </a:ext>
            </a:extLst>
          </p:cNvPr>
          <p:cNvSpPr txBox="1"/>
          <p:nvPr/>
        </p:nvSpPr>
        <p:spPr>
          <a:xfrm>
            <a:off x="314908" y="2302257"/>
            <a:ext cx="12029491" cy="4438074"/>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Azure Files</a:t>
            </a:r>
          </a:p>
          <a:p>
            <a:pPr algn="l"/>
            <a:r>
              <a:rPr lang="en-US" b="0" i="0" dirty="0">
                <a:solidFill>
                  <a:srgbClr val="161616"/>
                </a:solidFill>
                <a:effectLst/>
                <a:latin typeface="Segoe UI" panose="020B0502040204020203" pitchFamily="34" charset="0"/>
              </a:rPr>
              <a:t>Let's examine some characteristics of Azure Files.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Azure Files stores data as true directory objects in file shares.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Azure Files provides shared access to files across multiple VMs. Any number of Azure virtual machines or roles can mount and access an Azure file share simultaneously.</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Applications that run in Azure VMs or cloud services can mount an Azure file share to access file data. This process is similar to how a desktop application mounts a typical SMB share.</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Azure Files offers fully managed file shares in the cloud. Azure file shares can be mounted concurrently by cloud or on-premises deployments of Windows, Linux, and macOS.</a:t>
            </a:r>
          </a:p>
        </p:txBody>
      </p:sp>
    </p:spTree>
    <p:extLst>
      <p:ext uri="{BB962C8B-B14F-4D97-AF65-F5344CB8AC3E}">
        <p14:creationId xmlns:p14="http://schemas.microsoft.com/office/powerpoint/2010/main" val="150134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2F542-ACE4-28EB-5EC7-0C0F62172D53}"/>
              </a:ext>
            </a:extLst>
          </p:cNvPr>
          <p:cNvPicPr>
            <a:picLocks noChangeAspect="1"/>
          </p:cNvPicPr>
          <p:nvPr/>
        </p:nvPicPr>
        <p:blipFill>
          <a:blip r:embed="rId2"/>
          <a:stretch>
            <a:fillRect/>
          </a:stretch>
        </p:blipFill>
        <p:spPr>
          <a:xfrm>
            <a:off x="325029" y="487425"/>
            <a:ext cx="11608823" cy="5883150"/>
          </a:xfrm>
          <a:prstGeom prst="rect">
            <a:avLst/>
          </a:prstGeom>
        </p:spPr>
      </p:pic>
    </p:spTree>
    <p:extLst>
      <p:ext uri="{BB962C8B-B14F-4D97-AF65-F5344CB8AC3E}">
        <p14:creationId xmlns:p14="http://schemas.microsoft.com/office/powerpoint/2010/main" val="313517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09543-025A-4B72-AAB7-02DE9A371CF0}"/>
              </a:ext>
            </a:extLst>
          </p:cNvPr>
          <p:cNvSpPr txBox="1"/>
          <p:nvPr/>
        </p:nvSpPr>
        <p:spPr>
          <a:xfrm>
            <a:off x="128296" y="137241"/>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Azure File Sync</a:t>
            </a:r>
          </a:p>
        </p:txBody>
      </p:sp>
      <p:pic>
        <p:nvPicPr>
          <p:cNvPr id="5" name="Picture 4">
            <a:extLst>
              <a:ext uri="{FF2B5EF4-FFF2-40B4-BE49-F238E27FC236}">
                <a16:creationId xmlns:a16="http://schemas.microsoft.com/office/drawing/2014/main" id="{61E61D43-D2B0-B0E4-832F-6C82CC91CF43}"/>
              </a:ext>
            </a:extLst>
          </p:cNvPr>
          <p:cNvPicPr>
            <a:picLocks noChangeAspect="1"/>
          </p:cNvPicPr>
          <p:nvPr/>
        </p:nvPicPr>
        <p:blipFill>
          <a:blip r:embed="rId2"/>
          <a:stretch>
            <a:fillRect/>
          </a:stretch>
        </p:blipFill>
        <p:spPr>
          <a:xfrm>
            <a:off x="433656" y="1895122"/>
            <a:ext cx="5183373" cy="3683576"/>
          </a:xfrm>
          <a:prstGeom prst="rect">
            <a:avLst/>
          </a:prstGeom>
        </p:spPr>
      </p:pic>
      <p:sp>
        <p:nvSpPr>
          <p:cNvPr id="7" name="TextBox 6">
            <a:extLst>
              <a:ext uri="{FF2B5EF4-FFF2-40B4-BE49-F238E27FC236}">
                <a16:creationId xmlns:a16="http://schemas.microsoft.com/office/drawing/2014/main" id="{5F59C583-0158-43E5-D3AC-508F4BBD52F6}"/>
              </a:ext>
            </a:extLst>
          </p:cNvPr>
          <p:cNvSpPr txBox="1"/>
          <p:nvPr/>
        </p:nvSpPr>
        <p:spPr>
          <a:xfrm>
            <a:off x="128296" y="506573"/>
            <a:ext cx="12063704"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Azure File Sync enables you to cache several Azure Files shares on an on-premises Windows Server or cloud virtual machine. You can use Azure File Sync to centralize your organization's file shares in Azure Files, while keeping the flexibility, performance, and compatibility of an on-premises file server.</a:t>
            </a:r>
            <a:endParaRPr lang="en-IN" dirty="0"/>
          </a:p>
        </p:txBody>
      </p:sp>
      <p:sp>
        <p:nvSpPr>
          <p:cNvPr id="9" name="TextBox 8">
            <a:extLst>
              <a:ext uri="{FF2B5EF4-FFF2-40B4-BE49-F238E27FC236}">
                <a16:creationId xmlns:a16="http://schemas.microsoft.com/office/drawing/2014/main" id="{D5C5E186-E484-BD8D-D66C-4FDAE9474664}"/>
              </a:ext>
            </a:extLst>
          </p:cNvPr>
          <p:cNvSpPr txBox="1"/>
          <p:nvPr/>
        </p:nvSpPr>
        <p:spPr>
          <a:xfrm>
            <a:off x="6160148" y="1799235"/>
            <a:ext cx="5829689" cy="4438074"/>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Azure File Sync</a:t>
            </a:r>
          </a:p>
          <a:p>
            <a:pPr algn="l"/>
            <a:r>
              <a:rPr lang="en-US" b="0" i="0" dirty="0">
                <a:solidFill>
                  <a:srgbClr val="161616"/>
                </a:solidFill>
                <a:effectLst/>
                <a:latin typeface="Segoe UI" panose="020B0502040204020203" pitchFamily="34" charset="0"/>
              </a:rPr>
              <a:t>Let's take a look at the characteristics of Azure File Sync.</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Azure File Sync transforms Windows Server into a quick cache of your Azure Files shares.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You can use any protocol that's available on Windows Server to access your data locally with Azure File Sync, including SMB, NFS, and FTPS.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Azure File Sync supports as many caches as you need around the world.</a:t>
            </a:r>
          </a:p>
        </p:txBody>
      </p:sp>
    </p:spTree>
    <p:extLst>
      <p:ext uri="{BB962C8B-B14F-4D97-AF65-F5344CB8AC3E}">
        <p14:creationId xmlns:p14="http://schemas.microsoft.com/office/powerpoint/2010/main" val="5625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7C66C7-BE6C-E63A-FC5E-1D50D3307CD2}"/>
              </a:ext>
            </a:extLst>
          </p:cNvPr>
          <p:cNvSpPr txBox="1"/>
          <p:nvPr/>
        </p:nvSpPr>
        <p:spPr>
          <a:xfrm>
            <a:off x="361562" y="220071"/>
            <a:ext cx="11674928" cy="2585323"/>
          </a:xfrm>
          <a:prstGeom prst="rect">
            <a:avLst/>
          </a:prstGeom>
          <a:noFill/>
        </p:spPr>
        <p:txBody>
          <a:bodyPr wrap="square">
            <a:spAutoFit/>
          </a:bodyPr>
          <a:lstStyle/>
          <a:p>
            <a:r>
              <a:rPr lang="en-US" b="1" dirty="0">
                <a:solidFill>
                  <a:schemeClr val="accent2"/>
                </a:solidFill>
                <a:effectLst/>
              </a:rPr>
              <a:t>Cloud tiering</a:t>
            </a:r>
          </a:p>
          <a:p>
            <a:r>
              <a:rPr lang="en-US" dirty="0">
                <a:effectLst/>
              </a:rPr>
              <a:t>Cloud tiering is an optional feature of Azure File Sync. Frequently accessed files are cached locally on the server while all other files are tiered to Azure Files based on policy settings.</a:t>
            </a:r>
          </a:p>
          <a:p>
            <a:pPr>
              <a:buFont typeface="Arial" panose="020B0604020202020204" pitchFamily="34" charset="0"/>
              <a:buChar char="•"/>
            </a:pPr>
            <a:r>
              <a:rPr lang="en-US" b="0" i="0" dirty="0">
                <a:solidFill>
                  <a:srgbClr val="161616"/>
                </a:solidFill>
                <a:effectLst/>
                <a:latin typeface="Segoe UI" panose="020B0502040204020203" pitchFamily="34" charset="0"/>
              </a:rPr>
              <a:t>When a file is tiered, Azure File Sync replaces the file locally with a pointer. A pointer is commonly referred to as a </a:t>
            </a:r>
            <a:r>
              <a:rPr lang="en-US" b="0" i="1" dirty="0">
                <a:solidFill>
                  <a:srgbClr val="161616"/>
                </a:solidFill>
                <a:effectLst/>
                <a:latin typeface="Segoe UI" panose="020B0502040204020203" pitchFamily="34" charset="0"/>
              </a:rPr>
              <a:t>reparse point</a:t>
            </a:r>
            <a:r>
              <a:rPr lang="en-US" b="0" i="0" dirty="0">
                <a:solidFill>
                  <a:srgbClr val="161616"/>
                </a:solidFill>
                <a:effectLst/>
                <a:latin typeface="Segoe UI" panose="020B0502040204020203" pitchFamily="34" charset="0"/>
              </a:rPr>
              <a:t>. The reparse point represents a URL to the file in Azure Files.</a:t>
            </a:r>
          </a:p>
          <a:p>
            <a:pPr>
              <a:buFont typeface="Arial" panose="020B0604020202020204" pitchFamily="34" charset="0"/>
              <a:buChar char="•"/>
            </a:pPr>
            <a:r>
              <a:rPr lang="en-US" b="0" i="0" dirty="0">
                <a:solidFill>
                  <a:srgbClr val="161616"/>
                </a:solidFill>
                <a:effectLst/>
                <a:latin typeface="Segoe UI" panose="020B0502040204020203" pitchFamily="34" charset="0"/>
              </a:rPr>
              <a:t>When a user opens a tiered file, Azure File Sync seamlessly recalls the file data from Azure Files without the user needing to know that the file is stored in Azure.</a:t>
            </a:r>
          </a:p>
          <a:p>
            <a:br>
              <a:rPr lang="en-US" b="0" i="0" dirty="0">
                <a:solidFill>
                  <a:srgbClr val="161616"/>
                </a:solidFill>
                <a:effectLst/>
                <a:latin typeface="Segoe UI" panose="020B0502040204020203" pitchFamily="34" charset="0"/>
              </a:rPr>
            </a:br>
            <a:endParaRPr lang="en-IN" dirty="0"/>
          </a:p>
        </p:txBody>
      </p:sp>
      <p:sp>
        <p:nvSpPr>
          <p:cNvPr id="8" name="TextBox 7">
            <a:extLst>
              <a:ext uri="{FF2B5EF4-FFF2-40B4-BE49-F238E27FC236}">
                <a16:creationId xmlns:a16="http://schemas.microsoft.com/office/drawing/2014/main" id="{736435BF-02DB-8872-6257-41A61E0940E5}"/>
              </a:ext>
            </a:extLst>
          </p:cNvPr>
          <p:cNvSpPr txBox="1"/>
          <p:nvPr/>
        </p:nvSpPr>
        <p:spPr>
          <a:xfrm>
            <a:off x="221602" y="2469637"/>
            <a:ext cx="11608835" cy="4195700"/>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consider when using Azure File Sync</a:t>
            </a:r>
          </a:p>
          <a:p>
            <a:pPr algn="l"/>
            <a:r>
              <a:rPr lang="en-US" b="0" i="0" dirty="0">
                <a:solidFill>
                  <a:srgbClr val="161616"/>
                </a:solidFill>
                <a:effectLst/>
                <a:latin typeface="Segoe UI" panose="020B0502040204020203" pitchFamily="34" charset="0"/>
              </a:rPr>
              <a:t>There are many advantages to using Azure File Sync. Consider the following scenarios, and think about how you can use Azure File Sync with your Azure Files shares.</a:t>
            </a:r>
          </a:p>
          <a:p>
            <a:pPr algn="l">
              <a:lnSpc>
                <a:spcPct val="150000"/>
              </a:lnSpc>
            </a:pPr>
            <a:r>
              <a:rPr lang="en-US" b="1" i="0" dirty="0">
                <a:solidFill>
                  <a:schemeClr val="accent1"/>
                </a:solidFill>
                <a:effectLst/>
                <a:latin typeface="Segoe UI" panose="020B0502040204020203" pitchFamily="34" charset="0"/>
              </a:rPr>
              <a:t>Consider application lift and shift</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Use Azure File Sync to move applications that require access between Azure and on-premises systems. Provide write access to the same data across Windows Servers and Azure Files.</a:t>
            </a:r>
          </a:p>
          <a:p>
            <a:pPr algn="l">
              <a:lnSpc>
                <a:spcPct val="150000"/>
              </a:lnSpc>
            </a:pPr>
            <a:r>
              <a:rPr lang="en-US" b="1" i="0" dirty="0">
                <a:solidFill>
                  <a:schemeClr val="accent1"/>
                </a:solidFill>
                <a:effectLst/>
                <a:latin typeface="Segoe UI" panose="020B0502040204020203" pitchFamily="34" charset="0"/>
              </a:rPr>
              <a:t>Consider support for branch offices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Support your branch offices that need to back up files by using Azure File Sync. Use the service to set up a new server that connects to Azure storage.</a:t>
            </a:r>
          </a:p>
          <a:p>
            <a:pPr algn="l">
              <a:lnSpc>
                <a:spcPct val="150000"/>
              </a:lnSpc>
            </a:pPr>
            <a:r>
              <a:rPr lang="en-US" b="1" i="0" dirty="0">
                <a:solidFill>
                  <a:schemeClr val="accent1"/>
                </a:solidFill>
                <a:effectLst/>
                <a:latin typeface="Segoe UI" panose="020B0502040204020203" pitchFamily="34" charset="0"/>
              </a:rPr>
              <a:t>Consider backup and disaster recovery</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After you implement Azure File Sync, Azure Backup backs up your on-premises data. Restore file metadata immediately and recall data as needed for rapid disaster recovery.</a:t>
            </a:r>
          </a:p>
          <a:p>
            <a:pPr algn="l">
              <a:lnSpc>
                <a:spcPct val="150000"/>
              </a:lnSpc>
            </a:pPr>
            <a:r>
              <a:rPr lang="en-US" b="1" i="0" dirty="0">
                <a:solidFill>
                  <a:schemeClr val="accent1"/>
                </a:solidFill>
                <a:effectLst/>
                <a:latin typeface="Segoe UI" panose="020B0502040204020203" pitchFamily="34" charset="0"/>
              </a:rPr>
              <a:t>Consider file archiving with cloud tiering</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Azure File Sync stores only recently accessed data on local servers. Implement cloud tiering so non-used data moves to Azure Files.</a:t>
            </a:r>
          </a:p>
        </p:txBody>
      </p:sp>
    </p:spTree>
    <p:extLst>
      <p:ext uri="{BB962C8B-B14F-4D97-AF65-F5344CB8AC3E}">
        <p14:creationId xmlns:p14="http://schemas.microsoft.com/office/powerpoint/2010/main" val="388263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C4BA5-C8EB-E57A-CA82-769C800CF8AF}"/>
              </a:ext>
            </a:extLst>
          </p:cNvPr>
          <p:cNvSpPr txBox="1"/>
          <p:nvPr/>
        </p:nvSpPr>
        <p:spPr>
          <a:xfrm>
            <a:off x="210716" y="183893"/>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Azure File Sync components</a:t>
            </a:r>
          </a:p>
        </p:txBody>
      </p:sp>
      <p:pic>
        <p:nvPicPr>
          <p:cNvPr id="5" name="Picture 4">
            <a:extLst>
              <a:ext uri="{FF2B5EF4-FFF2-40B4-BE49-F238E27FC236}">
                <a16:creationId xmlns:a16="http://schemas.microsoft.com/office/drawing/2014/main" id="{B7CAA378-89C6-12CB-A204-03F87C4BA266}"/>
              </a:ext>
            </a:extLst>
          </p:cNvPr>
          <p:cNvPicPr>
            <a:picLocks noChangeAspect="1"/>
          </p:cNvPicPr>
          <p:nvPr/>
        </p:nvPicPr>
        <p:blipFill>
          <a:blip r:embed="rId2"/>
          <a:stretch>
            <a:fillRect/>
          </a:stretch>
        </p:blipFill>
        <p:spPr>
          <a:xfrm>
            <a:off x="210716" y="1515938"/>
            <a:ext cx="5448772" cy="4160881"/>
          </a:xfrm>
          <a:prstGeom prst="rect">
            <a:avLst/>
          </a:prstGeom>
        </p:spPr>
      </p:pic>
      <p:sp>
        <p:nvSpPr>
          <p:cNvPr id="7" name="TextBox 6">
            <a:extLst>
              <a:ext uri="{FF2B5EF4-FFF2-40B4-BE49-F238E27FC236}">
                <a16:creationId xmlns:a16="http://schemas.microsoft.com/office/drawing/2014/main" id="{947D00E2-FBD0-1848-4D8B-EF9E449D347E}"/>
              </a:ext>
            </a:extLst>
          </p:cNvPr>
          <p:cNvSpPr txBox="1"/>
          <p:nvPr/>
        </p:nvSpPr>
        <p:spPr>
          <a:xfrm>
            <a:off x="332790" y="526750"/>
            <a:ext cx="11859210"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Azure File Sync is composed of four main components that work together to provide caching for Azure Files shares on an on-premises Windows Server or cloud virtual machine.</a:t>
            </a:r>
            <a:endParaRPr lang="en-IN" dirty="0"/>
          </a:p>
        </p:txBody>
      </p:sp>
      <p:sp>
        <p:nvSpPr>
          <p:cNvPr id="9" name="TextBox 8">
            <a:extLst>
              <a:ext uri="{FF2B5EF4-FFF2-40B4-BE49-F238E27FC236}">
                <a16:creationId xmlns:a16="http://schemas.microsoft.com/office/drawing/2014/main" id="{F5BAC79A-9517-A0E2-9F09-5B48233CA66A}"/>
              </a:ext>
            </a:extLst>
          </p:cNvPr>
          <p:cNvSpPr txBox="1"/>
          <p:nvPr/>
        </p:nvSpPr>
        <p:spPr>
          <a:xfrm>
            <a:off x="5950598" y="1374148"/>
            <a:ext cx="6097554" cy="499207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Storage Sync Service</a:t>
            </a:r>
          </a:p>
          <a:p>
            <a:pPr algn="l"/>
            <a:r>
              <a:rPr lang="en-US" b="0" i="0" dirty="0">
                <a:solidFill>
                  <a:srgbClr val="161616"/>
                </a:solidFill>
                <a:effectLst/>
                <a:latin typeface="Segoe UI" panose="020B0502040204020203" pitchFamily="34" charset="0"/>
              </a:rPr>
              <a:t>The Storage Sync Service is the top-level Azure resource for Azure File Sync. This resource is a peer of the storage account resource and can be deployed in a similar manner.</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The Storage Sync Service forms sync relationships with multiple storage accounts by using multiple sync groups.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The service requires a distinct top-level resource from the storage account resource to support the sync relationships.</a:t>
            </a:r>
          </a:p>
          <a:p>
            <a:pPr algn="l">
              <a:lnSpc>
                <a:spcPct val="200000"/>
              </a:lnSpc>
              <a:buFont typeface="Arial" panose="020B0604020202020204" pitchFamily="34" charset="0"/>
              <a:buChar char="•"/>
            </a:pPr>
            <a:r>
              <a:rPr lang="en-US" b="0" i="0" dirty="0">
                <a:solidFill>
                  <a:srgbClr val="161616"/>
                </a:solidFill>
                <a:effectLst/>
                <a:latin typeface="Segoe UI" panose="020B0502040204020203" pitchFamily="34" charset="0"/>
              </a:rPr>
              <a:t>A subscription can have multiple Storage Sync Service resources deployed.</a:t>
            </a:r>
          </a:p>
        </p:txBody>
      </p:sp>
    </p:spTree>
    <p:extLst>
      <p:ext uri="{BB962C8B-B14F-4D97-AF65-F5344CB8AC3E}">
        <p14:creationId xmlns:p14="http://schemas.microsoft.com/office/powerpoint/2010/main" val="337234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273A9-39D4-83D8-00FE-DF177E3E630D}"/>
              </a:ext>
            </a:extLst>
          </p:cNvPr>
          <p:cNvSpPr txBox="1"/>
          <p:nvPr/>
        </p:nvSpPr>
        <p:spPr>
          <a:xfrm>
            <a:off x="-1555" y="126766"/>
            <a:ext cx="12084697" cy="2308324"/>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Sync group</a:t>
            </a:r>
          </a:p>
          <a:p>
            <a:pPr algn="l"/>
            <a:r>
              <a:rPr lang="en-US" b="0" i="0" dirty="0">
                <a:solidFill>
                  <a:srgbClr val="161616"/>
                </a:solidFill>
                <a:effectLst/>
                <a:latin typeface="Segoe UI" panose="020B0502040204020203" pitchFamily="34" charset="0"/>
              </a:rPr>
              <a:t>A sync group defines the sync topology for a set of files. Endpoints within a sync group are kept in sync with each other. Consider the scenario where you have two distinct sets of files that you want to manage with Azure File Sync. In this case, you create two sync groups and add different endpoints to each sync group. An instance of the Storage Sync Service can host as many sync groups as you need.</a:t>
            </a:r>
          </a:p>
          <a:p>
            <a:pPr algn="l"/>
            <a:r>
              <a:rPr lang="en-US" b="1" i="0" dirty="0">
                <a:solidFill>
                  <a:schemeClr val="accent2"/>
                </a:solidFill>
                <a:effectLst/>
                <a:latin typeface="Segoe UI" panose="020B0502040204020203" pitchFamily="34" charset="0"/>
              </a:rPr>
              <a:t>Registered server</a:t>
            </a:r>
          </a:p>
          <a:p>
            <a:pPr algn="l"/>
            <a:r>
              <a:rPr lang="en-US" b="0" i="0" dirty="0">
                <a:solidFill>
                  <a:srgbClr val="161616"/>
                </a:solidFill>
                <a:effectLst/>
                <a:latin typeface="Segoe UI" panose="020B0502040204020203" pitchFamily="34" charset="0"/>
              </a:rPr>
              <a:t>The registered server object represents a trust relationship between your server (or cluster) and the Storage Sync Service resource. You can register as many servers to a Storage Sync Service resource as you want.</a:t>
            </a:r>
          </a:p>
        </p:txBody>
      </p:sp>
      <p:sp>
        <p:nvSpPr>
          <p:cNvPr id="8" name="Rectangle 5">
            <a:extLst>
              <a:ext uri="{FF2B5EF4-FFF2-40B4-BE49-F238E27FC236}">
                <a16:creationId xmlns:a16="http://schemas.microsoft.com/office/drawing/2014/main" id="{2C6E1140-57CA-42FF-1BA8-CE67C32509A2}"/>
              </a:ext>
            </a:extLst>
          </p:cNvPr>
          <p:cNvSpPr>
            <a:spLocks noChangeArrowheads="1"/>
          </p:cNvSpPr>
          <p:nvPr/>
        </p:nvSpPr>
        <p:spPr bwMode="auto">
          <a:xfrm>
            <a:off x="77754" y="3150634"/>
            <a:ext cx="10559144" cy="22364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1"/>
                </a:solidFill>
                <a:effectLst/>
                <a:latin typeface="Segoe UI" panose="020B0502040204020203" pitchFamily="34" charset="0"/>
                <a:cs typeface="Segoe UI" panose="020B0502040204020203" pitchFamily="34" charset="0"/>
              </a:rPr>
              <a:t>FileSyncSvc.exe</a:t>
            </a:r>
            <a:r>
              <a:rPr kumimoji="0" lang="en-US" altLang="en-US" sz="1600" b="0" i="0" u="none" strike="noStrike" cap="none" normalizeH="0" baseline="0" dirty="0">
                <a:ln>
                  <a:noFill/>
                </a:ln>
                <a:solidFill>
                  <a:schemeClr val="accent1"/>
                </a:solidFill>
                <a:effectLst/>
                <a:latin typeface="Segoe UI" panose="020B0502040204020203" pitchFamily="34" charset="0"/>
                <a:cs typeface="Segoe UI" panose="020B0502040204020203" pitchFamily="34" charset="0"/>
              </a:rPr>
              <a:t>: </a:t>
            </a: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This file is the background Windows service that's responsible for monitoring changes on server endpoints, and for initiating sync sessions to Azure.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1"/>
                </a:solidFill>
                <a:effectLst/>
                <a:latin typeface="Segoe UI" panose="020B0502040204020203" pitchFamily="34" charset="0"/>
                <a:cs typeface="Segoe UI" panose="020B0502040204020203" pitchFamily="34" charset="0"/>
              </a:rPr>
              <a:t>StorageSync.sys</a:t>
            </a:r>
            <a:r>
              <a:rPr kumimoji="0" lang="en-US" altLang="en-US" sz="1600" b="0" i="0" u="none" strike="noStrike" cap="none" normalizeH="0" baseline="0" dirty="0">
                <a:ln>
                  <a:noFill/>
                </a:ln>
                <a:solidFill>
                  <a:schemeClr val="accent1"/>
                </a:solidFill>
                <a:effectLst/>
                <a:latin typeface="Segoe UI" panose="020B0502040204020203" pitchFamily="34" charset="0"/>
                <a:cs typeface="Segoe UI" panose="020B0502040204020203" pitchFamily="34" charset="0"/>
              </a:rPr>
              <a:t>: </a:t>
            </a: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This file is the Azure File Sync file system filter that supports cloud tiering. The filter is responsible for tiering files to Azure Files when cloud tiering is enabled.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accent1"/>
                </a:solidFill>
                <a:effectLst/>
                <a:latin typeface="Segoe UI" panose="020B0502040204020203" pitchFamily="34" charset="0"/>
                <a:cs typeface="Segoe UI" panose="020B0502040204020203" pitchFamily="34" charset="0"/>
              </a:rPr>
              <a:t>PowerShell cmdlets</a:t>
            </a:r>
            <a:r>
              <a:rPr kumimoji="0" lang="en-US" altLang="en-US" sz="1600" b="0" i="0" u="none" strike="noStrike" cap="none" normalizeH="0" baseline="0" dirty="0">
                <a:ln>
                  <a:noFill/>
                </a:ln>
                <a:solidFill>
                  <a:schemeClr val="accent1"/>
                </a:solidFill>
                <a:effectLst/>
                <a:latin typeface="Segoe UI" panose="020B0502040204020203" pitchFamily="34" charset="0"/>
                <a:cs typeface="Segoe UI" panose="020B0502040204020203" pitchFamily="34" charset="0"/>
              </a:rPr>
              <a:t>: </a:t>
            </a: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These PowerShell management cmdlets allow you to interact with the </a:t>
            </a:r>
            <a:r>
              <a:rPr kumimoji="0" lang="en-US" altLang="en-US" sz="1600" b="0" i="0" u="none" strike="noStrike" cap="none" normalizeH="0" baseline="0" dirty="0" err="1">
                <a:ln>
                  <a:noFill/>
                </a:ln>
                <a:solidFill>
                  <a:srgbClr val="161616"/>
                </a:solidFill>
                <a:effectLst/>
                <a:latin typeface="SFMono-Regular"/>
                <a:cs typeface="Segoe UI" panose="020B0502040204020203" pitchFamily="34" charset="0"/>
              </a:rPr>
              <a:t>Microsoft.StorageSync</a:t>
            </a: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Azure resource provider. You can find the cmdlets at the following (default) locations: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1C19CF6-5B7D-4CC6-9EE5-CB6C5BACD0CB}"/>
              </a:ext>
            </a:extLst>
          </p:cNvPr>
          <p:cNvSpPr txBox="1"/>
          <p:nvPr/>
        </p:nvSpPr>
        <p:spPr>
          <a:xfrm>
            <a:off x="108857" y="2435090"/>
            <a:ext cx="11852987" cy="923330"/>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Azure File Sync agent</a:t>
            </a:r>
          </a:p>
          <a:p>
            <a:pPr algn="l"/>
            <a:r>
              <a:rPr lang="en-US" b="0" i="0" dirty="0">
                <a:solidFill>
                  <a:srgbClr val="161616"/>
                </a:solidFill>
                <a:effectLst/>
                <a:latin typeface="Segoe UI" panose="020B0502040204020203" pitchFamily="34" charset="0"/>
              </a:rPr>
              <a:t>The Azure File Sync agent is a downloadable package that enables Windows Server to be synced with an Azure file share. The Azure File Sync agent has three main components:</a:t>
            </a:r>
          </a:p>
        </p:txBody>
      </p:sp>
      <p:sp>
        <p:nvSpPr>
          <p:cNvPr id="11" name="Rectangle 6">
            <a:extLst>
              <a:ext uri="{FF2B5EF4-FFF2-40B4-BE49-F238E27FC236}">
                <a16:creationId xmlns:a16="http://schemas.microsoft.com/office/drawing/2014/main" id="{3B4BD38F-C390-EAE6-67AC-C6E4B9E3F67D}"/>
              </a:ext>
            </a:extLst>
          </p:cNvPr>
          <p:cNvSpPr>
            <a:spLocks noChangeArrowheads="1"/>
          </p:cNvSpPr>
          <p:nvPr/>
        </p:nvSpPr>
        <p:spPr bwMode="auto">
          <a:xfrm>
            <a:off x="923731" y="5053700"/>
            <a:ext cx="929782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161616"/>
                </a:solidFill>
                <a:effectLst/>
                <a:latin typeface="SFMono-Regular"/>
                <a:cs typeface="Segoe UI" panose="020B0502040204020203" pitchFamily="34" charset="0"/>
              </a:rPr>
              <a:t>C:\\Program Files\\Azure\\StorageSyncAgent\\StorageSync.Management.PowerShell.Cmdlets.dll</a:t>
            </a:r>
            <a:endParaRPr kumimoji="0" lang="en-US" altLang="en-US" b="0" i="0" u="none" strike="noStrike" cap="none" normalizeH="0" baseline="0">
              <a:ln>
                <a:noFill/>
              </a:ln>
              <a:solidFill>
                <a:srgbClr val="161616"/>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161616"/>
                </a:solidFill>
                <a:effectLst/>
                <a:latin typeface="SFMono-Regular"/>
                <a:cs typeface="Segoe UI" panose="020B0502040204020203" pitchFamily="34" charset="0"/>
              </a:rPr>
              <a:t>C:\\Program Files\\Azure\\StorageSyncAgent\\StorageSync.Management.ServerCmdlets.dll</a:t>
            </a:r>
            <a:endParaRPr kumimoji="0" lang="en-US" altLang="en-US" b="0" i="0" u="none" strike="noStrike" cap="none" normalizeH="0" baseline="0">
              <a:ln>
                <a:noFill/>
              </a:ln>
              <a:solidFill>
                <a:srgbClr val="161616"/>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957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A61B95-9CE5-43FB-5006-91CCAF7485EB}"/>
              </a:ext>
            </a:extLst>
          </p:cNvPr>
          <p:cNvSpPr>
            <a:spLocks noChangeArrowheads="1"/>
          </p:cNvSpPr>
          <p:nvPr/>
        </p:nvSpPr>
        <p:spPr bwMode="auto">
          <a:xfrm>
            <a:off x="104775" y="-194"/>
            <a:ext cx="11987698" cy="30674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Segoe UI" panose="020B0502040204020203" pitchFamily="34" charset="0"/>
                <a:cs typeface="Segoe UI" panose="020B0502040204020203" pitchFamily="34" charset="0"/>
              </a:rPr>
              <a:t>Server endpoint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 server endpoint represents a specific location on a registered server, such as a folder on a server volume. Multiple server endpoints can exist on the same volume if their namespaces are unique (for example, </a:t>
            </a:r>
            <a:r>
              <a:rPr kumimoji="0" lang="en-US" altLang="en-US" sz="1600" b="0" i="0" u="none" strike="noStrike" cap="none" normalizeH="0" baseline="0" dirty="0">
                <a:ln>
                  <a:noFill/>
                </a:ln>
                <a:solidFill>
                  <a:srgbClr val="161616"/>
                </a:solidFill>
                <a:effectLst/>
                <a:latin typeface="SFMono-Regular"/>
                <a:cs typeface="Segoe UI" panose="020B0502040204020203" pitchFamily="34" charset="0"/>
              </a:rPr>
              <a:t>F:\\sync1</a:t>
            </a: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and </a:t>
            </a:r>
            <a:r>
              <a:rPr kumimoji="0" lang="en-US" altLang="en-US" sz="1600" b="0" i="0" u="none" strike="noStrike" cap="none" normalizeH="0" baseline="0" dirty="0">
                <a:ln>
                  <a:noFill/>
                </a:ln>
                <a:solidFill>
                  <a:srgbClr val="161616"/>
                </a:solidFill>
                <a:effectLst/>
                <a:latin typeface="SFMono-Regular"/>
                <a:cs typeface="Segoe UI" panose="020B0502040204020203" pitchFamily="34" charset="0"/>
              </a:rPr>
              <a:t>F:\\sync2</a:t>
            </a: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t>
            </a:r>
            <a:endParaRPr kumimoji="0" lang="en-US" altLang="en-US" sz="16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Segoe UI" panose="020B0502040204020203" pitchFamily="34" charset="0"/>
                <a:cs typeface="Segoe UI" panose="020B0502040204020203" pitchFamily="34" charset="0"/>
              </a:rPr>
              <a:t>Cloud endpoint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 cloud endpoint is an Azure file share that's part of a sync group. As part of a sync group, the entire cloud endpoint (Azure file share) syncs.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An Azure file share can be a member of one cloud endpoint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An Azure file share can be a member of one sync group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Consider the scenario where you have a share with existing files. If you add the share as a cloud endpoint to a sync group, the files in the share are merged with files on other endpoints in the sync group.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C38C9D5-9B2F-FCAA-0278-A55E73608846}"/>
              </a:ext>
            </a:extLst>
          </p:cNvPr>
          <p:cNvSpPr txBox="1"/>
          <p:nvPr/>
        </p:nvSpPr>
        <p:spPr>
          <a:xfrm>
            <a:off x="200609" y="3067248"/>
            <a:ext cx="6111550"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Deploy Azure File Sync</a:t>
            </a:r>
          </a:p>
        </p:txBody>
      </p:sp>
      <p:pic>
        <p:nvPicPr>
          <p:cNvPr id="6" name="Picture 5">
            <a:extLst>
              <a:ext uri="{FF2B5EF4-FFF2-40B4-BE49-F238E27FC236}">
                <a16:creationId xmlns:a16="http://schemas.microsoft.com/office/drawing/2014/main" id="{6E5E9149-FCC4-F2DA-5F8B-D52D3D0E0E81}"/>
              </a:ext>
            </a:extLst>
          </p:cNvPr>
          <p:cNvPicPr>
            <a:picLocks noChangeAspect="1"/>
          </p:cNvPicPr>
          <p:nvPr/>
        </p:nvPicPr>
        <p:blipFill>
          <a:blip r:embed="rId2"/>
          <a:stretch>
            <a:fillRect/>
          </a:stretch>
        </p:blipFill>
        <p:spPr>
          <a:xfrm>
            <a:off x="928099" y="4040056"/>
            <a:ext cx="10165999" cy="2286198"/>
          </a:xfrm>
          <a:prstGeom prst="rect">
            <a:avLst/>
          </a:prstGeom>
        </p:spPr>
      </p:pic>
    </p:spTree>
    <p:extLst>
      <p:ext uri="{BB962C8B-B14F-4D97-AF65-F5344CB8AC3E}">
        <p14:creationId xmlns:p14="http://schemas.microsoft.com/office/powerpoint/2010/main" val="117428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A1C85-DEFF-AA9C-6894-B5A320B635CE}"/>
              </a:ext>
            </a:extLst>
          </p:cNvPr>
          <p:cNvSpPr txBox="1"/>
          <p:nvPr/>
        </p:nvSpPr>
        <p:spPr>
          <a:xfrm>
            <a:off x="473528" y="192080"/>
            <a:ext cx="11718471" cy="2862322"/>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Step 1: Deploy the Storage Sync Service</a:t>
            </a:r>
          </a:p>
          <a:p>
            <a:pPr algn="l"/>
            <a:r>
              <a:rPr lang="en-US" b="0" i="0" dirty="0">
                <a:solidFill>
                  <a:srgbClr val="161616"/>
                </a:solidFill>
                <a:effectLst/>
                <a:latin typeface="Segoe UI" panose="020B0502040204020203" pitchFamily="34" charset="0"/>
              </a:rPr>
              <a:t>You can deploy the Storage Sync Service from the Azure portal. You configure the following settings:</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deployment name for the Storage Sync Service</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Azure subscription ID to use for the deployment</a:t>
            </a:r>
          </a:p>
          <a:p>
            <a:pPr algn="l">
              <a:buFont typeface="Arial" panose="020B0604020202020204" pitchFamily="34" charset="0"/>
              <a:buChar char="•"/>
            </a:pPr>
            <a:r>
              <a:rPr lang="en-US" b="0" i="0" dirty="0">
                <a:solidFill>
                  <a:srgbClr val="161616"/>
                </a:solidFill>
                <a:effectLst/>
                <a:latin typeface="Segoe UI" panose="020B0502040204020203" pitchFamily="34" charset="0"/>
              </a:rPr>
              <a:t>A Resource Group for the deployment</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deployment location</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Step 2: Prepare each Windows Server to use Azure File Sync</a:t>
            </a:r>
          </a:p>
          <a:p>
            <a:pPr algn="l"/>
            <a:r>
              <a:rPr lang="en-US" b="0" i="0" dirty="0">
                <a:solidFill>
                  <a:srgbClr val="161616"/>
                </a:solidFill>
                <a:effectLst/>
                <a:latin typeface="Segoe UI" panose="020B0502040204020203" pitchFamily="34" charset="0"/>
              </a:rPr>
              <a:t>After you deploy the Storage Sync Service, you configure each Windows Server or cloud virtual machine that you intend to use with Azure File Sync, including server nodes in a Failover Cluster.</a:t>
            </a:r>
          </a:p>
        </p:txBody>
      </p:sp>
      <p:sp>
        <p:nvSpPr>
          <p:cNvPr id="5" name="TextBox 4">
            <a:extLst>
              <a:ext uri="{FF2B5EF4-FFF2-40B4-BE49-F238E27FC236}">
                <a16:creationId xmlns:a16="http://schemas.microsoft.com/office/drawing/2014/main" id="{4FC4276F-4CCA-1E62-216B-A5CAEC3B22D9}"/>
              </a:ext>
            </a:extLst>
          </p:cNvPr>
          <p:cNvSpPr txBox="1"/>
          <p:nvPr/>
        </p:nvSpPr>
        <p:spPr>
          <a:xfrm>
            <a:off x="548174" y="3018368"/>
            <a:ext cx="11553630" cy="1200329"/>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Step 3: Install the Azure File Sync agent</a:t>
            </a:r>
          </a:p>
          <a:p>
            <a:pPr algn="l"/>
            <a:r>
              <a:rPr lang="en-US" b="0" i="0" dirty="0">
                <a:solidFill>
                  <a:srgbClr val="161616"/>
                </a:solidFill>
                <a:effectLst/>
                <a:latin typeface="Segoe UI" panose="020B0502040204020203" pitchFamily="34" charset="0"/>
              </a:rPr>
              <a:t>When the Windows Server configuration is complete, you're ready to install the Azure File Sync agent. The agent is a downloadable package that enables Windows Server to be synced with an Azure Files share. The Azure File Sync agent installation package should install relatively quickly.</a:t>
            </a:r>
          </a:p>
        </p:txBody>
      </p:sp>
      <p:sp>
        <p:nvSpPr>
          <p:cNvPr id="7" name="TextBox 6">
            <a:extLst>
              <a:ext uri="{FF2B5EF4-FFF2-40B4-BE49-F238E27FC236}">
                <a16:creationId xmlns:a16="http://schemas.microsoft.com/office/drawing/2014/main" id="{B9FEECCD-FD4F-6949-9D38-3E6118CE0CB0}"/>
              </a:ext>
            </a:extLst>
          </p:cNvPr>
          <p:cNvSpPr txBox="1"/>
          <p:nvPr/>
        </p:nvSpPr>
        <p:spPr>
          <a:xfrm>
            <a:off x="510851" y="4459662"/>
            <a:ext cx="11718471" cy="2031325"/>
          </a:xfrm>
          <a:prstGeom prst="rect">
            <a:avLst/>
          </a:prstGeom>
          <a:noFill/>
        </p:spPr>
        <p:txBody>
          <a:bodyPr wrap="square">
            <a:spAutoFit/>
          </a:bodyPr>
          <a:lstStyle/>
          <a:p>
            <a:pPr algn="l"/>
            <a:r>
              <a:rPr lang="en-US" b="1" i="0" dirty="0">
                <a:solidFill>
                  <a:srgbClr val="161616"/>
                </a:solidFill>
                <a:effectLst/>
                <a:latin typeface="Segoe UI" panose="020B0502040204020203" pitchFamily="34" charset="0"/>
              </a:rPr>
              <a:t>Step 4: Register each Windows Server with the Storage Sync Service</a:t>
            </a:r>
          </a:p>
          <a:p>
            <a:pPr algn="l"/>
            <a:r>
              <a:rPr lang="en-US" b="0" i="0" dirty="0">
                <a:solidFill>
                  <a:srgbClr val="161616"/>
                </a:solidFill>
                <a:effectLst/>
                <a:latin typeface="Segoe UI" panose="020B0502040204020203" pitchFamily="34" charset="0"/>
              </a:rPr>
              <a:t>After the Azure File Sync agent installation completes, the </a:t>
            </a:r>
            <a:r>
              <a:rPr lang="en-US" b="1" i="0" dirty="0">
                <a:solidFill>
                  <a:srgbClr val="161616"/>
                </a:solidFill>
                <a:effectLst/>
                <a:latin typeface="Segoe UI" panose="020B0502040204020203" pitchFamily="34" charset="0"/>
              </a:rPr>
              <a:t>Server Registration</a:t>
            </a:r>
            <a:r>
              <a:rPr lang="en-US" b="0" i="0" dirty="0">
                <a:solidFill>
                  <a:srgbClr val="161616"/>
                </a:solidFill>
                <a:effectLst/>
                <a:latin typeface="Segoe UI" panose="020B0502040204020203" pitchFamily="34" charset="0"/>
              </a:rPr>
              <a:t> window opens.</a:t>
            </a:r>
          </a:p>
          <a:p>
            <a:pPr algn="l"/>
            <a:r>
              <a:rPr lang="en-US" b="0" i="0" dirty="0">
                <a:solidFill>
                  <a:srgbClr val="161616"/>
                </a:solidFill>
                <a:effectLst/>
                <a:latin typeface="Segoe UI" panose="020B0502040204020203" pitchFamily="34" charset="0"/>
              </a:rPr>
              <a:t>By registering the Windows Server with a Storage Sync Service, you establish a trust relationship between your server (or cluster) and the Storage Sync Service. For the registration, you need your Azure subscription ID and some of the deployment settings you configured in the first step:</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Storage Sync Service deployment name</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Resource Group for the deployment</a:t>
            </a:r>
          </a:p>
        </p:txBody>
      </p:sp>
    </p:spTree>
    <p:extLst>
      <p:ext uri="{BB962C8B-B14F-4D97-AF65-F5344CB8AC3E}">
        <p14:creationId xmlns:p14="http://schemas.microsoft.com/office/powerpoint/2010/main" val="85844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188C73-F6DD-9F6B-48B5-416E8A0C40B0}"/>
              </a:ext>
            </a:extLst>
          </p:cNvPr>
          <p:cNvSpPr txBox="1"/>
          <p:nvPr/>
        </p:nvSpPr>
        <p:spPr>
          <a:xfrm>
            <a:off x="417544" y="1838331"/>
            <a:ext cx="11562961" cy="646331"/>
          </a:xfrm>
          <a:prstGeom prst="rect">
            <a:avLst/>
          </a:prstGeom>
          <a:noFill/>
        </p:spPr>
        <p:txBody>
          <a:bodyPr wrap="square">
            <a:spAutoFit/>
          </a:bodyPr>
          <a:lstStyle/>
          <a:p>
            <a:r>
              <a:rPr lang="en-IN" dirty="0">
                <a:hlinkClick r:id="rId2"/>
              </a:rPr>
              <a:t>https://microsoftlearning.github.io/AZ-104-MicrosoftAzureAdministrator/Instructions/Demos/07%20-%20Administer%20Azure%20Storage.html</a:t>
            </a:r>
            <a:endParaRPr lang="en-IN" dirty="0"/>
          </a:p>
        </p:txBody>
      </p:sp>
      <p:sp>
        <p:nvSpPr>
          <p:cNvPr id="6" name="TextBox 5">
            <a:extLst>
              <a:ext uri="{FF2B5EF4-FFF2-40B4-BE49-F238E27FC236}">
                <a16:creationId xmlns:a16="http://schemas.microsoft.com/office/drawing/2014/main" id="{3ADD1BEF-66E6-E553-C5CE-33526A4EDC8A}"/>
              </a:ext>
            </a:extLst>
          </p:cNvPr>
          <p:cNvSpPr txBox="1"/>
          <p:nvPr/>
        </p:nvSpPr>
        <p:spPr>
          <a:xfrm>
            <a:off x="417544" y="1184988"/>
            <a:ext cx="1625766" cy="369332"/>
          </a:xfrm>
          <a:prstGeom prst="rect">
            <a:avLst/>
          </a:prstGeom>
          <a:noFill/>
        </p:spPr>
        <p:txBody>
          <a:bodyPr wrap="none" rtlCol="0">
            <a:spAutoFit/>
          </a:bodyPr>
          <a:lstStyle/>
          <a:p>
            <a:r>
              <a:rPr lang="en-US" b="1" dirty="0">
                <a:solidFill>
                  <a:srgbClr val="7030A0"/>
                </a:solidFill>
              </a:rPr>
              <a:t>Demonstration</a:t>
            </a:r>
            <a:endParaRPr lang="en-IN" b="1" dirty="0">
              <a:solidFill>
                <a:srgbClr val="7030A0"/>
              </a:solidFill>
            </a:endParaRPr>
          </a:p>
        </p:txBody>
      </p:sp>
      <p:sp>
        <p:nvSpPr>
          <p:cNvPr id="7" name="TextBox 6">
            <a:extLst>
              <a:ext uri="{FF2B5EF4-FFF2-40B4-BE49-F238E27FC236}">
                <a16:creationId xmlns:a16="http://schemas.microsoft.com/office/drawing/2014/main" id="{321EF411-8DC1-8E28-C15A-87B18DE68C4A}"/>
              </a:ext>
            </a:extLst>
          </p:cNvPr>
          <p:cNvSpPr txBox="1"/>
          <p:nvPr/>
        </p:nvSpPr>
        <p:spPr>
          <a:xfrm>
            <a:off x="417544" y="2876939"/>
            <a:ext cx="551754" cy="369332"/>
          </a:xfrm>
          <a:prstGeom prst="rect">
            <a:avLst/>
          </a:prstGeom>
          <a:noFill/>
        </p:spPr>
        <p:txBody>
          <a:bodyPr wrap="none" rtlCol="0">
            <a:spAutoFit/>
          </a:bodyPr>
          <a:lstStyle/>
          <a:p>
            <a:r>
              <a:rPr lang="en-US" b="1" dirty="0">
                <a:solidFill>
                  <a:srgbClr val="7030A0"/>
                </a:solidFill>
              </a:rPr>
              <a:t>LAB</a:t>
            </a:r>
            <a:endParaRPr lang="en-IN" b="1" dirty="0">
              <a:solidFill>
                <a:srgbClr val="7030A0"/>
              </a:solidFill>
            </a:endParaRPr>
          </a:p>
        </p:txBody>
      </p:sp>
      <p:sp>
        <p:nvSpPr>
          <p:cNvPr id="9" name="TextBox 8">
            <a:extLst>
              <a:ext uri="{FF2B5EF4-FFF2-40B4-BE49-F238E27FC236}">
                <a16:creationId xmlns:a16="http://schemas.microsoft.com/office/drawing/2014/main" id="{E391C728-F380-B5DF-2A39-2519DFD9FD6B}"/>
              </a:ext>
            </a:extLst>
          </p:cNvPr>
          <p:cNvSpPr txBox="1"/>
          <p:nvPr/>
        </p:nvSpPr>
        <p:spPr>
          <a:xfrm>
            <a:off x="482860" y="3450009"/>
            <a:ext cx="10489940" cy="646331"/>
          </a:xfrm>
          <a:prstGeom prst="rect">
            <a:avLst/>
          </a:prstGeom>
          <a:noFill/>
        </p:spPr>
        <p:txBody>
          <a:bodyPr wrap="square">
            <a:spAutoFit/>
          </a:bodyPr>
          <a:lstStyle/>
          <a:p>
            <a:r>
              <a:rPr lang="en-IN" dirty="0">
                <a:hlinkClick r:id="rId3"/>
              </a:rPr>
              <a:t>https://microsoftlearning.github.io/AZ-104-MicrosoftAzureAdministrator/Instructions/Labs/LAB_07-Manage_Azure_Storage.html</a:t>
            </a:r>
            <a:endParaRPr lang="en-IN" dirty="0"/>
          </a:p>
        </p:txBody>
      </p:sp>
    </p:spTree>
    <p:extLst>
      <p:ext uri="{BB962C8B-B14F-4D97-AF65-F5344CB8AC3E}">
        <p14:creationId xmlns:p14="http://schemas.microsoft.com/office/powerpoint/2010/main" val="399406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E38D1-F7AF-AA21-EA54-53494655EF78}"/>
              </a:ext>
            </a:extLst>
          </p:cNvPr>
          <p:cNvPicPr>
            <a:picLocks noChangeAspect="1"/>
          </p:cNvPicPr>
          <p:nvPr/>
        </p:nvPicPr>
        <p:blipFill>
          <a:blip r:embed="rId2"/>
          <a:stretch>
            <a:fillRect/>
          </a:stretch>
        </p:blipFill>
        <p:spPr>
          <a:xfrm>
            <a:off x="306299" y="825273"/>
            <a:ext cx="6652837" cy="2263336"/>
          </a:xfrm>
          <a:prstGeom prst="rect">
            <a:avLst/>
          </a:prstGeom>
        </p:spPr>
      </p:pic>
      <p:sp>
        <p:nvSpPr>
          <p:cNvPr id="5" name="TextBox 4">
            <a:extLst>
              <a:ext uri="{FF2B5EF4-FFF2-40B4-BE49-F238E27FC236}">
                <a16:creationId xmlns:a16="http://schemas.microsoft.com/office/drawing/2014/main" id="{E99CC595-8ACF-91A5-DBF2-13CECCAC2C4A}"/>
              </a:ext>
            </a:extLst>
          </p:cNvPr>
          <p:cNvSpPr txBox="1"/>
          <p:nvPr/>
        </p:nvSpPr>
        <p:spPr>
          <a:xfrm>
            <a:off x="306299" y="455941"/>
            <a:ext cx="11021064"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The following diagram shows the relationship between the Blob Storage resources.</a:t>
            </a:r>
            <a:endParaRPr lang="en-IN" dirty="0"/>
          </a:p>
        </p:txBody>
      </p:sp>
      <p:sp>
        <p:nvSpPr>
          <p:cNvPr id="7" name="TextBox 6">
            <a:extLst>
              <a:ext uri="{FF2B5EF4-FFF2-40B4-BE49-F238E27FC236}">
                <a16:creationId xmlns:a16="http://schemas.microsoft.com/office/drawing/2014/main" id="{5891FAD9-B26E-3DAA-0AAD-E513A28557E2}"/>
              </a:ext>
            </a:extLst>
          </p:cNvPr>
          <p:cNvSpPr txBox="1"/>
          <p:nvPr/>
        </p:nvSpPr>
        <p:spPr>
          <a:xfrm>
            <a:off x="306299" y="3088609"/>
            <a:ext cx="11692868" cy="3139321"/>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consider when implementing Azure Blob Storage</a:t>
            </a:r>
          </a:p>
          <a:p>
            <a:pPr algn="l"/>
            <a:r>
              <a:rPr lang="en-US" b="0" i="0" dirty="0">
                <a:solidFill>
                  <a:srgbClr val="161616"/>
                </a:solidFill>
                <a:effectLst/>
                <a:latin typeface="Segoe UI" panose="020B0502040204020203" pitchFamily="34" charset="0"/>
              </a:rPr>
              <a:t>There are many common uses for Blob Storage. Consider the following scenarios and think about your own data needs:</a:t>
            </a:r>
          </a:p>
          <a:p>
            <a:pPr algn="l">
              <a:buFont typeface="Arial" panose="020B0604020202020204" pitchFamily="34" charset="0"/>
              <a:buChar char="•"/>
            </a:pPr>
            <a:r>
              <a:rPr lang="en-US" b="1" i="0" dirty="0">
                <a:solidFill>
                  <a:schemeClr val="accent1"/>
                </a:solidFill>
                <a:effectLst/>
                <a:latin typeface="Segoe UI" panose="020B0502040204020203" pitchFamily="34" charset="0"/>
              </a:rPr>
              <a:t>Consider browser uploads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Use Blob Storage to serve images or documents directly to a browser.</a:t>
            </a:r>
          </a:p>
          <a:p>
            <a:pPr algn="l">
              <a:buFont typeface="Arial" panose="020B0604020202020204" pitchFamily="34" charset="0"/>
              <a:buChar char="•"/>
            </a:pPr>
            <a:r>
              <a:rPr lang="en-US" b="1" i="0" dirty="0">
                <a:solidFill>
                  <a:schemeClr val="accent1"/>
                </a:solidFill>
                <a:effectLst/>
                <a:latin typeface="Segoe UI" panose="020B0502040204020203" pitchFamily="34" charset="0"/>
              </a:rPr>
              <a:t>Consider distributed access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Blob Storage can store files for distributed access, such as during an installation process.</a:t>
            </a:r>
          </a:p>
          <a:p>
            <a:pPr algn="l">
              <a:buFont typeface="Arial" panose="020B0604020202020204" pitchFamily="34" charset="0"/>
              <a:buChar char="•"/>
            </a:pPr>
            <a:r>
              <a:rPr lang="en-US" b="1" i="0" dirty="0">
                <a:solidFill>
                  <a:schemeClr val="accent1"/>
                </a:solidFill>
                <a:effectLst/>
                <a:latin typeface="Segoe UI" panose="020B0502040204020203" pitchFamily="34" charset="0"/>
              </a:rPr>
              <a:t>Consider streaming data</a:t>
            </a:r>
            <a:r>
              <a:rPr lang="en-US" b="0" i="0" dirty="0">
                <a:solidFill>
                  <a:srgbClr val="161616"/>
                </a:solidFill>
                <a:effectLst/>
                <a:latin typeface="Segoe UI" panose="020B0502040204020203" pitchFamily="34" charset="0"/>
              </a:rPr>
              <a:t>. Stream video and audio by using Blob Storage.</a:t>
            </a:r>
          </a:p>
          <a:p>
            <a:pPr algn="l">
              <a:buFont typeface="Arial" panose="020B0604020202020204" pitchFamily="34" charset="0"/>
              <a:buChar char="•"/>
            </a:pPr>
            <a:r>
              <a:rPr lang="en-US" b="1" i="0" dirty="0">
                <a:solidFill>
                  <a:schemeClr val="accent1"/>
                </a:solidFill>
                <a:effectLst/>
                <a:latin typeface="Segoe UI" panose="020B0502040204020203" pitchFamily="34" charset="0"/>
              </a:rPr>
              <a:t>Consider archiving and recovery</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Blob Storage is a great solution for storing data for backup and restore, disaster recovery, and archiving.</a:t>
            </a:r>
          </a:p>
          <a:p>
            <a:pPr algn="l">
              <a:buFont typeface="Arial" panose="020B0604020202020204" pitchFamily="34" charset="0"/>
              <a:buChar char="•"/>
            </a:pPr>
            <a:r>
              <a:rPr lang="en-US" b="1" i="0" dirty="0">
                <a:solidFill>
                  <a:schemeClr val="accent1"/>
                </a:solidFill>
                <a:effectLst/>
                <a:latin typeface="Segoe UI" panose="020B0502040204020203" pitchFamily="34" charset="0"/>
              </a:rPr>
              <a:t>Consider application access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You can store data in Blob Storage for analysis by an on-premises or Azure-hosted service.</a:t>
            </a:r>
          </a:p>
        </p:txBody>
      </p:sp>
    </p:spTree>
    <p:extLst>
      <p:ext uri="{BB962C8B-B14F-4D97-AF65-F5344CB8AC3E}">
        <p14:creationId xmlns:p14="http://schemas.microsoft.com/office/powerpoint/2010/main" val="327059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2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547A6-1777-2334-0440-31EB53DB1103}"/>
              </a:ext>
            </a:extLst>
          </p:cNvPr>
          <p:cNvSpPr txBox="1"/>
          <p:nvPr/>
        </p:nvSpPr>
        <p:spPr>
          <a:xfrm>
            <a:off x="0" y="118579"/>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Create blob containers</a:t>
            </a:r>
          </a:p>
        </p:txBody>
      </p:sp>
      <p:sp>
        <p:nvSpPr>
          <p:cNvPr id="5" name="TextBox 4">
            <a:extLst>
              <a:ext uri="{FF2B5EF4-FFF2-40B4-BE49-F238E27FC236}">
                <a16:creationId xmlns:a16="http://schemas.microsoft.com/office/drawing/2014/main" id="{512FCEA5-E4C5-021E-CF3E-CA4C60F66C48}"/>
              </a:ext>
            </a:extLst>
          </p:cNvPr>
          <p:cNvSpPr txBox="1"/>
          <p:nvPr/>
        </p:nvSpPr>
        <p:spPr>
          <a:xfrm>
            <a:off x="111967" y="616020"/>
            <a:ext cx="11644604"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Azure Blob Storage uses a container resource to group a set of blobs. A blob can't exist by itself in Blob Storage. A blob must be stored in a container resource.</a:t>
            </a:r>
            <a:endParaRPr lang="en-IN" dirty="0"/>
          </a:p>
        </p:txBody>
      </p:sp>
      <p:sp>
        <p:nvSpPr>
          <p:cNvPr id="7" name="TextBox 6">
            <a:extLst>
              <a:ext uri="{FF2B5EF4-FFF2-40B4-BE49-F238E27FC236}">
                <a16:creationId xmlns:a16="http://schemas.microsoft.com/office/drawing/2014/main" id="{22CB410A-C4C7-DD40-E099-BA67E628BD30}"/>
              </a:ext>
            </a:extLst>
          </p:cNvPr>
          <p:cNvSpPr txBox="1"/>
          <p:nvPr/>
        </p:nvSpPr>
        <p:spPr>
          <a:xfrm>
            <a:off x="111966" y="1492527"/>
            <a:ext cx="11038115" cy="2672206"/>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containers and blobs</a:t>
            </a:r>
          </a:p>
          <a:p>
            <a:pPr algn="l"/>
            <a:r>
              <a:rPr lang="en-US" b="0" i="0" dirty="0">
                <a:solidFill>
                  <a:srgbClr val="161616"/>
                </a:solidFill>
                <a:effectLst/>
                <a:latin typeface="Segoe UI" panose="020B0502040204020203" pitchFamily="34" charset="0"/>
              </a:rPr>
              <a:t>Let's look at the configuration characteristics of containers and blobs.</a:t>
            </a:r>
          </a:p>
          <a:p>
            <a:pPr algn="l">
              <a:lnSpc>
                <a:spcPct val="150000"/>
              </a:lnSpc>
              <a:buFont typeface="Arial" panose="020B0604020202020204" pitchFamily="34" charset="0"/>
              <a:buChar char="•"/>
            </a:pPr>
            <a:r>
              <a:rPr lang="en-US" b="0" i="0" dirty="0">
                <a:solidFill>
                  <a:schemeClr val="accent1"/>
                </a:solidFill>
                <a:effectLst/>
                <a:latin typeface="Segoe UI" panose="020B0502040204020203" pitchFamily="34" charset="0"/>
              </a:rPr>
              <a:t>All blobs must be in a container.</a:t>
            </a:r>
          </a:p>
          <a:p>
            <a:pPr algn="l">
              <a:lnSpc>
                <a:spcPct val="150000"/>
              </a:lnSpc>
              <a:buFont typeface="Arial" panose="020B0604020202020204" pitchFamily="34" charset="0"/>
              <a:buChar char="•"/>
            </a:pPr>
            <a:r>
              <a:rPr lang="en-US" b="0" i="0" dirty="0">
                <a:solidFill>
                  <a:schemeClr val="accent1"/>
                </a:solidFill>
                <a:effectLst/>
                <a:latin typeface="Segoe UI" panose="020B0502040204020203" pitchFamily="34" charset="0"/>
              </a:rPr>
              <a:t>A container can store an unlimited number of blobs.</a:t>
            </a:r>
          </a:p>
          <a:p>
            <a:pPr algn="l">
              <a:lnSpc>
                <a:spcPct val="150000"/>
              </a:lnSpc>
              <a:buFont typeface="Arial" panose="020B0604020202020204" pitchFamily="34" charset="0"/>
              <a:buChar char="•"/>
            </a:pPr>
            <a:r>
              <a:rPr lang="en-US" b="0" i="0" dirty="0">
                <a:solidFill>
                  <a:schemeClr val="accent1"/>
                </a:solidFill>
                <a:effectLst/>
                <a:latin typeface="Segoe UI" panose="020B0502040204020203" pitchFamily="34" charset="0"/>
              </a:rPr>
              <a:t>An Azure storage account can contain an unlimited number of containers.</a:t>
            </a:r>
          </a:p>
          <a:p>
            <a:pPr algn="l">
              <a:lnSpc>
                <a:spcPct val="150000"/>
              </a:lnSpc>
              <a:buFont typeface="Arial" panose="020B0604020202020204" pitchFamily="34" charset="0"/>
              <a:buChar char="•"/>
            </a:pPr>
            <a:r>
              <a:rPr lang="en-US" b="0" i="0" dirty="0">
                <a:solidFill>
                  <a:schemeClr val="accent1"/>
                </a:solidFill>
                <a:effectLst/>
                <a:latin typeface="Segoe UI" panose="020B0502040204020203" pitchFamily="34" charset="0"/>
              </a:rPr>
              <a:t>You can create the container in the Azure portal.</a:t>
            </a:r>
          </a:p>
          <a:p>
            <a:pPr algn="l">
              <a:lnSpc>
                <a:spcPct val="150000"/>
              </a:lnSpc>
              <a:buFont typeface="Arial" panose="020B0604020202020204" pitchFamily="34" charset="0"/>
              <a:buChar char="•"/>
            </a:pPr>
            <a:r>
              <a:rPr lang="en-US" b="0" i="0" dirty="0">
                <a:solidFill>
                  <a:schemeClr val="accent1"/>
                </a:solidFill>
                <a:effectLst/>
                <a:latin typeface="Segoe UI" panose="020B0502040204020203" pitchFamily="34" charset="0"/>
              </a:rPr>
              <a:t>You upload blobs into a container.</a:t>
            </a:r>
          </a:p>
        </p:txBody>
      </p:sp>
      <p:sp>
        <p:nvSpPr>
          <p:cNvPr id="9" name="TextBox 8">
            <a:extLst>
              <a:ext uri="{FF2B5EF4-FFF2-40B4-BE49-F238E27FC236}">
                <a16:creationId xmlns:a16="http://schemas.microsoft.com/office/drawing/2014/main" id="{A6B6DDE2-7D67-F121-DBFE-E7D240AD8872}"/>
              </a:ext>
            </a:extLst>
          </p:cNvPr>
          <p:cNvSpPr txBox="1"/>
          <p:nvPr/>
        </p:nvSpPr>
        <p:spPr>
          <a:xfrm>
            <a:off x="195943" y="4164733"/>
            <a:ext cx="6120880"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Configure a container</a:t>
            </a:r>
          </a:p>
        </p:txBody>
      </p:sp>
      <p:pic>
        <p:nvPicPr>
          <p:cNvPr id="11" name="Picture 10">
            <a:extLst>
              <a:ext uri="{FF2B5EF4-FFF2-40B4-BE49-F238E27FC236}">
                <a16:creationId xmlns:a16="http://schemas.microsoft.com/office/drawing/2014/main" id="{41EF7F6E-55B8-B24E-03B5-644D83E0110A}"/>
              </a:ext>
            </a:extLst>
          </p:cNvPr>
          <p:cNvPicPr>
            <a:picLocks noChangeAspect="1"/>
          </p:cNvPicPr>
          <p:nvPr/>
        </p:nvPicPr>
        <p:blipFill>
          <a:blip r:embed="rId2"/>
          <a:stretch>
            <a:fillRect/>
          </a:stretch>
        </p:blipFill>
        <p:spPr>
          <a:xfrm>
            <a:off x="195943" y="4637314"/>
            <a:ext cx="8070981" cy="2102107"/>
          </a:xfrm>
          <a:prstGeom prst="rect">
            <a:avLst/>
          </a:prstGeom>
        </p:spPr>
      </p:pic>
    </p:spTree>
    <p:extLst>
      <p:ext uri="{BB962C8B-B14F-4D97-AF65-F5344CB8AC3E}">
        <p14:creationId xmlns:p14="http://schemas.microsoft.com/office/powerpoint/2010/main" val="2098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40EE62-1670-6090-B6D4-1E05F776F888}"/>
              </a:ext>
            </a:extLst>
          </p:cNvPr>
          <p:cNvSpPr txBox="1"/>
          <p:nvPr/>
        </p:nvSpPr>
        <p:spPr>
          <a:xfrm>
            <a:off x="268256" y="208709"/>
            <a:ext cx="11581622" cy="286232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Name</a:t>
            </a:r>
            <a:r>
              <a:rPr lang="en-US" b="0" i="0" dirty="0">
                <a:solidFill>
                  <a:schemeClr val="accent2"/>
                </a:solidFill>
                <a:effectLst/>
                <a:latin typeface="Segoe UI" panose="020B0502040204020203" pitchFamily="34" charset="0"/>
              </a:rPr>
              <a:t>: </a:t>
            </a:r>
            <a:r>
              <a:rPr lang="en-US" b="0" i="0" dirty="0">
                <a:solidFill>
                  <a:srgbClr val="161616"/>
                </a:solidFill>
                <a:effectLst/>
                <a:latin typeface="Segoe UI" panose="020B0502040204020203" pitchFamily="34" charset="0"/>
              </a:rPr>
              <a:t>Enter a name for your container. The name must be unique within the Azure storage account.</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The name can contain only lowercase letters, numbers, and hyphens.</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The name must begin with a letter or a number.</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The minimum length for the name is three characters.</a:t>
            </a:r>
          </a:p>
          <a:p>
            <a:pPr marL="742950" lvl="1" indent="-285750" algn="l">
              <a:buFont typeface="Arial" panose="020B0604020202020204" pitchFamily="34" charset="0"/>
              <a:buChar char="•"/>
            </a:pPr>
            <a:r>
              <a:rPr lang="en-US" b="0" i="0" dirty="0">
                <a:solidFill>
                  <a:srgbClr val="161616"/>
                </a:solidFill>
                <a:effectLst/>
                <a:latin typeface="Segoe UI" panose="020B0502040204020203" pitchFamily="34" charset="0"/>
              </a:rPr>
              <a:t>The maximum length for the name is 63 characters.</a:t>
            </a:r>
          </a:p>
          <a:p>
            <a:pPr algn="l"/>
            <a:r>
              <a:rPr lang="en-US" b="1" i="0" dirty="0">
                <a:solidFill>
                  <a:schemeClr val="accent2"/>
                </a:solidFill>
                <a:effectLst/>
                <a:latin typeface="Segoe UI" panose="020B0502040204020203" pitchFamily="34" charset="0"/>
              </a:rPr>
              <a:t>Public access level</a:t>
            </a:r>
            <a:r>
              <a:rPr lang="en-US" b="0" i="0" dirty="0">
                <a:solidFill>
                  <a:schemeClr val="accent2"/>
                </a:solidFill>
                <a:effectLst/>
                <a:latin typeface="Segoe UI" panose="020B0502040204020203" pitchFamily="34" charset="0"/>
              </a:rPr>
              <a:t>: </a:t>
            </a:r>
            <a:r>
              <a:rPr lang="en-US" b="0" i="0" dirty="0">
                <a:solidFill>
                  <a:srgbClr val="161616"/>
                </a:solidFill>
                <a:effectLst/>
                <a:latin typeface="Segoe UI" panose="020B0502040204020203" pitchFamily="34" charset="0"/>
              </a:rPr>
              <a:t>The access level specifies whether the container and its blobs can be accessed publicly. By default, container data is private and visible only to the account owner. There are three access level choices:</a:t>
            </a:r>
          </a:p>
          <a:p>
            <a:pPr marL="742950" lvl="1" indent="-285750" algn="l">
              <a:buFont typeface="Arial" panose="020B0604020202020204" pitchFamily="34" charset="0"/>
              <a:buChar char="•"/>
            </a:pPr>
            <a:r>
              <a:rPr lang="en-US" b="1" i="0" dirty="0">
                <a:solidFill>
                  <a:schemeClr val="accent1"/>
                </a:solidFill>
                <a:effectLst/>
                <a:latin typeface="Segoe UI" panose="020B0502040204020203" pitchFamily="34" charset="0"/>
              </a:rPr>
              <a:t>Private</a:t>
            </a:r>
            <a:r>
              <a:rPr lang="en-US" b="0" i="0" dirty="0">
                <a:solidFill>
                  <a:schemeClr val="accent1"/>
                </a:solidFill>
                <a:effectLst/>
                <a:latin typeface="Segoe UI" panose="020B0502040204020203" pitchFamily="34" charset="0"/>
              </a:rPr>
              <a:t>:</a:t>
            </a:r>
            <a:r>
              <a:rPr lang="en-US" b="0" i="0" dirty="0">
                <a:solidFill>
                  <a:srgbClr val="161616"/>
                </a:solidFill>
                <a:effectLst/>
                <a:latin typeface="Segoe UI" panose="020B0502040204020203" pitchFamily="34" charset="0"/>
              </a:rPr>
              <a:t> (Default) Prohibit anonymous access to the container and blobs.</a:t>
            </a:r>
          </a:p>
          <a:p>
            <a:pPr marL="742950" lvl="1" indent="-285750" algn="l">
              <a:buFont typeface="Arial" panose="020B0604020202020204" pitchFamily="34" charset="0"/>
              <a:buChar char="•"/>
            </a:pPr>
            <a:r>
              <a:rPr lang="en-US" b="1" i="0" dirty="0">
                <a:solidFill>
                  <a:schemeClr val="accent1"/>
                </a:solidFill>
                <a:effectLst/>
                <a:latin typeface="Segoe UI" panose="020B0502040204020203" pitchFamily="34" charset="0"/>
              </a:rPr>
              <a:t>Blob</a:t>
            </a:r>
            <a:r>
              <a:rPr lang="en-US" b="0" i="0" dirty="0">
                <a:solidFill>
                  <a:schemeClr val="accent1"/>
                </a:solidFill>
                <a:effectLst/>
                <a:latin typeface="Segoe UI" panose="020B0502040204020203" pitchFamily="34" charset="0"/>
              </a:rPr>
              <a:t>:</a:t>
            </a:r>
            <a:r>
              <a:rPr lang="en-US" b="0" i="0" dirty="0">
                <a:solidFill>
                  <a:srgbClr val="161616"/>
                </a:solidFill>
                <a:effectLst/>
                <a:latin typeface="Segoe UI" panose="020B0502040204020203" pitchFamily="34" charset="0"/>
              </a:rPr>
              <a:t> Allow anonymous public read access for the blobs only.</a:t>
            </a:r>
          </a:p>
          <a:p>
            <a:pPr marL="742950" lvl="1" indent="-285750" algn="l">
              <a:buFont typeface="Arial" panose="020B0604020202020204" pitchFamily="34" charset="0"/>
              <a:buChar char="•"/>
            </a:pPr>
            <a:r>
              <a:rPr lang="en-US" b="1" i="0" dirty="0">
                <a:solidFill>
                  <a:schemeClr val="accent1"/>
                </a:solidFill>
                <a:effectLst/>
                <a:latin typeface="Segoe UI" panose="020B0502040204020203" pitchFamily="34" charset="0"/>
              </a:rPr>
              <a:t>Container</a:t>
            </a:r>
            <a:r>
              <a:rPr lang="en-US" b="0" i="0" dirty="0">
                <a:solidFill>
                  <a:schemeClr val="accent1"/>
                </a:solidFill>
                <a:effectLst/>
                <a:latin typeface="Segoe UI" panose="020B0502040204020203" pitchFamily="34" charset="0"/>
              </a:rPr>
              <a:t>:</a:t>
            </a:r>
            <a:r>
              <a:rPr lang="en-US" b="0" i="0" dirty="0">
                <a:solidFill>
                  <a:srgbClr val="161616"/>
                </a:solidFill>
                <a:effectLst/>
                <a:latin typeface="Segoe UI" panose="020B0502040204020203" pitchFamily="34" charset="0"/>
              </a:rPr>
              <a:t> Allow anonymous public read and list access to the entire container, including the blobs.</a:t>
            </a:r>
          </a:p>
        </p:txBody>
      </p:sp>
      <p:pic>
        <p:nvPicPr>
          <p:cNvPr id="7" name="Picture 6">
            <a:extLst>
              <a:ext uri="{FF2B5EF4-FFF2-40B4-BE49-F238E27FC236}">
                <a16:creationId xmlns:a16="http://schemas.microsoft.com/office/drawing/2014/main" id="{DFA7F8EA-C5DB-0A8B-B807-8F59643342ED}"/>
              </a:ext>
            </a:extLst>
          </p:cNvPr>
          <p:cNvPicPr>
            <a:picLocks noChangeAspect="1"/>
          </p:cNvPicPr>
          <p:nvPr/>
        </p:nvPicPr>
        <p:blipFill>
          <a:blip r:embed="rId2"/>
          <a:stretch>
            <a:fillRect/>
          </a:stretch>
        </p:blipFill>
        <p:spPr>
          <a:xfrm>
            <a:off x="268256" y="3313251"/>
            <a:ext cx="11712250" cy="2918713"/>
          </a:xfrm>
          <a:prstGeom prst="rect">
            <a:avLst/>
          </a:prstGeom>
        </p:spPr>
      </p:pic>
    </p:spTree>
    <p:extLst>
      <p:ext uri="{BB962C8B-B14F-4D97-AF65-F5344CB8AC3E}">
        <p14:creationId xmlns:p14="http://schemas.microsoft.com/office/powerpoint/2010/main" val="311393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CBF71-A550-848E-2A82-B5BA4ED8EBA5}"/>
              </a:ext>
            </a:extLst>
          </p:cNvPr>
          <p:cNvSpPr txBox="1"/>
          <p:nvPr/>
        </p:nvSpPr>
        <p:spPr>
          <a:xfrm>
            <a:off x="105747" y="407887"/>
            <a:ext cx="11980506" cy="6186309"/>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Hot tier</a:t>
            </a:r>
          </a:p>
          <a:p>
            <a:pPr algn="l"/>
            <a:r>
              <a:rPr lang="en-US" b="0" i="0" dirty="0">
                <a:solidFill>
                  <a:srgbClr val="161616"/>
                </a:solidFill>
                <a:effectLst/>
                <a:latin typeface="Segoe UI" panose="020B0502040204020203" pitchFamily="34" charset="0"/>
              </a:rPr>
              <a:t>The Hot tier is optimized for frequent reads and writes of objects in the Azure storage account. A good usage case is data that is actively being processed. By default, new storage accounts are created in the Hot tier. This tier has the lowest access costs, but higher storage costs than the Cool and Archive tiers.</a:t>
            </a:r>
          </a:p>
          <a:p>
            <a:pPr algn="l"/>
            <a:endParaRPr lang="en-US" b="0" i="0" dirty="0">
              <a:solidFill>
                <a:srgbClr val="161616"/>
              </a:solidFill>
              <a:effectLst/>
              <a:latin typeface="Segoe UI" panose="020B0502040204020203" pitchFamily="34" charset="0"/>
            </a:endParaRPr>
          </a:p>
          <a:p>
            <a:pPr algn="l"/>
            <a:r>
              <a:rPr lang="en-US" b="1" i="0" dirty="0">
                <a:solidFill>
                  <a:schemeClr val="accent2"/>
                </a:solidFill>
                <a:effectLst/>
                <a:latin typeface="Segoe UI" panose="020B0502040204020203" pitchFamily="34" charset="0"/>
              </a:rPr>
              <a:t>Cool tier</a:t>
            </a:r>
          </a:p>
          <a:p>
            <a:pPr algn="l"/>
            <a:r>
              <a:rPr lang="en-US" b="0" i="0" dirty="0">
                <a:solidFill>
                  <a:srgbClr val="161616"/>
                </a:solidFill>
                <a:effectLst/>
                <a:latin typeface="Segoe UI" panose="020B0502040204020203" pitchFamily="34" charset="0"/>
              </a:rPr>
              <a:t>The Cool tier is optimized for storing large amounts of data that's infrequently accessed. This tier is intended for data that remains in the Cool tier for at least 30 days. A usage case for the Cool tier is short-term backup and disaster recovery datasets and older media content. This content shouldn't be viewed frequently, but it needs to be immediately available. Storing data in the Cool tier is more cost-effective. Accessing data in the Cool tier can be more expensive than accessing data in the Hot tier.</a:t>
            </a:r>
          </a:p>
          <a:p>
            <a:pPr algn="l"/>
            <a:endParaRPr lang="en-US" b="0" i="0" dirty="0">
              <a:solidFill>
                <a:srgbClr val="161616"/>
              </a:solidFill>
              <a:effectLst/>
              <a:latin typeface="Segoe UI" panose="020B0502040204020203" pitchFamily="34" charset="0"/>
            </a:endParaRPr>
          </a:p>
          <a:p>
            <a:pPr algn="l"/>
            <a:r>
              <a:rPr lang="en-US" b="1" i="0" dirty="0">
                <a:solidFill>
                  <a:schemeClr val="accent2"/>
                </a:solidFill>
                <a:effectLst/>
                <a:latin typeface="Segoe UI" panose="020B0502040204020203" pitchFamily="34" charset="0"/>
              </a:rPr>
              <a:t>Cold tier</a:t>
            </a:r>
          </a:p>
          <a:p>
            <a:pPr algn="l"/>
            <a:r>
              <a:rPr lang="en-US" b="0" i="0" dirty="0">
                <a:solidFill>
                  <a:srgbClr val="161616"/>
                </a:solidFill>
                <a:effectLst/>
                <a:latin typeface="Segoe UI" panose="020B0502040204020203" pitchFamily="34" charset="0"/>
              </a:rPr>
              <a:t>The Cold tier is also optimized for storing large amounts of data that's infrequently accessed. This tier is intended for data that can remain in the tier for at least 90 days.</a:t>
            </a:r>
          </a:p>
          <a:p>
            <a:pPr algn="l"/>
            <a:endParaRPr lang="en-US" b="0" i="0" dirty="0">
              <a:solidFill>
                <a:srgbClr val="161616"/>
              </a:solidFill>
              <a:effectLst/>
              <a:latin typeface="Segoe UI" panose="020B0502040204020203" pitchFamily="34" charset="0"/>
            </a:endParaRPr>
          </a:p>
          <a:p>
            <a:pPr algn="l"/>
            <a:r>
              <a:rPr lang="en-US" b="1" i="0" dirty="0">
                <a:solidFill>
                  <a:schemeClr val="accent2"/>
                </a:solidFill>
                <a:effectLst/>
                <a:latin typeface="Segoe UI" panose="020B0502040204020203" pitchFamily="34" charset="0"/>
              </a:rPr>
              <a:t>Archive tier</a:t>
            </a:r>
          </a:p>
          <a:p>
            <a:pPr algn="l"/>
            <a:r>
              <a:rPr lang="en-US" b="0" i="0" dirty="0">
                <a:solidFill>
                  <a:srgbClr val="161616"/>
                </a:solidFill>
                <a:effectLst/>
                <a:latin typeface="Segoe UI" panose="020B0502040204020203" pitchFamily="34" charset="0"/>
              </a:rPr>
              <a:t>The Archive tier is an offline tier that's optimized for data that can tolerate several hours of retrieval latency. Data must remain in the Archive tier for at least 180 days or be subject to an early deletion charge. Data for the Archive tier includes secondary backups, original raw data, and legally required compliance information. This tier is the most cost-effective option for storing data. Accessing data is more expensive in the Archive tier than accessing data in the other tiers.</a:t>
            </a:r>
          </a:p>
        </p:txBody>
      </p:sp>
    </p:spTree>
    <p:extLst>
      <p:ext uri="{BB962C8B-B14F-4D97-AF65-F5344CB8AC3E}">
        <p14:creationId xmlns:p14="http://schemas.microsoft.com/office/powerpoint/2010/main" val="112571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A8B40-E856-9A23-5503-13ACCCCF39BF}"/>
              </a:ext>
            </a:extLst>
          </p:cNvPr>
          <p:cNvSpPr txBox="1"/>
          <p:nvPr/>
        </p:nvSpPr>
        <p:spPr>
          <a:xfrm>
            <a:off x="0" y="137241"/>
            <a:ext cx="6097554" cy="369332"/>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Add blob lifecycle management rules</a:t>
            </a:r>
          </a:p>
        </p:txBody>
      </p:sp>
      <p:sp>
        <p:nvSpPr>
          <p:cNvPr id="5" name="TextBox 4">
            <a:extLst>
              <a:ext uri="{FF2B5EF4-FFF2-40B4-BE49-F238E27FC236}">
                <a16:creationId xmlns:a16="http://schemas.microsoft.com/office/drawing/2014/main" id="{FB65CBE4-B5DD-4E08-5FEC-05DF931FA776}"/>
              </a:ext>
            </a:extLst>
          </p:cNvPr>
          <p:cNvSpPr txBox="1"/>
          <p:nvPr/>
        </p:nvSpPr>
        <p:spPr>
          <a:xfrm>
            <a:off x="195942" y="506573"/>
            <a:ext cx="11849877" cy="2031325"/>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Every data set has a unique lifecycle. Early in the lifecycle, users tend to access some of the data in the set, but not all of the data. As the data set ages, access to all of the data in the set tends to dramatically reduce. Some data set stays idle in the cloud and is rarely accessed after it's stored. Some data expires within a few days or months after it's created. Other data is actively read and modified throughout the data set lifetime.</a:t>
            </a:r>
          </a:p>
          <a:p>
            <a:pPr algn="l"/>
            <a:r>
              <a:rPr lang="en-US" b="0" i="0" dirty="0">
                <a:solidFill>
                  <a:srgbClr val="161616"/>
                </a:solidFill>
                <a:effectLst/>
                <a:latin typeface="Segoe UI" panose="020B0502040204020203" pitchFamily="34" charset="0"/>
              </a:rPr>
              <a:t>Azure Blob Storage supports lifecycle management for data sets. It offers a rich rule-based policy for GPv2 and Blob Storage accounts. You can use lifecycle policy rules to transition your data to the appropriate access tiers, and set expiration times for the end of a data set's lifecycle.</a:t>
            </a:r>
          </a:p>
        </p:txBody>
      </p:sp>
      <p:sp>
        <p:nvSpPr>
          <p:cNvPr id="7" name="TextBox 6">
            <a:extLst>
              <a:ext uri="{FF2B5EF4-FFF2-40B4-BE49-F238E27FC236}">
                <a16:creationId xmlns:a16="http://schemas.microsoft.com/office/drawing/2014/main" id="{F38CDD41-66AC-8FB5-65B6-DDB95E0E167F}"/>
              </a:ext>
            </a:extLst>
          </p:cNvPr>
          <p:cNvSpPr txBox="1"/>
          <p:nvPr/>
        </p:nvSpPr>
        <p:spPr>
          <a:xfrm>
            <a:off x="195941" y="2820393"/>
            <a:ext cx="11523307" cy="3330079"/>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lifecycle management</a:t>
            </a:r>
          </a:p>
          <a:p>
            <a:pPr algn="l"/>
            <a:r>
              <a:rPr lang="en-US" b="0" i="0" dirty="0">
                <a:solidFill>
                  <a:srgbClr val="161616"/>
                </a:solidFill>
                <a:effectLst/>
                <a:latin typeface="Segoe UI" panose="020B0502040204020203" pitchFamily="34" charset="0"/>
              </a:rPr>
              <a:t>You can use Azure Blob Storage lifecycle management policy rules to accomplish several tasks.</a:t>
            </a:r>
          </a:p>
          <a:p>
            <a:pPr marL="285750" indent="-285750" algn="l">
              <a:lnSpc>
                <a:spcPct val="200000"/>
              </a:lnSpc>
              <a:buFont typeface="Wingdings" panose="05000000000000000000" pitchFamily="2" charset="2"/>
              <a:buChar char="Ø"/>
            </a:pPr>
            <a:r>
              <a:rPr lang="en-US" b="0" i="0" dirty="0">
                <a:solidFill>
                  <a:srgbClr val="161616"/>
                </a:solidFill>
                <a:effectLst/>
                <a:latin typeface="Segoe UI" panose="020B0502040204020203" pitchFamily="34" charset="0"/>
              </a:rPr>
              <a:t>Transition blobs to a cooler storage tier (Hot to Cool, Hot to Archive, Cool to Archive) to optimize for performance and cost.</a:t>
            </a:r>
          </a:p>
          <a:p>
            <a:pPr marL="285750" indent="-285750" algn="l">
              <a:lnSpc>
                <a:spcPct val="200000"/>
              </a:lnSpc>
              <a:buFont typeface="Wingdings" panose="05000000000000000000" pitchFamily="2" charset="2"/>
              <a:buChar char="Ø"/>
            </a:pPr>
            <a:r>
              <a:rPr lang="en-US" b="0" i="0" dirty="0">
                <a:solidFill>
                  <a:srgbClr val="161616"/>
                </a:solidFill>
                <a:effectLst/>
                <a:latin typeface="Segoe UI" panose="020B0502040204020203" pitchFamily="34" charset="0"/>
              </a:rPr>
              <a:t>Delete blobs at the end of their lifecycles.</a:t>
            </a:r>
          </a:p>
          <a:p>
            <a:pPr marL="285750" indent="-285750" algn="l">
              <a:lnSpc>
                <a:spcPct val="200000"/>
              </a:lnSpc>
              <a:buFont typeface="Wingdings" panose="05000000000000000000" pitchFamily="2" charset="2"/>
              <a:buChar char="Ø"/>
            </a:pPr>
            <a:r>
              <a:rPr lang="en-US" b="0" i="0" dirty="0">
                <a:solidFill>
                  <a:srgbClr val="161616"/>
                </a:solidFill>
                <a:effectLst/>
                <a:latin typeface="Segoe UI" panose="020B0502040204020203" pitchFamily="34" charset="0"/>
              </a:rPr>
              <a:t>Define rule-based conditions to run once per day at the Azure storage account level.</a:t>
            </a:r>
          </a:p>
          <a:p>
            <a:pPr marL="285750" indent="-285750" algn="l">
              <a:lnSpc>
                <a:spcPct val="200000"/>
              </a:lnSpc>
              <a:buFont typeface="Wingdings" panose="05000000000000000000" pitchFamily="2" charset="2"/>
              <a:buChar char="Ø"/>
            </a:pPr>
            <a:r>
              <a:rPr lang="en-US" b="0" i="0" dirty="0">
                <a:solidFill>
                  <a:srgbClr val="161616"/>
                </a:solidFill>
                <a:effectLst/>
                <a:latin typeface="Segoe UI" panose="020B0502040204020203" pitchFamily="34" charset="0"/>
              </a:rPr>
              <a:t>Apply rule-based conditions to containers or a subset of blobs.</a:t>
            </a:r>
          </a:p>
        </p:txBody>
      </p:sp>
    </p:spTree>
    <p:extLst>
      <p:ext uri="{BB962C8B-B14F-4D97-AF65-F5344CB8AC3E}">
        <p14:creationId xmlns:p14="http://schemas.microsoft.com/office/powerpoint/2010/main" val="199782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2D7FB-36AE-6C04-2C72-09C838BB5AFF}"/>
              </a:ext>
            </a:extLst>
          </p:cNvPr>
          <p:cNvSpPr txBox="1"/>
          <p:nvPr/>
        </p:nvSpPr>
        <p:spPr>
          <a:xfrm>
            <a:off x="90973" y="212772"/>
            <a:ext cx="11992169" cy="1754326"/>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Business scenario</a:t>
            </a:r>
          </a:p>
          <a:p>
            <a:pPr algn="l"/>
            <a:r>
              <a:rPr lang="en-US" b="0" i="0" dirty="0">
                <a:solidFill>
                  <a:srgbClr val="161616"/>
                </a:solidFill>
                <a:effectLst/>
                <a:latin typeface="Segoe UI" panose="020B0502040204020203" pitchFamily="34" charset="0"/>
              </a:rPr>
              <a:t>Consider a scenario where data is frequently accessed in the early stages of the lifecycle, but only occasionally after two weeks. After the first month, the data set is rarely accessed. In this scenario, the Hot tier of Blob Storage is best during the early stages. Cool tier storage is most appropriate for occasional access. Archive tier storage is the best option after the data ages over a month. To achieve this transition, lifecycle management policy rules are available to move aging data to cooler tiers.</a:t>
            </a:r>
          </a:p>
        </p:txBody>
      </p:sp>
      <p:pic>
        <p:nvPicPr>
          <p:cNvPr id="5" name="Picture 4">
            <a:extLst>
              <a:ext uri="{FF2B5EF4-FFF2-40B4-BE49-F238E27FC236}">
                <a16:creationId xmlns:a16="http://schemas.microsoft.com/office/drawing/2014/main" id="{2C4D9DC7-4D3F-11DD-4FC4-ECD22C2D033C}"/>
              </a:ext>
            </a:extLst>
          </p:cNvPr>
          <p:cNvPicPr>
            <a:picLocks noChangeAspect="1"/>
          </p:cNvPicPr>
          <p:nvPr/>
        </p:nvPicPr>
        <p:blipFill>
          <a:blip r:embed="rId2"/>
          <a:stretch>
            <a:fillRect/>
          </a:stretch>
        </p:blipFill>
        <p:spPr>
          <a:xfrm>
            <a:off x="90973" y="2174033"/>
            <a:ext cx="6980525" cy="4581330"/>
          </a:xfrm>
          <a:prstGeom prst="rect">
            <a:avLst/>
          </a:prstGeom>
        </p:spPr>
      </p:pic>
      <p:sp>
        <p:nvSpPr>
          <p:cNvPr id="7" name="TextBox 6">
            <a:extLst>
              <a:ext uri="{FF2B5EF4-FFF2-40B4-BE49-F238E27FC236}">
                <a16:creationId xmlns:a16="http://schemas.microsoft.com/office/drawing/2014/main" id="{D23456FC-12F2-6859-D4E8-91C121010C8E}"/>
              </a:ext>
            </a:extLst>
          </p:cNvPr>
          <p:cNvSpPr txBox="1"/>
          <p:nvPr/>
        </p:nvSpPr>
        <p:spPr>
          <a:xfrm>
            <a:off x="7071498" y="2028581"/>
            <a:ext cx="5011644" cy="3139321"/>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Configure lifecycle management policy rules</a:t>
            </a:r>
          </a:p>
          <a:p>
            <a:pPr algn="l"/>
            <a:r>
              <a:rPr lang="en-US" b="0" i="0" dirty="0">
                <a:solidFill>
                  <a:srgbClr val="161616"/>
                </a:solidFill>
                <a:effectLst/>
                <a:latin typeface="Segoe UI" panose="020B0502040204020203" pitchFamily="34" charset="0"/>
              </a:rPr>
              <a:t>In the Azure portal, you create lifecycle management policy rules for your Azure storage account by specifying several settings. For each rule, you create </a:t>
            </a:r>
            <a:r>
              <a:rPr lang="en-US" b="1" i="0" dirty="0">
                <a:solidFill>
                  <a:srgbClr val="161616"/>
                </a:solidFill>
                <a:effectLst/>
                <a:latin typeface="Segoe UI" panose="020B0502040204020203" pitchFamily="34" charset="0"/>
              </a:rPr>
              <a:t>If - Then</a:t>
            </a:r>
            <a:r>
              <a:rPr lang="en-US" b="0" i="0" dirty="0">
                <a:solidFill>
                  <a:srgbClr val="161616"/>
                </a:solidFill>
                <a:effectLst/>
                <a:latin typeface="Segoe UI" panose="020B0502040204020203" pitchFamily="34" charset="0"/>
              </a:rPr>
              <a:t> block conditions to transition or expire data based on your specifications. As you review these details, consider how you can set up lifecycle management policy rules for your data sets.</a:t>
            </a:r>
          </a:p>
          <a:p>
            <a:br>
              <a:rPr lang="en-US" dirty="0"/>
            </a:br>
            <a:endParaRPr lang="en-IN" dirty="0"/>
          </a:p>
        </p:txBody>
      </p:sp>
    </p:spTree>
    <p:extLst>
      <p:ext uri="{BB962C8B-B14F-4D97-AF65-F5344CB8AC3E}">
        <p14:creationId xmlns:p14="http://schemas.microsoft.com/office/powerpoint/2010/main" val="337343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F7974-4E97-D976-15A8-B02642DBCCB9}"/>
              </a:ext>
            </a:extLst>
          </p:cNvPr>
          <p:cNvSpPr txBox="1"/>
          <p:nvPr/>
        </p:nvSpPr>
        <p:spPr>
          <a:xfrm>
            <a:off x="156288" y="258538"/>
            <a:ext cx="6097554" cy="369332"/>
          </a:xfrm>
          <a:prstGeom prst="rect">
            <a:avLst/>
          </a:prstGeom>
          <a:noFill/>
        </p:spPr>
        <p:txBody>
          <a:bodyPr wrap="square">
            <a:spAutoFit/>
          </a:bodyPr>
          <a:lstStyle/>
          <a:p>
            <a:pPr algn="l"/>
            <a:r>
              <a:rPr lang="en-IN" b="1" i="0" dirty="0">
                <a:solidFill>
                  <a:schemeClr val="accent2"/>
                </a:solidFill>
                <a:effectLst/>
                <a:latin typeface="Segoe UI" panose="020B0502040204020203" pitchFamily="34" charset="0"/>
              </a:rPr>
              <a:t> blob object replication</a:t>
            </a:r>
          </a:p>
        </p:txBody>
      </p:sp>
      <p:pic>
        <p:nvPicPr>
          <p:cNvPr id="5" name="Picture 4">
            <a:extLst>
              <a:ext uri="{FF2B5EF4-FFF2-40B4-BE49-F238E27FC236}">
                <a16:creationId xmlns:a16="http://schemas.microsoft.com/office/drawing/2014/main" id="{99E44CEF-EE74-96A8-7120-4E2346189B66}"/>
              </a:ext>
            </a:extLst>
          </p:cNvPr>
          <p:cNvPicPr>
            <a:picLocks noChangeAspect="1"/>
          </p:cNvPicPr>
          <p:nvPr/>
        </p:nvPicPr>
        <p:blipFill>
          <a:blip r:embed="rId2"/>
          <a:stretch>
            <a:fillRect/>
          </a:stretch>
        </p:blipFill>
        <p:spPr>
          <a:xfrm>
            <a:off x="156288" y="719248"/>
            <a:ext cx="5319221" cy="2585323"/>
          </a:xfrm>
          <a:prstGeom prst="rect">
            <a:avLst/>
          </a:prstGeom>
        </p:spPr>
      </p:pic>
      <p:sp>
        <p:nvSpPr>
          <p:cNvPr id="7" name="TextBox 6">
            <a:extLst>
              <a:ext uri="{FF2B5EF4-FFF2-40B4-BE49-F238E27FC236}">
                <a16:creationId xmlns:a16="http://schemas.microsoft.com/office/drawing/2014/main" id="{E5CA13A6-E5B6-8F45-0D0B-8812A625EEEE}"/>
              </a:ext>
            </a:extLst>
          </p:cNvPr>
          <p:cNvSpPr txBox="1"/>
          <p:nvPr/>
        </p:nvSpPr>
        <p:spPr>
          <a:xfrm>
            <a:off x="5791978" y="719248"/>
            <a:ext cx="6400022" cy="2585323"/>
          </a:xfrm>
          <a:prstGeom prst="rect">
            <a:avLst/>
          </a:prstGeom>
          <a:noFill/>
        </p:spPr>
        <p:txBody>
          <a:bodyPr wrap="square">
            <a:spAutoFit/>
          </a:bodyPr>
          <a:lstStyle/>
          <a:p>
            <a:pPr algn="l"/>
            <a:r>
              <a:rPr lang="en-US" b="0" i="0" dirty="0">
                <a:solidFill>
                  <a:srgbClr val="161616"/>
                </a:solidFill>
                <a:effectLst/>
                <a:latin typeface="Segoe UI" panose="020B0502040204020203" pitchFamily="34" charset="0"/>
              </a:rPr>
              <a:t>Object replication copies blobs in a container asynchronously according to policy rules that you configure. During the replication process, the following contents are copied from the source container to the destination container:</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blob contents</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blob metadata and properties</a:t>
            </a:r>
          </a:p>
          <a:p>
            <a:pPr algn="l">
              <a:buFont typeface="Arial" panose="020B0604020202020204" pitchFamily="34" charset="0"/>
              <a:buChar char="•"/>
            </a:pPr>
            <a:r>
              <a:rPr lang="en-US" b="0" i="0" dirty="0">
                <a:solidFill>
                  <a:srgbClr val="161616"/>
                </a:solidFill>
                <a:effectLst/>
                <a:latin typeface="Segoe UI" panose="020B0502040204020203" pitchFamily="34" charset="0"/>
              </a:rPr>
              <a:t>Any versions of data associated with the blob</a:t>
            </a:r>
          </a:p>
          <a:p>
            <a:pPr algn="l"/>
            <a:r>
              <a:rPr lang="en-US" b="0" i="0" dirty="0">
                <a:solidFill>
                  <a:srgbClr val="161616"/>
                </a:solidFill>
                <a:effectLst/>
                <a:latin typeface="Segoe UI" panose="020B0502040204020203" pitchFamily="34" charset="0"/>
              </a:rPr>
              <a:t>The following illustration shows an example of asynchronous replication of blob containers between regions.</a:t>
            </a:r>
          </a:p>
        </p:txBody>
      </p:sp>
      <p:sp>
        <p:nvSpPr>
          <p:cNvPr id="9" name="TextBox 8">
            <a:extLst>
              <a:ext uri="{FF2B5EF4-FFF2-40B4-BE49-F238E27FC236}">
                <a16:creationId xmlns:a16="http://schemas.microsoft.com/office/drawing/2014/main" id="{CF030BF5-CB8C-449C-3D60-63E5F20094A8}"/>
              </a:ext>
            </a:extLst>
          </p:cNvPr>
          <p:cNvSpPr txBox="1"/>
          <p:nvPr/>
        </p:nvSpPr>
        <p:spPr>
          <a:xfrm>
            <a:off x="0" y="3395949"/>
            <a:ext cx="12111135" cy="3416320"/>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consider when configuring blob object replication</a:t>
            </a:r>
          </a:p>
          <a:p>
            <a:pPr algn="l"/>
            <a:r>
              <a:rPr lang="en-US" b="0" i="0" dirty="0">
                <a:solidFill>
                  <a:srgbClr val="161616"/>
                </a:solidFill>
                <a:effectLst/>
                <a:latin typeface="Segoe UI" panose="020B0502040204020203" pitchFamily="34" charset="0"/>
              </a:rPr>
              <a:t>There are many benefits to using blob object replication. Consider the following scenarios and think about how replication can be a part of your Blob Storage strategy.</a:t>
            </a:r>
          </a:p>
          <a:p>
            <a:pPr algn="l"/>
            <a:r>
              <a:rPr lang="en-US" b="1" i="0" dirty="0">
                <a:solidFill>
                  <a:schemeClr val="accent1"/>
                </a:solidFill>
                <a:effectLst/>
                <a:latin typeface="Segoe UI" panose="020B0502040204020203" pitchFamily="34" charset="0"/>
              </a:rPr>
              <a:t>Consider latency reductions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Minimize latency with blob object replication. You can reduce latency for read requests by enabling clients to consume data from a region that's in closer physical proximity.</a:t>
            </a:r>
          </a:p>
          <a:p>
            <a:pPr algn="l"/>
            <a:r>
              <a:rPr lang="en-US" b="1" i="0" dirty="0">
                <a:solidFill>
                  <a:schemeClr val="accent1"/>
                </a:solidFill>
                <a:effectLst/>
                <a:latin typeface="Segoe UI" panose="020B0502040204020203" pitchFamily="34" charset="0"/>
              </a:rPr>
              <a:t>Consider efficiency for compute workloads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Improve efficiency for compute workloads by using blob object replication. With object replication, compute workloads can process the same sets of blobs in different regions.</a:t>
            </a:r>
          </a:p>
          <a:p>
            <a:pPr algn="l"/>
            <a:r>
              <a:rPr lang="en-US" b="1" i="0" dirty="0">
                <a:solidFill>
                  <a:schemeClr val="accent1"/>
                </a:solidFill>
                <a:effectLst/>
                <a:latin typeface="Segoe UI" panose="020B0502040204020203" pitchFamily="34" charset="0"/>
              </a:rPr>
              <a:t>Consider data distribution</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Optimize your configuration for data distribution. You can process or analyze data in a single location and then replicate only the results to other regions.</a:t>
            </a:r>
          </a:p>
          <a:p>
            <a:pPr algn="l"/>
            <a:r>
              <a:rPr lang="en-US" b="1" i="0" dirty="0">
                <a:solidFill>
                  <a:schemeClr val="accent1"/>
                </a:solidFill>
                <a:effectLst/>
                <a:latin typeface="Segoe UI" panose="020B0502040204020203" pitchFamily="34" charset="0"/>
              </a:rPr>
              <a:t>Consider costs benefits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Manage your configuration and optimize your storage policies to achieve cost benefits. After your data is replicated, you can reduce costs by moving the data to the Archive tier by using lifecycle management policies.</a:t>
            </a:r>
          </a:p>
        </p:txBody>
      </p:sp>
    </p:spTree>
    <p:extLst>
      <p:ext uri="{BB962C8B-B14F-4D97-AF65-F5344CB8AC3E}">
        <p14:creationId xmlns:p14="http://schemas.microsoft.com/office/powerpoint/2010/main" val="303894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EBA2-7996-CF7B-E67A-04F4EF732FDC}"/>
              </a:ext>
            </a:extLst>
          </p:cNvPr>
          <p:cNvSpPr txBox="1"/>
          <p:nvPr/>
        </p:nvSpPr>
        <p:spPr>
          <a:xfrm>
            <a:off x="-1" y="152726"/>
            <a:ext cx="12120465" cy="3139321"/>
          </a:xfrm>
          <a:prstGeom prst="rect">
            <a:avLst/>
          </a:prstGeom>
          <a:noFill/>
        </p:spPr>
        <p:txBody>
          <a:bodyPr wrap="square">
            <a:spAutoFit/>
          </a:bodyPr>
          <a:lstStyle/>
          <a:p>
            <a:pPr algn="l"/>
            <a:r>
              <a:rPr lang="en-US" b="1" i="0" dirty="0">
                <a:solidFill>
                  <a:schemeClr val="accent2"/>
                </a:solidFill>
                <a:effectLst/>
                <a:latin typeface="Segoe UI" panose="020B0502040204020203" pitchFamily="34" charset="0"/>
              </a:rPr>
              <a:t>Things to know about blob object replication</a:t>
            </a:r>
          </a:p>
          <a:p>
            <a:pPr algn="l"/>
            <a:r>
              <a:rPr lang="en-US" b="0" i="0" dirty="0">
                <a:solidFill>
                  <a:srgbClr val="161616"/>
                </a:solidFill>
                <a:effectLst/>
                <a:latin typeface="Segoe UI" panose="020B0502040204020203" pitchFamily="34" charset="0"/>
              </a:rPr>
              <a:t>There are several considerations to keep in mind when planning your configuration for blob object replication.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Object replication requires that blob versioning is enabled on both the source and destination accounts.</a:t>
            </a:r>
          </a:p>
          <a:p>
            <a:pPr algn="l">
              <a:buFont typeface="Arial" panose="020B0604020202020204" pitchFamily="34" charset="0"/>
              <a:buChar char="•"/>
            </a:pPr>
            <a:r>
              <a:rPr lang="en-US" b="0" i="0" dirty="0">
                <a:solidFill>
                  <a:srgbClr val="161616"/>
                </a:solidFill>
                <a:effectLst/>
                <a:latin typeface="Segoe UI" panose="020B0502040204020203" pitchFamily="34" charset="0"/>
              </a:rPr>
              <a:t>Object replication doesn't support blob snapshots. Any snapshots on a blob in the source account aren't replicated to the destination account.</a:t>
            </a:r>
          </a:p>
          <a:p>
            <a:pPr algn="l">
              <a:buFont typeface="Arial" panose="020B0604020202020204" pitchFamily="34" charset="0"/>
              <a:buChar char="•"/>
            </a:pPr>
            <a:r>
              <a:rPr lang="en-US" b="0" i="0" dirty="0">
                <a:solidFill>
                  <a:srgbClr val="161616"/>
                </a:solidFill>
                <a:effectLst/>
                <a:latin typeface="Segoe UI" panose="020B0502040204020203" pitchFamily="34" charset="0"/>
              </a:rPr>
              <a:t>Object replication is supported when the source and destination accounts are in the Hot, Cool, or Cold tier. The source and destination accounts can be in different tiers.</a:t>
            </a:r>
          </a:p>
          <a:p>
            <a:pPr algn="l">
              <a:buFont typeface="Arial" panose="020B0604020202020204" pitchFamily="34" charset="0"/>
              <a:buChar char="•"/>
            </a:pPr>
            <a:r>
              <a:rPr lang="en-US" b="0" i="0" dirty="0">
                <a:solidFill>
                  <a:srgbClr val="161616"/>
                </a:solidFill>
                <a:effectLst/>
                <a:latin typeface="Segoe UI" panose="020B0502040204020203" pitchFamily="34" charset="0"/>
              </a:rPr>
              <a:t>When you configure object replication, you create a replication policy that specifies the source Azure storage account and the destination storage account.</a:t>
            </a:r>
          </a:p>
          <a:p>
            <a:pPr algn="l">
              <a:buFont typeface="Arial" panose="020B0604020202020204" pitchFamily="34" charset="0"/>
              <a:buChar char="•"/>
            </a:pPr>
            <a:r>
              <a:rPr lang="en-US" b="0" i="0" dirty="0">
                <a:solidFill>
                  <a:srgbClr val="161616"/>
                </a:solidFill>
                <a:effectLst/>
                <a:latin typeface="Segoe UI" panose="020B0502040204020203" pitchFamily="34" charset="0"/>
              </a:rPr>
              <a:t>A replication policy includes one or more rules that specify a source container and a destination container. The policy identifies the blobs in the source container to replicate.</a:t>
            </a:r>
          </a:p>
        </p:txBody>
      </p:sp>
      <p:sp>
        <p:nvSpPr>
          <p:cNvPr id="7" name="TextBox 6">
            <a:extLst>
              <a:ext uri="{FF2B5EF4-FFF2-40B4-BE49-F238E27FC236}">
                <a16:creationId xmlns:a16="http://schemas.microsoft.com/office/drawing/2014/main" id="{7B0BA34A-8E94-BD13-E68A-6B1AE5F9CE42}"/>
              </a:ext>
            </a:extLst>
          </p:cNvPr>
          <p:cNvSpPr txBox="1"/>
          <p:nvPr/>
        </p:nvSpPr>
        <p:spPr>
          <a:xfrm>
            <a:off x="121298" y="3429000"/>
            <a:ext cx="11999166" cy="3139321"/>
          </a:xfrm>
          <a:prstGeom prst="rect">
            <a:avLst/>
          </a:prstGeom>
          <a:noFill/>
        </p:spPr>
        <p:txBody>
          <a:bodyPr wrap="square">
            <a:spAutoFit/>
          </a:bodyPr>
          <a:lstStyle/>
          <a:p>
            <a:r>
              <a:rPr lang="en-US" b="1" i="0" dirty="0">
                <a:solidFill>
                  <a:schemeClr val="accent2"/>
                </a:solidFill>
                <a:effectLst/>
                <a:latin typeface="Segoe UI" panose="020B0502040204020203" pitchFamily="34" charset="0"/>
              </a:rPr>
              <a:t>Things to know about blob types</a:t>
            </a:r>
          </a:p>
          <a:p>
            <a:pPr algn="l"/>
            <a:r>
              <a:rPr lang="en-US" b="1" i="0" dirty="0">
                <a:solidFill>
                  <a:schemeClr val="accent1"/>
                </a:solidFill>
                <a:effectLst/>
                <a:latin typeface="Segoe UI" panose="020B0502040204020203" pitchFamily="34" charset="0"/>
              </a:rPr>
              <a:t>Block blobs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A block blob consists of blocks of data that are assembled to make a blob. Most Blob Storage scenarios use block blobs. Block blobs are ideal for storing text and binary data in the cloud, like files, images, and videos.</a:t>
            </a:r>
          </a:p>
          <a:p>
            <a:pPr algn="l"/>
            <a:r>
              <a:rPr lang="en-US" b="1" i="0" dirty="0">
                <a:solidFill>
                  <a:schemeClr val="accent1"/>
                </a:solidFill>
                <a:effectLst/>
                <a:latin typeface="Segoe UI" panose="020B0502040204020203" pitchFamily="34" charset="0"/>
              </a:rPr>
              <a:t>Append blobs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An append blob is similar to a block blob because the append blob also consists of blocks of data. The blocks of data in an append blob are optimized for </a:t>
            </a:r>
            <a:r>
              <a:rPr lang="en-US" b="0" i="1" dirty="0">
                <a:solidFill>
                  <a:srgbClr val="161616"/>
                </a:solidFill>
                <a:effectLst/>
                <a:latin typeface="Segoe UI" panose="020B0502040204020203" pitchFamily="34" charset="0"/>
              </a:rPr>
              <a:t>append</a:t>
            </a:r>
            <a:r>
              <a:rPr lang="en-US" b="0" i="0" dirty="0">
                <a:solidFill>
                  <a:srgbClr val="161616"/>
                </a:solidFill>
                <a:effectLst/>
                <a:latin typeface="Segoe UI" panose="020B0502040204020203" pitchFamily="34" charset="0"/>
              </a:rPr>
              <a:t> operations. Append blobs are useful for logging scenarios, where the amount of data can increase as the logging operation continues.</a:t>
            </a:r>
          </a:p>
          <a:p>
            <a:pPr algn="l"/>
            <a:r>
              <a:rPr lang="en-US" b="1" i="0" dirty="0">
                <a:solidFill>
                  <a:schemeClr val="accent1"/>
                </a:solidFill>
                <a:effectLst/>
                <a:latin typeface="Segoe UI" panose="020B0502040204020203" pitchFamily="34" charset="0"/>
              </a:rPr>
              <a:t>Page blobs</a:t>
            </a:r>
            <a:r>
              <a:rPr lang="en-US" b="0" i="0" dirty="0">
                <a:solidFill>
                  <a:schemeClr val="accent1"/>
                </a:solidFill>
                <a:effectLst/>
                <a:latin typeface="Segoe UI" panose="020B0502040204020203" pitchFamily="34" charset="0"/>
              </a:rPr>
              <a:t>. </a:t>
            </a:r>
            <a:r>
              <a:rPr lang="en-US" b="0" i="0" dirty="0">
                <a:solidFill>
                  <a:srgbClr val="161616"/>
                </a:solidFill>
                <a:effectLst/>
                <a:latin typeface="Segoe UI" panose="020B0502040204020203" pitchFamily="34" charset="0"/>
              </a:rPr>
              <a:t>A page blob can be up to 8 TB in size. Page blobs are more efficient for frequent read/write operations. Azure Virtual Machines uses page blobs for operating system disks and data disks.</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block blob type is the default type for a new blob. When you're creating a new blob, if you don't choose a specific type, the new blob is created as a block blob.</a:t>
            </a:r>
          </a:p>
          <a:p>
            <a:pPr algn="l">
              <a:buFont typeface="Arial" panose="020B0604020202020204" pitchFamily="34" charset="0"/>
              <a:buChar char="•"/>
            </a:pPr>
            <a:r>
              <a:rPr lang="en-US" b="0" i="0" dirty="0">
                <a:solidFill>
                  <a:srgbClr val="161616"/>
                </a:solidFill>
                <a:effectLst/>
                <a:latin typeface="Segoe UI" panose="020B0502040204020203" pitchFamily="34" charset="0"/>
              </a:rPr>
              <a:t>After you create a blob, you can't change its type.</a:t>
            </a:r>
          </a:p>
        </p:txBody>
      </p:sp>
    </p:spTree>
    <p:extLst>
      <p:ext uri="{BB962C8B-B14F-4D97-AF65-F5344CB8AC3E}">
        <p14:creationId xmlns:p14="http://schemas.microsoft.com/office/powerpoint/2010/main" val="385029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3532</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Segoe UI</vt:lpstr>
      <vt:lpstr>SFMono-Regular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Lakshmanan</dc:creator>
  <cp:lastModifiedBy>Suman Lakshmanan</cp:lastModifiedBy>
  <cp:revision>1</cp:revision>
  <dcterms:created xsi:type="dcterms:W3CDTF">2024-02-21T15:24:54Z</dcterms:created>
  <dcterms:modified xsi:type="dcterms:W3CDTF">2024-02-21T16:04:22Z</dcterms:modified>
</cp:coreProperties>
</file>