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3" r:id="rId21"/>
    <p:sldId id="277"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2F85-6DBC-6379-C8BA-B1F99475B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8F567D-4A6C-A8A1-00D1-F110A4225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FC6578-2714-8D4F-AF35-EE95B73B40BB}"/>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5" name="Footer Placeholder 4">
            <a:extLst>
              <a:ext uri="{FF2B5EF4-FFF2-40B4-BE49-F238E27FC236}">
                <a16:creationId xmlns:a16="http://schemas.microsoft.com/office/drawing/2014/main" id="{8C107511-2165-7AD1-0746-205CBB7DA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7C1392-174D-85ED-1518-5FDF7B60C8E3}"/>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55883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147D-2398-5C30-DE56-38CEAA94AC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B8E88C-7025-B9CA-CA5C-FDF744360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8662E-EBC2-57AA-E536-D2F86C57D706}"/>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5" name="Footer Placeholder 4">
            <a:extLst>
              <a:ext uri="{FF2B5EF4-FFF2-40B4-BE49-F238E27FC236}">
                <a16:creationId xmlns:a16="http://schemas.microsoft.com/office/drawing/2014/main" id="{B8234942-D381-51DC-D658-8CF38EC7B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3BCC0-2DE3-1B4C-81F5-8DA8AD8CAFBD}"/>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7900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00AB8-9DB9-97A2-15F6-DE85340500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BA33E5-4531-35B6-29E1-2CEE4081D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2A7B1-CC0C-ED4B-B525-194E3542F302}"/>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5" name="Footer Placeholder 4">
            <a:extLst>
              <a:ext uri="{FF2B5EF4-FFF2-40B4-BE49-F238E27FC236}">
                <a16:creationId xmlns:a16="http://schemas.microsoft.com/office/drawing/2014/main" id="{4215EC7D-C3A1-4C0D-2ECB-5FF997EAB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80690-738B-309F-5A74-FEB36B8EB411}"/>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32416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2FF3-CE9F-11A5-EADA-290C203FD1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B9B047-31F0-3643-E701-58A842B82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EEE4D-D015-EF13-F97B-B113208ED05F}"/>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5" name="Footer Placeholder 4">
            <a:extLst>
              <a:ext uri="{FF2B5EF4-FFF2-40B4-BE49-F238E27FC236}">
                <a16:creationId xmlns:a16="http://schemas.microsoft.com/office/drawing/2014/main" id="{24906D82-7A66-8E1A-691D-FE31935A2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F4171-8730-5DFC-6E62-5F08BB1972B1}"/>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364463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84D5-476F-D4AD-5BB4-DCDD14F5E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68EA06-376F-DDBC-E30A-BD7EF8A4A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C775F-C1FD-85D5-319C-1BA008603EA9}"/>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5" name="Footer Placeholder 4">
            <a:extLst>
              <a:ext uri="{FF2B5EF4-FFF2-40B4-BE49-F238E27FC236}">
                <a16:creationId xmlns:a16="http://schemas.microsoft.com/office/drawing/2014/main" id="{9C7DC3D4-E1D2-9225-B0CA-8DF13C00E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4FE74-A4CE-9B65-0E4C-00CE18301395}"/>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50748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AD03-0ECF-49A3-3AB1-75C791C22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F21788-144A-B804-58C0-F2FDEAF89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E9F5D-95B2-C182-AE0E-663B96CE2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2698F6-EC2D-FB26-67F8-581855788038}"/>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6" name="Footer Placeholder 5">
            <a:extLst>
              <a:ext uri="{FF2B5EF4-FFF2-40B4-BE49-F238E27FC236}">
                <a16:creationId xmlns:a16="http://schemas.microsoft.com/office/drawing/2014/main" id="{8BA19499-1C5F-B3F7-9A8D-D98AC759D9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D963F-8FC4-07C4-E0D2-951EA4EA2013}"/>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316334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1438-A0E9-E392-0C4D-27E4709B99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E178A-CD70-055A-CF9F-FD4F02C14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46092-B198-89BE-AE74-4453AF472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964427-FAD0-1E6A-E0F0-2D000852F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4214B-C224-8B81-42D4-FFAC0E6DF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C803FA-7452-1651-2874-77B7F0E605BD}"/>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8" name="Footer Placeholder 7">
            <a:extLst>
              <a:ext uri="{FF2B5EF4-FFF2-40B4-BE49-F238E27FC236}">
                <a16:creationId xmlns:a16="http://schemas.microsoft.com/office/drawing/2014/main" id="{EA7AB3FA-E252-AC48-5DBE-13B99AEFE6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8672DB-77BC-FECE-B8D3-D20F57DD7F3D}"/>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4683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236B-0F1C-76BA-2A72-10A66162E5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CC5A6C-B08B-47EC-C7FC-4B7FE1AF6F05}"/>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4" name="Footer Placeholder 3">
            <a:extLst>
              <a:ext uri="{FF2B5EF4-FFF2-40B4-BE49-F238E27FC236}">
                <a16:creationId xmlns:a16="http://schemas.microsoft.com/office/drawing/2014/main" id="{AE111B08-C895-82CC-79A3-641B1DD9F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A8B985-2F7A-E135-1864-AD529C789299}"/>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306384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21AD4-A0A2-4888-1ECA-68D90CB308BB}"/>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3" name="Footer Placeholder 2">
            <a:extLst>
              <a:ext uri="{FF2B5EF4-FFF2-40B4-BE49-F238E27FC236}">
                <a16:creationId xmlns:a16="http://schemas.microsoft.com/office/drawing/2014/main" id="{7D73A834-534F-BBD7-19E5-F523196DB9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4BAF6A-17AF-044D-0BFC-F35B6E810912}"/>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6960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5F4E-AFB1-B840-35F5-CDBCAF09C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1A714F-90D2-F74A-70B4-6EE36FFF2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A5EDE6-CFCA-0C75-8E9D-B27B19CB2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06DE0-5BFB-E3C2-E2FF-2E033C6C1CDE}"/>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6" name="Footer Placeholder 5">
            <a:extLst>
              <a:ext uri="{FF2B5EF4-FFF2-40B4-BE49-F238E27FC236}">
                <a16:creationId xmlns:a16="http://schemas.microsoft.com/office/drawing/2014/main" id="{5B21D523-E399-9C79-657B-0D83AC50A9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92CCD3-4FBE-DAB2-AE24-1014BDABD60E}"/>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176810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5163-751E-7C87-1A29-85F446CC3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85B67E-DB8F-2495-502A-185B2F610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698E6C-9A8E-92FF-15AD-D641B947E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F27C9-A66D-6FC5-69A6-4C0071255EB7}"/>
              </a:ext>
            </a:extLst>
          </p:cNvPr>
          <p:cNvSpPr>
            <a:spLocks noGrp="1"/>
          </p:cNvSpPr>
          <p:nvPr>
            <p:ph type="dt" sz="half" idx="10"/>
          </p:nvPr>
        </p:nvSpPr>
        <p:spPr/>
        <p:txBody>
          <a:bodyPr/>
          <a:lstStyle/>
          <a:p>
            <a:fld id="{40D0943C-7E29-433E-8FED-8A9E24387DD6}" type="datetimeFigureOut">
              <a:rPr lang="en-IN" smtClean="0"/>
              <a:t>02-03-2024</a:t>
            </a:fld>
            <a:endParaRPr lang="en-IN"/>
          </a:p>
        </p:txBody>
      </p:sp>
      <p:sp>
        <p:nvSpPr>
          <p:cNvPr id="6" name="Footer Placeholder 5">
            <a:extLst>
              <a:ext uri="{FF2B5EF4-FFF2-40B4-BE49-F238E27FC236}">
                <a16:creationId xmlns:a16="http://schemas.microsoft.com/office/drawing/2014/main" id="{39E9E2D0-8D42-244D-2486-4431D8589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F1A51-06F7-B3E7-875C-BD140C084E1A}"/>
              </a:ext>
            </a:extLst>
          </p:cNvPr>
          <p:cNvSpPr>
            <a:spLocks noGrp="1"/>
          </p:cNvSpPr>
          <p:nvPr>
            <p:ph type="sldNum" sz="quarter" idx="12"/>
          </p:nvPr>
        </p:nvSpPr>
        <p:spPr/>
        <p:txBody>
          <a:bodyPr/>
          <a:lstStyle/>
          <a:p>
            <a:fld id="{7EC19B8F-9C28-4A91-9424-C2425F964A48}" type="slidenum">
              <a:rPr lang="en-IN" smtClean="0"/>
              <a:t>‹#›</a:t>
            </a:fld>
            <a:endParaRPr lang="en-IN"/>
          </a:p>
        </p:txBody>
      </p:sp>
    </p:spTree>
    <p:extLst>
      <p:ext uri="{BB962C8B-B14F-4D97-AF65-F5344CB8AC3E}">
        <p14:creationId xmlns:p14="http://schemas.microsoft.com/office/powerpoint/2010/main" val="203155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88037-A373-1FC5-BA64-5141007B0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4AA17-35D3-A580-0BA4-FFE300512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B0767-7DCA-29CE-3250-FCDCD2E77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0943C-7E29-433E-8FED-8A9E24387DD6}" type="datetimeFigureOut">
              <a:rPr lang="en-IN" smtClean="0"/>
              <a:t>02-03-2024</a:t>
            </a:fld>
            <a:endParaRPr lang="en-IN"/>
          </a:p>
        </p:txBody>
      </p:sp>
      <p:sp>
        <p:nvSpPr>
          <p:cNvPr id="5" name="Footer Placeholder 4">
            <a:extLst>
              <a:ext uri="{FF2B5EF4-FFF2-40B4-BE49-F238E27FC236}">
                <a16:creationId xmlns:a16="http://schemas.microsoft.com/office/drawing/2014/main" id="{7DB5C5BC-F956-BC12-F23B-8E3F03CF0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F7125C-F4E6-8F5C-B265-D60674B36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19B8F-9C28-4A91-9424-C2425F964A48}" type="slidenum">
              <a:rPr lang="en-IN" smtClean="0"/>
              <a:t>‹#›</a:t>
            </a:fld>
            <a:endParaRPr lang="en-IN"/>
          </a:p>
        </p:txBody>
      </p:sp>
    </p:spTree>
    <p:extLst>
      <p:ext uri="{BB962C8B-B14F-4D97-AF65-F5344CB8AC3E}">
        <p14:creationId xmlns:p14="http://schemas.microsoft.com/office/powerpoint/2010/main" val="313450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azpipelines-parallelism-request" TargetMode="External"/><Relationship Id="rId2" Type="http://schemas.openxmlformats.org/officeDocument/2006/relationships/hyperlink" Target="https://learn.microsoft.com/en-us/azure/devops/pipelines/troubleshooting/troubleshooting#check-for-available-parallel-job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ev.azur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zure Devops Integration Tool | Incredibuild">
            <a:extLst>
              <a:ext uri="{FF2B5EF4-FFF2-40B4-BE49-F238E27FC236}">
                <a16:creationId xmlns:a16="http://schemas.microsoft.com/office/drawing/2014/main" id="{CA0DF1BD-5A47-411F-22F0-2ACB44CC0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30" y="534567"/>
            <a:ext cx="1045028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4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0AEBB-2F48-BE1C-47A8-ACC87A355A57}"/>
              </a:ext>
            </a:extLst>
          </p:cNvPr>
          <p:cNvSpPr txBox="1"/>
          <p:nvPr/>
        </p:nvSpPr>
        <p:spPr>
          <a:xfrm>
            <a:off x="213610" y="242553"/>
            <a:ext cx="6093500" cy="400110"/>
          </a:xfrm>
          <a:prstGeom prst="rect">
            <a:avLst/>
          </a:prstGeom>
          <a:noFill/>
        </p:spPr>
        <p:txBody>
          <a:bodyPr wrap="square">
            <a:spAutoFit/>
          </a:bodyPr>
          <a:lstStyle/>
          <a:p>
            <a:pPr algn="l"/>
            <a:r>
              <a:rPr lang="en-US" sz="2000" b="1" i="0" dirty="0">
                <a:solidFill>
                  <a:schemeClr val="accent2"/>
                </a:solidFill>
                <a:effectLst/>
                <a:latin typeface="Segoe UI" panose="020B0502040204020203" pitchFamily="34" charset="0"/>
              </a:rPr>
              <a:t>Get the Azure DevOps project</a:t>
            </a:r>
          </a:p>
        </p:txBody>
      </p:sp>
      <p:sp>
        <p:nvSpPr>
          <p:cNvPr id="5" name="TextBox 4">
            <a:extLst>
              <a:ext uri="{FF2B5EF4-FFF2-40B4-BE49-F238E27FC236}">
                <a16:creationId xmlns:a16="http://schemas.microsoft.com/office/drawing/2014/main" id="{204C4CA4-E951-CD1F-3A7D-7C0E0A3CD8AF}"/>
              </a:ext>
            </a:extLst>
          </p:cNvPr>
          <p:cNvSpPr txBox="1"/>
          <p:nvPr/>
        </p:nvSpPr>
        <p:spPr>
          <a:xfrm>
            <a:off x="213609" y="1029856"/>
            <a:ext cx="11763531"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Set up your Azure DevOps organization to complete the rest of this module by running a template that creates a project in Azure DevOps.</a:t>
            </a:r>
            <a:endParaRPr lang="en-IN" dirty="0"/>
          </a:p>
        </p:txBody>
      </p:sp>
      <p:sp>
        <p:nvSpPr>
          <p:cNvPr id="7" name="TextBox 6">
            <a:extLst>
              <a:ext uri="{FF2B5EF4-FFF2-40B4-BE49-F238E27FC236}">
                <a16:creationId xmlns:a16="http://schemas.microsoft.com/office/drawing/2014/main" id="{2CCC7DC5-1300-790A-B3A8-B057C1EA2785}"/>
              </a:ext>
            </a:extLst>
          </p:cNvPr>
          <p:cNvSpPr txBox="1"/>
          <p:nvPr/>
        </p:nvSpPr>
        <p:spPr>
          <a:xfrm>
            <a:off x="213610" y="1925678"/>
            <a:ext cx="11763530" cy="923330"/>
          </a:xfrm>
          <a:prstGeom prst="rect">
            <a:avLst/>
          </a:prstGeom>
          <a:noFill/>
        </p:spPr>
        <p:txBody>
          <a:bodyPr wrap="square">
            <a:spAutoFit/>
          </a:bodyPr>
          <a:lstStyle/>
          <a:p>
            <a:pPr algn="l">
              <a:buFont typeface="+mj-lt"/>
              <a:buAutoNum type="arabicPeriod"/>
            </a:pPr>
            <a:r>
              <a:rPr lang="en-US" b="0" i="0" dirty="0">
                <a:solidFill>
                  <a:srgbClr val="161616"/>
                </a:solidFill>
                <a:effectLst/>
                <a:latin typeface="Segoe UI" panose="020B0502040204020203" pitchFamily="34" charset="0"/>
              </a:rPr>
              <a:t>Select </a:t>
            </a:r>
            <a:r>
              <a:rPr lang="en-US" b="1" i="0" dirty="0">
                <a:solidFill>
                  <a:srgbClr val="161616"/>
                </a:solidFill>
                <a:effectLst/>
                <a:latin typeface="Segoe UI" panose="020B0502040204020203" pitchFamily="34" charset="0"/>
              </a:rPr>
              <a:t>Sign In</a:t>
            </a:r>
            <a:r>
              <a:rPr lang="en-US" b="0" i="0" dirty="0">
                <a:solidFill>
                  <a:srgbClr val="161616"/>
                </a:solidFill>
                <a:effectLst/>
                <a:latin typeface="Segoe UI" panose="020B0502040204020203" pitchFamily="34" charset="0"/>
              </a:rPr>
              <a:t> and accept the usage terms.</a:t>
            </a:r>
          </a:p>
          <a:p>
            <a:pPr algn="l">
              <a:buFont typeface="+mj-lt"/>
              <a:buAutoNum type="arabicPeriod"/>
            </a:pPr>
            <a:r>
              <a:rPr lang="en-US" b="0" i="0" dirty="0">
                <a:solidFill>
                  <a:srgbClr val="161616"/>
                </a:solidFill>
                <a:effectLst/>
                <a:latin typeface="Segoe UI" panose="020B0502040204020203" pitchFamily="34" charset="0"/>
              </a:rPr>
              <a:t>On the </a:t>
            </a:r>
            <a:r>
              <a:rPr lang="en-US" b="1" i="0" dirty="0">
                <a:solidFill>
                  <a:srgbClr val="161616"/>
                </a:solidFill>
                <a:effectLst/>
                <a:latin typeface="Segoe UI" panose="020B0502040204020203" pitchFamily="34" charset="0"/>
              </a:rPr>
              <a:t>Create New Project</a:t>
            </a:r>
            <a:r>
              <a:rPr lang="en-US" b="0" i="0" dirty="0">
                <a:solidFill>
                  <a:srgbClr val="161616"/>
                </a:solidFill>
                <a:effectLst/>
                <a:latin typeface="Segoe UI" panose="020B0502040204020203" pitchFamily="34" charset="0"/>
              </a:rPr>
              <a:t> page, enter a project name, such as </a:t>
            </a:r>
            <a:r>
              <a:rPr lang="en-US" b="0" i="1" dirty="0">
                <a:solidFill>
                  <a:srgbClr val="161616"/>
                </a:solidFill>
                <a:effectLst/>
                <a:latin typeface="Segoe UI" panose="020B0502040204020203" pitchFamily="34" charset="0"/>
              </a:rPr>
              <a:t>Space Game - web - Delivery plans</a:t>
            </a:r>
            <a:r>
              <a:rPr lang="en-US" b="0" i="0" dirty="0">
                <a:solidFill>
                  <a:srgbClr val="161616"/>
                </a:solidFill>
                <a:effectLst/>
                <a:latin typeface="Segoe UI" panose="020B0502040204020203" pitchFamily="34" charset="0"/>
              </a:rPr>
              <a:t>. Then, select your Azure DevOps organization.</a:t>
            </a:r>
          </a:p>
        </p:txBody>
      </p:sp>
      <p:pic>
        <p:nvPicPr>
          <p:cNvPr id="9" name="Picture 8">
            <a:extLst>
              <a:ext uri="{FF2B5EF4-FFF2-40B4-BE49-F238E27FC236}">
                <a16:creationId xmlns:a16="http://schemas.microsoft.com/office/drawing/2014/main" id="{FEEAD4AC-E052-34DD-EF2D-0A164EFB4597}"/>
              </a:ext>
            </a:extLst>
          </p:cNvPr>
          <p:cNvPicPr>
            <a:picLocks noChangeAspect="1"/>
          </p:cNvPicPr>
          <p:nvPr/>
        </p:nvPicPr>
        <p:blipFill>
          <a:blip r:embed="rId2"/>
          <a:stretch>
            <a:fillRect/>
          </a:stretch>
        </p:blipFill>
        <p:spPr>
          <a:xfrm>
            <a:off x="145465" y="3098498"/>
            <a:ext cx="11542426" cy="3516949"/>
          </a:xfrm>
          <a:prstGeom prst="rect">
            <a:avLst/>
          </a:prstGeom>
        </p:spPr>
      </p:pic>
    </p:spTree>
    <p:extLst>
      <p:ext uri="{BB962C8B-B14F-4D97-AF65-F5344CB8AC3E}">
        <p14:creationId xmlns:p14="http://schemas.microsoft.com/office/powerpoint/2010/main" val="342946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6E738-2B9F-1E2E-F13A-8808B1662F44}"/>
              </a:ext>
            </a:extLst>
          </p:cNvPr>
          <p:cNvSpPr txBox="1"/>
          <p:nvPr/>
        </p:nvSpPr>
        <p:spPr>
          <a:xfrm>
            <a:off x="109635" y="244256"/>
            <a:ext cx="11758904" cy="923330"/>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3.Select </a:t>
            </a:r>
            <a:r>
              <a:rPr lang="en-US" b="1" i="0" dirty="0">
                <a:solidFill>
                  <a:srgbClr val="161616"/>
                </a:solidFill>
                <a:effectLst/>
                <a:latin typeface="Segoe UI" panose="020B0502040204020203" pitchFamily="34" charset="0"/>
              </a:rPr>
              <a:t>Create Project</a:t>
            </a:r>
            <a:r>
              <a:rPr lang="en-US" b="0" i="0" dirty="0">
                <a:solidFill>
                  <a:srgbClr val="161616"/>
                </a:solidFill>
                <a:effectLst/>
                <a:latin typeface="Segoe UI" panose="020B0502040204020203" pitchFamily="34" charset="0"/>
              </a:rPr>
              <a:t>.</a:t>
            </a:r>
          </a:p>
          <a:p>
            <a:pPr algn="l"/>
            <a:r>
              <a:rPr lang="en-US" b="0" i="0" dirty="0">
                <a:solidFill>
                  <a:srgbClr val="161616"/>
                </a:solidFill>
                <a:effectLst/>
                <a:latin typeface="Segoe UI" panose="020B0502040204020203" pitchFamily="34" charset="0"/>
              </a:rPr>
              <a:t>4.The template takes a few moments to run.</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Select </a:t>
            </a:r>
            <a:r>
              <a:rPr lang="en-US" b="1" i="0" dirty="0">
                <a:solidFill>
                  <a:srgbClr val="161616"/>
                </a:solidFill>
                <a:effectLst/>
                <a:latin typeface="Segoe UI" panose="020B0502040204020203" pitchFamily="34" charset="0"/>
              </a:rPr>
              <a:t>Navigate to project</a:t>
            </a:r>
            <a:r>
              <a:rPr lang="en-US" b="0" i="0" dirty="0">
                <a:solidFill>
                  <a:srgbClr val="161616"/>
                </a:solidFill>
                <a:effectLst/>
                <a:latin typeface="Segoe UI" panose="020B0502040204020203" pitchFamily="34" charset="0"/>
              </a:rPr>
              <a:t> to go to your project in Azure DevOps.</a:t>
            </a:r>
          </a:p>
        </p:txBody>
      </p:sp>
      <p:sp>
        <p:nvSpPr>
          <p:cNvPr id="5" name="TextBox 4">
            <a:extLst>
              <a:ext uri="{FF2B5EF4-FFF2-40B4-BE49-F238E27FC236}">
                <a16:creationId xmlns:a16="http://schemas.microsoft.com/office/drawing/2014/main" id="{13D80E19-4218-468F-678E-9269237049B3}"/>
              </a:ext>
            </a:extLst>
          </p:cNvPr>
          <p:cNvSpPr txBox="1"/>
          <p:nvPr/>
        </p:nvSpPr>
        <p:spPr>
          <a:xfrm>
            <a:off x="109635" y="1322228"/>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Plan a sprint using Delivery Plans</a:t>
            </a:r>
          </a:p>
        </p:txBody>
      </p:sp>
      <p:sp>
        <p:nvSpPr>
          <p:cNvPr id="7" name="TextBox 6">
            <a:extLst>
              <a:ext uri="{FF2B5EF4-FFF2-40B4-BE49-F238E27FC236}">
                <a16:creationId xmlns:a16="http://schemas.microsoft.com/office/drawing/2014/main" id="{88F48236-2B77-9EE5-1E7C-57056F28A54D}"/>
              </a:ext>
            </a:extLst>
          </p:cNvPr>
          <p:cNvSpPr txBox="1"/>
          <p:nvPr/>
        </p:nvSpPr>
        <p:spPr>
          <a:xfrm>
            <a:off x="109635" y="1846202"/>
            <a:ext cx="11758904" cy="3330079"/>
          </a:xfrm>
          <a:prstGeom prst="rect">
            <a:avLst/>
          </a:prstGeom>
          <a:noFill/>
        </p:spPr>
        <p:txBody>
          <a:bodyPr wrap="square">
            <a:spAutoFit/>
          </a:bodyPr>
          <a:lstStyle/>
          <a:p>
            <a:pPr algn="l">
              <a:lnSpc>
                <a:spcPct val="200000"/>
              </a:lnSpc>
            </a:pPr>
            <a:r>
              <a:rPr lang="en-US" b="0" i="0" dirty="0">
                <a:solidFill>
                  <a:srgbClr val="161616"/>
                </a:solidFill>
                <a:effectLst/>
                <a:latin typeface="Segoe UI" panose="020B0502040204020203" pitchFamily="34" charset="0"/>
              </a:rPr>
              <a:t>The Tailspin team is eager to see how Delivery Plans is going to work. They already have two teams with sprints set up in Azure DevOps, so now they can review and optimize the work schedules.</a:t>
            </a:r>
          </a:p>
          <a:p>
            <a:pPr algn="l">
              <a:lnSpc>
                <a:spcPct val="200000"/>
              </a:lnSpc>
            </a:pPr>
            <a:r>
              <a:rPr lang="en-US" b="0" i="0" dirty="0">
                <a:solidFill>
                  <a:srgbClr val="161616"/>
                </a:solidFill>
                <a:effectLst/>
                <a:latin typeface="Segoe UI" panose="020B0502040204020203" pitchFamily="34" charset="0"/>
              </a:rPr>
              <a:t>To do this, you:</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Create a delivery plan.</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Add team sprints and milestones.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Rearrange work items to fit the overall schedule.</a:t>
            </a:r>
          </a:p>
        </p:txBody>
      </p:sp>
    </p:spTree>
    <p:extLst>
      <p:ext uri="{BB962C8B-B14F-4D97-AF65-F5344CB8AC3E}">
        <p14:creationId xmlns:p14="http://schemas.microsoft.com/office/powerpoint/2010/main" val="395393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1663E-A99F-CA2D-B851-21713E957861}"/>
              </a:ext>
            </a:extLst>
          </p:cNvPr>
          <p:cNvSpPr txBox="1"/>
          <p:nvPr/>
        </p:nvSpPr>
        <p:spPr>
          <a:xfrm>
            <a:off x="90974" y="295861"/>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Create a delivery plan</a:t>
            </a:r>
          </a:p>
        </p:txBody>
      </p:sp>
      <p:sp>
        <p:nvSpPr>
          <p:cNvPr id="5" name="TextBox 4">
            <a:extLst>
              <a:ext uri="{FF2B5EF4-FFF2-40B4-BE49-F238E27FC236}">
                <a16:creationId xmlns:a16="http://schemas.microsoft.com/office/drawing/2014/main" id="{D7F24261-EB9A-28F3-76D5-7FC41D298DF8}"/>
              </a:ext>
            </a:extLst>
          </p:cNvPr>
          <p:cNvSpPr txBox="1"/>
          <p:nvPr/>
        </p:nvSpPr>
        <p:spPr>
          <a:xfrm>
            <a:off x="165618" y="769690"/>
            <a:ext cx="11777565" cy="1668085"/>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You create a delivery plan from the </a:t>
            </a:r>
            <a:r>
              <a:rPr lang="en-US" b="1" i="0" dirty="0">
                <a:solidFill>
                  <a:srgbClr val="161616"/>
                </a:solidFill>
                <a:effectLst/>
                <a:latin typeface="Segoe UI" panose="020B0502040204020203" pitchFamily="34" charset="0"/>
              </a:rPr>
              <a:t>Delivery Plans</a:t>
            </a:r>
            <a:r>
              <a:rPr lang="en-US" b="0" i="0" dirty="0">
                <a:solidFill>
                  <a:srgbClr val="161616"/>
                </a:solidFill>
                <a:effectLst/>
                <a:latin typeface="Segoe UI" panose="020B0502040204020203" pitchFamily="34" charset="0"/>
              </a:rPr>
              <a:t> tab of Azure Boards. You can create as many delivery plans as you need to manage different aspects of your organization.</a:t>
            </a:r>
          </a:p>
          <a:p>
            <a:pPr algn="l">
              <a:lnSpc>
                <a:spcPct val="200000"/>
              </a:lnSpc>
              <a:buFont typeface="+mj-lt"/>
              <a:buAutoNum type="arabicPeriod"/>
            </a:pPr>
            <a:r>
              <a:rPr lang="en-US" b="0" i="0" dirty="0">
                <a:solidFill>
                  <a:srgbClr val="161616"/>
                </a:solidFill>
                <a:effectLst/>
                <a:latin typeface="Segoe UI" panose="020B0502040204020203" pitchFamily="34" charset="0"/>
              </a:rPr>
              <a:t>From Azure DevOps, navigate to your project.</a:t>
            </a:r>
          </a:p>
          <a:p>
            <a:pPr algn="l">
              <a:lnSpc>
                <a:spcPct val="200000"/>
              </a:lnSpc>
              <a:buFont typeface="+mj-lt"/>
              <a:buAutoNum type="arabicPeriod"/>
            </a:pPr>
            <a:r>
              <a:rPr lang="en-US" b="0" i="0" dirty="0">
                <a:solidFill>
                  <a:srgbClr val="161616"/>
                </a:solidFill>
                <a:effectLst/>
                <a:latin typeface="Segoe UI" panose="020B0502040204020203" pitchFamily="34" charset="0"/>
              </a:rPr>
              <a:t>Under </a:t>
            </a:r>
            <a:r>
              <a:rPr lang="en-US" b="1" i="0" dirty="0">
                <a:solidFill>
                  <a:srgbClr val="161616"/>
                </a:solidFill>
                <a:effectLst/>
                <a:latin typeface="Segoe UI" panose="020B0502040204020203" pitchFamily="34" charset="0"/>
              </a:rPr>
              <a:t>Boards</a:t>
            </a:r>
            <a:r>
              <a:rPr lang="en-US" b="0" i="0" dirty="0">
                <a:solidFill>
                  <a:srgbClr val="161616"/>
                </a:solidFill>
                <a:effectLst/>
                <a:latin typeface="Segoe UI" panose="020B0502040204020203" pitchFamily="34" charset="0"/>
              </a:rPr>
              <a:t>, select </a:t>
            </a:r>
            <a:r>
              <a:rPr lang="en-US" b="1" i="0" dirty="0">
                <a:solidFill>
                  <a:srgbClr val="161616"/>
                </a:solidFill>
                <a:effectLst/>
                <a:latin typeface="Segoe UI" panose="020B0502040204020203" pitchFamily="34" charset="0"/>
              </a:rPr>
              <a:t>Delivery Plans</a:t>
            </a:r>
            <a:r>
              <a:rPr lang="en-US" b="0" i="0" dirty="0">
                <a:solidFill>
                  <a:srgbClr val="161616"/>
                </a:solidFill>
                <a:effectLst/>
                <a:latin typeface="Segoe UI" panose="020B0502040204020203" pitchFamily="34" charset="0"/>
              </a:rPr>
              <a:t>.</a:t>
            </a:r>
          </a:p>
        </p:txBody>
      </p:sp>
      <p:pic>
        <p:nvPicPr>
          <p:cNvPr id="7" name="Picture 6">
            <a:extLst>
              <a:ext uri="{FF2B5EF4-FFF2-40B4-BE49-F238E27FC236}">
                <a16:creationId xmlns:a16="http://schemas.microsoft.com/office/drawing/2014/main" id="{CA263D2E-23EF-B719-0657-57DD5DDEE1E0}"/>
              </a:ext>
            </a:extLst>
          </p:cNvPr>
          <p:cNvPicPr>
            <a:picLocks noChangeAspect="1"/>
          </p:cNvPicPr>
          <p:nvPr/>
        </p:nvPicPr>
        <p:blipFill>
          <a:blip r:embed="rId2"/>
          <a:stretch>
            <a:fillRect/>
          </a:stretch>
        </p:blipFill>
        <p:spPr>
          <a:xfrm>
            <a:off x="5197151" y="1408932"/>
            <a:ext cx="6994849" cy="2801425"/>
          </a:xfrm>
          <a:prstGeom prst="rect">
            <a:avLst/>
          </a:prstGeom>
        </p:spPr>
      </p:pic>
      <p:sp>
        <p:nvSpPr>
          <p:cNvPr id="9" name="TextBox 8">
            <a:extLst>
              <a:ext uri="{FF2B5EF4-FFF2-40B4-BE49-F238E27FC236}">
                <a16:creationId xmlns:a16="http://schemas.microsoft.com/office/drawing/2014/main" id="{0D3834F1-95BB-718D-9D08-42F52899AC8A}"/>
              </a:ext>
            </a:extLst>
          </p:cNvPr>
          <p:cNvSpPr txBox="1"/>
          <p:nvPr/>
        </p:nvSpPr>
        <p:spPr>
          <a:xfrm>
            <a:off x="165616" y="2437775"/>
            <a:ext cx="9500897" cy="3884077"/>
          </a:xfrm>
          <a:prstGeom prst="rect">
            <a:avLst/>
          </a:prstGeom>
          <a:noFill/>
        </p:spPr>
        <p:txBody>
          <a:bodyPr wrap="square">
            <a:spAutoFit/>
          </a:bodyPr>
          <a:lstStyle/>
          <a:p>
            <a:pPr algn="l">
              <a:lnSpc>
                <a:spcPct val="200000"/>
              </a:lnSpc>
            </a:pPr>
            <a:r>
              <a:rPr lang="en-US" b="0" i="0" dirty="0">
                <a:solidFill>
                  <a:srgbClr val="161616"/>
                </a:solidFill>
                <a:effectLst/>
                <a:latin typeface="Segoe UI" panose="020B0502040204020203" pitchFamily="34" charset="0"/>
              </a:rPr>
              <a:t>3.Select </a:t>
            </a:r>
            <a:r>
              <a:rPr lang="en-US" b="1" i="0" dirty="0">
                <a:solidFill>
                  <a:srgbClr val="161616"/>
                </a:solidFill>
                <a:effectLst/>
                <a:latin typeface="Segoe UI" panose="020B0502040204020203" pitchFamily="34" charset="0"/>
              </a:rPr>
              <a:t>New plan</a:t>
            </a:r>
            <a:r>
              <a:rPr lang="en-US" b="0" i="0" dirty="0">
                <a:solidFill>
                  <a:srgbClr val="161616"/>
                </a:solidFill>
                <a:effectLst/>
                <a:latin typeface="Segoe UI" panose="020B0502040204020203" pitchFamily="34" charset="0"/>
              </a:rPr>
              <a:t>.</a:t>
            </a:r>
          </a:p>
          <a:p>
            <a:pPr algn="l">
              <a:lnSpc>
                <a:spcPct val="200000"/>
              </a:lnSpc>
            </a:pPr>
            <a:r>
              <a:rPr lang="en-US" b="0" i="0" dirty="0">
                <a:solidFill>
                  <a:srgbClr val="161616"/>
                </a:solidFill>
                <a:effectLst/>
                <a:latin typeface="Segoe UI" panose="020B0502040204020203" pitchFamily="34" charset="0"/>
              </a:rPr>
              <a:t>4.In the form, enter these fields:</a:t>
            </a:r>
          </a:p>
          <a:p>
            <a:pPr marL="742950" lvl="1" indent="-285750" algn="l">
              <a:lnSpc>
                <a:spcPct val="200000"/>
              </a:lnSpc>
              <a:buFont typeface="Arial" panose="020B0604020202020204" pitchFamily="34" charset="0"/>
              <a:buChar char="•"/>
            </a:pPr>
            <a:r>
              <a:rPr lang="en-US" b="1" i="0" dirty="0">
                <a:solidFill>
                  <a:srgbClr val="161616"/>
                </a:solidFill>
                <a:effectLst/>
                <a:latin typeface="Segoe UI" panose="020B0502040204020203" pitchFamily="34" charset="0"/>
              </a:rPr>
              <a:t>Name</a:t>
            </a:r>
            <a:r>
              <a:rPr lang="en-US" b="0" i="0" dirty="0">
                <a:solidFill>
                  <a:srgbClr val="161616"/>
                </a:solidFill>
                <a:effectLst/>
                <a:latin typeface="Segoe UI" panose="020B0502040204020203" pitchFamily="34" charset="0"/>
              </a:rPr>
              <a:t>: </a:t>
            </a:r>
            <a:r>
              <a:rPr lang="en-US" b="0" i="1" dirty="0">
                <a:solidFill>
                  <a:srgbClr val="161616"/>
                </a:solidFill>
                <a:effectLst/>
                <a:latin typeface="Segoe UI" panose="020B0502040204020203" pitchFamily="34" charset="0"/>
              </a:rPr>
              <a:t>Space Game Delivery Plan</a:t>
            </a:r>
            <a:r>
              <a:rPr lang="en-US" b="0" i="0" dirty="0">
                <a:solidFill>
                  <a:srgbClr val="161616"/>
                </a:solidFill>
                <a:effectLst/>
                <a:latin typeface="Segoe UI" panose="020B0502040204020203" pitchFamily="34" charset="0"/>
              </a:rPr>
              <a:t>.</a:t>
            </a:r>
          </a:p>
          <a:p>
            <a:pPr marL="742950" lvl="1" indent="-285750"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Select the </a:t>
            </a:r>
            <a:r>
              <a:rPr lang="en-US" b="1" i="0" dirty="0">
                <a:solidFill>
                  <a:srgbClr val="161616"/>
                </a:solidFill>
                <a:effectLst/>
                <a:latin typeface="Segoe UI" panose="020B0502040204020203" pitchFamily="34" charset="0"/>
              </a:rPr>
              <a:t>Backlog items</a:t>
            </a:r>
            <a:r>
              <a:rPr lang="en-US" b="0" i="0" dirty="0">
                <a:solidFill>
                  <a:srgbClr val="161616"/>
                </a:solidFill>
                <a:effectLst/>
                <a:latin typeface="Segoe UI" panose="020B0502040204020203" pitchFamily="34" charset="0"/>
              </a:rPr>
              <a:t> backlog for the </a:t>
            </a:r>
            <a:r>
              <a:rPr lang="en-US" b="1" i="0" dirty="0">
                <a:solidFill>
                  <a:srgbClr val="161616"/>
                </a:solidFill>
                <a:effectLst/>
                <a:latin typeface="Segoe UI" panose="020B0502040204020203" pitchFamily="34" charset="0"/>
              </a:rPr>
              <a:t>Space Game Web Team</a:t>
            </a:r>
            <a:r>
              <a:rPr lang="en-US" b="0" i="0" dirty="0">
                <a:solidFill>
                  <a:srgbClr val="161616"/>
                </a:solidFill>
                <a:effectLst/>
                <a:latin typeface="Segoe UI" panose="020B0502040204020203" pitchFamily="34" charset="0"/>
              </a:rPr>
              <a:t>.</a:t>
            </a:r>
          </a:p>
          <a:p>
            <a:pPr marL="742950" lvl="1" indent="-285750"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Add the </a:t>
            </a:r>
            <a:r>
              <a:rPr lang="en-US" b="1" i="0" dirty="0">
                <a:solidFill>
                  <a:srgbClr val="161616"/>
                </a:solidFill>
                <a:effectLst/>
                <a:latin typeface="Segoe UI" panose="020B0502040204020203" pitchFamily="34" charset="0"/>
              </a:rPr>
              <a:t>Space Game Engine Team's Backlog items</a:t>
            </a:r>
            <a:r>
              <a:rPr lang="en-US" b="0" i="0" dirty="0">
                <a:solidFill>
                  <a:srgbClr val="161616"/>
                </a:solidFill>
                <a:effectLst/>
                <a:latin typeface="Segoe UI" panose="020B0502040204020203" pitchFamily="34" charset="0"/>
              </a:rPr>
              <a:t> backlog using the </a:t>
            </a:r>
            <a:r>
              <a:rPr lang="en-US" b="1" i="0" dirty="0">
                <a:solidFill>
                  <a:srgbClr val="161616"/>
                </a:solidFill>
                <a:effectLst/>
                <a:latin typeface="Segoe UI" panose="020B0502040204020203" pitchFamily="34" charset="0"/>
              </a:rPr>
              <a:t>Add team</a:t>
            </a:r>
            <a:r>
              <a:rPr lang="en-US" b="0" i="0" dirty="0">
                <a:solidFill>
                  <a:srgbClr val="161616"/>
                </a:solidFill>
                <a:effectLst/>
                <a:latin typeface="Segoe UI" panose="020B0502040204020203" pitchFamily="34" charset="0"/>
              </a:rPr>
              <a:t> option.</a:t>
            </a:r>
            <a:endParaRPr lang="en-US" dirty="0">
              <a:solidFill>
                <a:srgbClr val="161616"/>
              </a:solidFill>
              <a:latin typeface="Segoe UI" panose="020B0502040204020203" pitchFamily="34" charset="0"/>
            </a:endParaRPr>
          </a:p>
          <a:p>
            <a:pPr lvl="1" algn="l">
              <a:lnSpc>
                <a:spcPct val="200000"/>
              </a:lnSpc>
            </a:pPr>
            <a:r>
              <a:rPr lang="en-US" b="0" i="0" dirty="0">
                <a:solidFill>
                  <a:srgbClr val="161616"/>
                </a:solidFill>
                <a:effectLst/>
                <a:latin typeface="Segoe UI" panose="020B0502040204020203" pitchFamily="34" charset="0"/>
              </a:rPr>
              <a:t>The Web team and the Engine team share a common set of backlog items.</a:t>
            </a:r>
          </a:p>
        </p:txBody>
      </p:sp>
    </p:spTree>
    <p:extLst>
      <p:ext uri="{BB962C8B-B14F-4D97-AF65-F5344CB8AC3E}">
        <p14:creationId xmlns:p14="http://schemas.microsoft.com/office/powerpoint/2010/main" val="281760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51E7C-276F-8AF7-A7AA-0E805D7823D6}"/>
              </a:ext>
            </a:extLst>
          </p:cNvPr>
          <p:cNvPicPr>
            <a:picLocks noChangeAspect="1"/>
          </p:cNvPicPr>
          <p:nvPr/>
        </p:nvPicPr>
        <p:blipFill>
          <a:blip r:embed="rId2"/>
          <a:stretch>
            <a:fillRect/>
          </a:stretch>
        </p:blipFill>
        <p:spPr>
          <a:xfrm>
            <a:off x="639414" y="373115"/>
            <a:ext cx="6378493" cy="6111770"/>
          </a:xfrm>
          <a:prstGeom prst="rect">
            <a:avLst/>
          </a:prstGeom>
        </p:spPr>
      </p:pic>
      <p:sp>
        <p:nvSpPr>
          <p:cNvPr id="5" name="TextBox 4">
            <a:extLst>
              <a:ext uri="{FF2B5EF4-FFF2-40B4-BE49-F238E27FC236}">
                <a16:creationId xmlns:a16="http://schemas.microsoft.com/office/drawing/2014/main" id="{10FD88F2-B314-3333-AC57-10EA3E1B487E}"/>
              </a:ext>
            </a:extLst>
          </p:cNvPr>
          <p:cNvSpPr txBox="1"/>
          <p:nvPr/>
        </p:nvSpPr>
        <p:spPr>
          <a:xfrm>
            <a:off x="7872704" y="2189975"/>
            <a:ext cx="6097554" cy="369332"/>
          </a:xfrm>
          <a:prstGeom prst="rect">
            <a:avLst/>
          </a:prstGeom>
          <a:noFill/>
        </p:spPr>
        <p:txBody>
          <a:bodyPr wrap="square">
            <a:spAutoFit/>
          </a:bodyPr>
          <a:lstStyle/>
          <a:p>
            <a:r>
              <a:rPr lang="en-IN" b="0" i="0" dirty="0">
                <a:solidFill>
                  <a:srgbClr val="161616"/>
                </a:solidFill>
                <a:effectLst/>
                <a:latin typeface="Segoe UI" panose="020B0502040204020203" pitchFamily="34" charset="0"/>
              </a:rPr>
              <a:t>5. Select </a:t>
            </a:r>
            <a:r>
              <a:rPr lang="en-IN" b="1" i="0" dirty="0">
                <a:solidFill>
                  <a:srgbClr val="161616"/>
                </a:solidFill>
                <a:effectLst/>
                <a:latin typeface="Segoe UI" panose="020B0502040204020203" pitchFamily="34" charset="0"/>
              </a:rPr>
              <a:t>Create</a:t>
            </a:r>
            <a:r>
              <a:rPr lang="en-IN" b="0" i="0" dirty="0">
                <a:solidFill>
                  <a:srgbClr val="161616"/>
                </a:solidFill>
                <a:effectLst/>
                <a:latin typeface="Segoe UI" panose="020B0502040204020203" pitchFamily="34" charset="0"/>
              </a:rPr>
              <a:t>.</a:t>
            </a:r>
            <a:endParaRPr lang="en-IN" dirty="0"/>
          </a:p>
        </p:txBody>
      </p:sp>
    </p:spTree>
    <p:extLst>
      <p:ext uri="{BB962C8B-B14F-4D97-AF65-F5344CB8AC3E}">
        <p14:creationId xmlns:p14="http://schemas.microsoft.com/office/powerpoint/2010/main" val="21613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3A5BC-83DA-1238-23F9-7250140C6AF7}"/>
              </a:ext>
            </a:extLst>
          </p:cNvPr>
          <p:cNvSpPr txBox="1"/>
          <p:nvPr/>
        </p:nvSpPr>
        <p:spPr>
          <a:xfrm>
            <a:off x="137627" y="165231"/>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Add schedule milestone markers</a:t>
            </a:r>
          </a:p>
        </p:txBody>
      </p:sp>
      <p:sp>
        <p:nvSpPr>
          <p:cNvPr id="5" name="TextBox 4">
            <a:extLst>
              <a:ext uri="{FF2B5EF4-FFF2-40B4-BE49-F238E27FC236}">
                <a16:creationId xmlns:a16="http://schemas.microsoft.com/office/drawing/2014/main" id="{67CEC4EF-B5ED-FB6E-5BDD-092F99CFFF7A}"/>
              </a:ext>
            </a:extLst>
          </p:cNvPr>
          <p:cNvSpPr txBox="1"/>
          <p:nvPr/>
        </p:nvSpPr>
        <p:spPr>
          <a:xfrm>
            <a:off x="137627" y="755980"/>
            <a:ext cx="11842879" cy="871713"/>
          </a:xfrm>
          <a:prstGeom prst="rect">
            <a:avLst/>
          </a:prstGeom>
          <a:noFill/>
        </p:spPr>
        <p:txBody>
          <a:bodyPr wrap="square">
            <a:spAutoFit/>
          </a:bodyPr>
          <a:lstStyle/>
          <a:p>
            <a:pPr algn="l">
              <a:lnSpc>
                <a:spcPct val="150000"/>
              </a:lnSpc>
              <a:buFont typeface="+mj-lt"/>
              <a:buAutoNum type="arabicPeriod"/>
            </a:pPr>
            <a:r>
              <a:rPr lang="en-US" b="0" i="0" dirty="0">
                <a:solidFill>
                  <a:srgbClr val="161616"/>
                </a:solidFill>
                <a:effectLst/>
                <a:latin typeface="Segoe UI" panose="020B0502040204020203" pitchFamily="34" charset="0"/>
              </a:rPr>
              <a:t>Select your delivery plan.</a:t>
            </a:r>
          </a:p>
          <a:p>
            <a:pPr algn="l">
              <a:lnSpc>
                <a:spcPct val="150000"/>
              </a:lnSpc>
              <a:buFont typeface="+mj-lt"/>
              <a:buAutoNum type="arabicPeriod"/>
            </a:pPr>
            <a:r>
              <a:rPr lang="en-US" b="0" i="0" dirty="0">
                <a:solidFill>
                  <a:srgbClr val="161616"/>
                </a:solidFill>
                <a:effectLst/>
                <a:latin typeface="Segoe UI" panose="020B0502040204020203" pitchFamily="34" charset="0"/>
              </a:rPr>
              <a:t>In the top right toolbar, select </a:t>
            </a:r>
            <a:r>
              <a:rPr lang="en-US" b="1" i="0" dirty="0">
                <a:solidFill>
                  <a:srgbClr val="161616"/>
                </a:solidFill>
                <a:effectLst/>
                <a:latin typeface="Segoe UI" panose="020B0502040204020203" pitchFamily="34" charset="0"/>
              </a:rPr>
              <a:t>Settings</a:t>
            </a:r>
            <a:r>
              <a:rPr lang="en-US" b="0" i="0" dirty="0">
                <a:solidFill>
                  <a:srgbClr val="161616"/>
                </a:solidFill>
                <a:effectLst/>
                <a:latin typeface="Segoe UI" panose="020B0502040204020203" pitchFamily="34" charset="0"/>
              </a:rPr>
              <a:t>, and then, on the </a:t>
            </a:r>
            <a:r>
              <a:rPr lang="en-US" b="1" i="0" dirty="0">
                <a:solidFill>
                  <a:srgbClr val="161616"/>
                </a:solidFill>
                <a:effectLst/>
                <a:latin typeface="Segoe UI" panose="020B0502040204020203" pitchFamily="34" charset="0"/>
              </a:rPr>
              <a:t>Plan settings</a:t>
            </a:r>
            <a:r>
              <a:rPr lang="en-US" b="0" i="0" dirty="0">
                <a:solidFill>
                  <a:srgbClr val="161616"/>
                </a:solidFill>
                <a:effectLst/>
                <a:latin typeface="Segoe UI" panose="020B0502040204020203" pitchFamily="34" charset="0"/>
              </a:rPr>
              <a:t> pane, select </a:t>
            </a:r>
            <a:r>
              <a:rPr lang="en-US" b="1" i="0" dirty="0">
                <a:solidFill>
                  <a:srgbClr val="161616"/>
                </a:solidFill>
                <a:effectLst/>
                <a:latin typeface="Segoe UI" panose="020B0502040204020203" pitchFamily="34" charset="0"/>
              </a:rPr>
              <a:t>Markers</a:t>
            </a:r>
            <a:r>
              <a:rPr lang="en-US" b="0" i="0" dirty="0">
                <a:solidFill>
                  <a:srgbClr val="161616"/>
                </a:solidFill>
                <a:effectLst/>
                <a:latin typeface="Segoe UI" panose="020B0502040204020203" pitchFamily="34" charset="0"/>
              </a:rPr>
              <a:t>.</a:t>
            </a:r>
          </a:p>
        </p:txBody>
      </p:sp>
      <p:pic>
        <p:nvPicPr>
          <p:cNvPr id="7" name="Picture 6">
            <a:extLst>
              <a:ext uri="{FF2B5EF4-FFF2-40B4-BE49-F238E27FC236}">
                <a16:creationId xmlns:a16="http://schemas.microsoft.com/office/drawing/2014/main" id="{59DE6D63-65A0-0CF7-AA1F-29ED1A990299}"/>
              </a:ext>
            </a:extLst>
          </p:cNvPr>
          <p:cNvPicPr>
            <a:picLocks noChangeAspect="1"/>
          </p:cNvPicPr>
          <p:nvPr/>
        </p:nvPicPr>
        <p:blipFill>
          <a:blip r:embed="rId2"/>
          <a:stretch>
            <a:fillRect/>
          </a:stretch>
        </p:blipFill>
        <p:spPr>
          <a:xfrm>
            <a:off x="0" y="1711509"/>
            <a:ext cx="8714792" cy="2613887"/>
          </a:xfrm>
          <a:prstGeom prst="rect">
            <a:avLst/>
          </a:prstGeom>
        </p:spPr>
      </p:pic>
      <p:sp>
        <p:nvSpPr>
          <p:cNvPr id="9" name="TextBox 8">
            <a:extLst>
              <a:ext uri="{FF2B5EF4-FFF2-40B4-BE49-F238E27FC236}">
                <a16:creationId xmlns:a16="http://schemas.microsoft.com/office/drawing/2014/main" id="{135F4409-D79A-4022-140C-916EDB83FDBC}"/>
              </a:ext>
            </a:extLst>
          </p:cNvPr>
          <p:cNvSpPr txBox="1"/>
          <p:nvPr/>
        </p:nvSpPr>
        <p:spPr>
          <a:xfrm>
            <a:off x="137627" y="4624692"/>
            <a:ext cx="6097554" cy="2118209"/>
          </a:xfrm>
          <a:prstGeom prst="rect">
            <a:avLst/>
          </a:prstGeom>
          <a:noFill/>
        </p:spPr>
        <p:txBody>
          <a:bodyPr wrap="square">
            <a:spAutoFit/>
          </a:bodyPr>
          <a:lstStyle/>
          <a:p>
            <a:pPr algn="l">
              <a:lnSpc>
                <a:spcPct val="150000"/>
              </a:lnSpc>
            </a:pPr>
            <a:r>
              <a:rPr lang="en-US" b="0" i="0" dirty="0">
                <a:solidFill>
                  <a:srgbClr val="161616"/>
                </a:solidFill>
                <a:effectLst/>
                <a:latin typeface="Segoe UI" panose="020B0502040204020203" pitchFamily="34" charset="0"/>
              </a:rPr>
              <a:t>3.From the </a:t>
            </a:r>
            <a:r>
              <a:rPr lang="en-US" b="1" i="0" dirty="0">
                <a:solidFill>
                  <a:srgbClr val="161616"/>
                </a:solidFill>
                <a:effectLst/>
                <a:latin typeface="Segoe UI" panose="020B0502040204020203" pitchFamily="34" charset="0"/>
              </a:rPr>
              <a:t>Markers</a:t>
            </a:r>
            <a:r>
              <a:rPr lang="en-US" b="0" i="0" dirty="0">
                <a:solidFill>
                  <a:srgbClr val="161616"/>
                </a:solidFill>
                <a:effectLst/>
                <a:latin typeface="Segoe UI" panose="020B0502040204020203" pitchFamily="34" charset="0"/>
              </a:rPr>
              <a:t> tab, select </a:t>
            </a:r>
            <a:r>
              <a:rPr lang="en-US" b="1" i="0" dirty="0">
                <a:solidFill>
                  <a:srgbClr val="161616"/>
                </a:solidFill>
                <a:effectLst/>
                <a:latin typeface="Segoe UI" panose="020B0502040204020203" pitchFamily="34" charset="0"/>
              </a:rPr>
              <a:t>Add marker</a:t>
            </a:r>
            <a:r>
              <a:rPr lang="en-US" b="0" i="0" dirty="0">
                <a:solidFill>
                  <a:srgbClr val="161616"/>
                </a:solidFill>
                <a:effectLst/>
                <a:latin typeface="Segoe UI" panose="020B0502040204020203" pitchFamily="34" charset="0"/>
              </a:rPr>
              <a:t>.</a:t>
            </a:r>
          </a:p>
          <a:p>
            <a:pPr algn="l">
              <a:lnSpc>
                <a:spcPct val="150000"/>
              </a:lnSpc>
            </a:pPr>
            <a:r>
              <a:rPr lang="en-US" dirty="0">
                <a:solidFill>
                  <a:srgbClr val="161616"/>
                </a:solidFill>
                <a:latin typeface="Segoe UI" panose="020B0502040204020203" pitchFamily="34" charset="0"/>
              </a:rPr>
              <a:t>4. </a:t>
            </a:r>
            <a:r>
              <a:rPr lang="en-US" b="0" i="0" dirty="0">
                <a:solidFill>
                  <a:srgbClr val="161616"/>
                </a:solidFill>
                <a:effectLst/>
                <a:latin typeface="Segoe UI" panose="020B0502040204020203" pitchFamily="34" charset="0"/>
              </a:rPr>
              <a:t>In the form, enter these fields:</a:t>
            </a:r>
          </a:p>
          <a:p>
            <a:pPr marL="742950" lvl="1" indent="-285750" algn="l">
              <a:lnSpc>
                <a:spcPct val="150000"/>
              </a:lnSpc>
              <a:buFont typeface="Arial" panose="020B0604020202020204" pitchFamily="34" charset="0"/>
              <a:buChar char="•"/>
            </a:pPr>
            <a:r>
              <a:rPr lang="en-US" b="1" i="0" dirty="0">
                <a:solidFill>
                  <a:srgbClr val="161616"/>
                </a:solidFill>
                <a:effectLst/>
                <a:latin typeface="Segoe UI" panose="020B0502040204020203" pitchFamily="34" charset="0"/>
              </a:rPr>
              <a:t>Date</a:t>
            </a:r>
            <a:r>
              <a:rPr lang="en-US" b="0" i="0" dirty="0">
                <a:solidFill>
                  <a:srgbClr val="161616"/>
                </a:solidFill>
                <a:effectLst/>
                <a:latin typeface="Segoe UI" panose="020B0502040204020203" pitchFamily="34" charset="0"/>
              </a:rPr>
              <a:t>: Select a date one week from now</a:t>
            </a:r>
          </a:p>
          <a:p>
            <a:pPr marL="742950" lvl="1" indent="-285750" algn="l">
              <a:lnSpc>
                <a:spcPct val="150000"/>
              </a:lnSpc>
              <a:buFont typeface="Arial" panose="020B0604020202020204" pitchFamily="34" charset="0"/>
              <a:buChar char="•"/>
            </a:pPr>
            <a:r>
              <a:rPr lang="en-US" b="1" i="0" dirty="0">
                <a:solidFill>
                  <a:srgbClr val="161616"/>
                </a:solidFill>
                <a:effectLst/>
                <a:latin typeface="Segoe UI" panose="020B0502040204020203" pitchFamily="34" charset="0"/>
              </a:rPr>
              <a:t>Label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Cliffchella</a:t>
            </a:r>
            <a:endParaRPr lang="en-US" b="0" i="0" dirty="0">
              <a:solidFill>
                <a:srgbClr val="161616"/>
              </a:solidFill>
              <a:effectLst/>
              <a:latin typeface="Segoe UI" panose="020B0502040204020203" pitchFamily="34" charset="0"/>
            </a:endParaRPr>
          </a:p>
          <a:p>
            <a:pPr marL="742950" lvl="1" indent="-285750" algn="l">
              <a:lnSpc>
                <a:spcPct val="150000"/>
              </a:lnSpc>
              <a:buFont typeface="Arial" panose="020B0604020202020204" pitchFamily="34" charset="0"/>
              <a:buChar char="•"/>
            </a:pPr>
            <a:r>
              <a:rPr lang="en-US" b="1" i="0" dirty="0">
                <a:solidFill>
                  <a:srgbClr val="161616"/>
                </a:solidFill>
                <a:effectLst/>
                <a:latin typeface="Segoe UI" panose="020B0502040204020203" pitchFamily="34" charset="0"/>
              </a:rPr>
              <a:t>Color</a:t>
            </a:r>
            <a:r>
              <a:rPr lang="en-US" b="0" i="0" dirty="0">
                <a:solidFill>
                  <a:srgbClr val="161616"/>
                </a:solidFill>
                <a:effectLst/>
                <a:latin typeface="Segoe UI" panose="020B0502040204020203" pitchFamily="34" charset="0"/>
              </a:rPr>
              <a:t>: Red</a:t>
            </a:r>
          </a:p>
        </p:txBody>
      </p:sp>
    </p:spTree>
    <p:extLst>
      <p:ext uri="{BB962C8B-B14F-4D97-AF65-F5344CB8AC3E}">
        <p14:creationId xmlns:p14="http://schemas.microsoft.com/office/powerpoint/2010/main" val="18164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0D798-F873-5971-5F3E-18BDD03701FC}"/>
              </a:ext>
            </a:extLst>
          </p:cNvPr>
          <p:cNvPicPr>
            <a:picLocks noChangeAspect="1"/>
          </p:cNvPicPr>
          <p:nvPr/>
        </p:nvPicPr>
        <p:blipFill>
          <a:blip r:embed="rId2"/>
          <a:stretch>
            <a:fillRect/>
          </a:stretch>
        </p:blipFill>
        <p:spPr>
          <a:xfrm>
            <a:off x="270781" y="237273"/>
            <a:ext cx="6294665" cy="2613887"/>
          </a:xfrm>
          <a:prstGeom prst="rect">
            <a:avLst/>
          </a:prstGeom>
        </p:spPr>
      </p:pic>
      <p:sp>
        <p:nvSpPr>
          <p:cNvPr id="5" name="TextBox 4">
            <a:extLst>
              <a:ext uri="{FF2B5EF4-FFF2-40B4-BE49-F238E27FC236}">
                <a16:creationId xmlns:a16="http://schemas.microsoft.com/office/drawing/2014/main" id="{4A338E10-13C3-7E65-EFAC-52941B3F89E1}"/>
              </a:ext>
            </a:extLst>
          </p:cNvPr>
          <p:cNvSpPr txBox="1"/>
          <p:nvPr/>
        </p:nvSpPr>
        <p:spPr>
          <a:xfrm>
            <a:off x="270781" y="3291875"/>
            <a:ext cx="6097554" cy="3364704"/>
          </a:xfrm>
          <a:prstGeom prst="rect">
            <a:avLst/>
          </a:prstGeom>
          <a:noFill/>
        </p:spPr>
        <p:txBody>
          <a:bodyPr wrap="square">
            <a:spAutoFit/>
          </a:bodyPr>
          <a:lstStyle/>
          <a:p>
            <a:pPr algn="l">
              <a:lnSpc>
                <a:spcPct val="150000"/>
              </a:lnSpc>
            </a:pPr>
            <a:r>
              <a:rPr lang="en-US" b="0" i="0" dirty="0">
                <a:solidFill>
                  <a:srgbClr val="161616"/>
                </a:solidFill>
                <a:effectLst/>
                <a:latin typeface="Segoe UI" panose="020B0502040204020203" pitchFamily="34" charset="0"/>
              </a:rPr>
              <a:t>5.Repeat the process to add markers with labels, dates, and colors:</a:t>
            </a:r>
          </a:p>
          <a:p>
            <a:pPr marL="742950" lvl="1" indent="-285750" algn="l">
              <a:lnSpc>
                <a:spcPct val="150000"/>
              </a:lnSpc>
              <a:buFont typeface="+mj-lt"/>
              <a:buAutoNum type="arabicPeriod"/>
            </a:pPr>
            <a:r>
              <a:rPr lang="en-US" b="1" i="0" dirty="0">
                <a:solidFill>
                  <a:srgbClr val="161616"/>
                </a:solidFill>
                <a:effectLst/>
                <a:latin typeface="Segoe UI" panose="020B0502040204020203" pitchFamily="34" charset="0"/>
              </a:rPr>
              <a:t>Beta</a:t>
            </a:r>
            <a:r>
              <a:rPr lang="en-US" b="0" i="0" dirty="0">
                <a:solidFill>
                  <a:srgbClr val="161616"/>
                </a:solidFill>
                <a:effectLst/>
                <a:latin typeface="Segoe UI" panose="020B0502040204020203" pitchFamily="34" charset="0"/>
              </a:rPr>
              <a:t>: five weeks from today (blue)</a:t>
            </a:r>
          </a:p>
          <a:p>
            <a:pPr marL="742950" lvl="1" indent="-285750" algn="l">
              <a:lnSpc>
                <a:spcPct val="150000"/>
              </a:lnSpc>
              <a:buFont typeface="+mj-lt"/>
              <a:buAutoNum type="arabicPeriod"/>
            </a:pPr>
            <a:r>
              <a:rPr lang="en-US" b="1" i="0" dirty="0">
                <a:solidFill>
                  <a:srgbClr val="161616"/>
                </a:solidFill>
                <a:effectLst/>
                <a:latin typeface="Segoe UI" panose="020B0502040204020203" pitchFamily="34" charset="0"/>
              </a:rPr>
              <a:t>Annual company party</a:t>
            </a:r>
            <a:r>
              <a:rPr lang="en-US" b="0" i="0" dirty="0">
                <a:solidFill>
                  <a:srgbClr val="161616"/>
                </a:solidFill>
                <a:effectLst/>
                <a:latin typeface="Segoe UI" panose="020B0502040204020203" pitchFamily="34" charset="0"/>
              </a:rPr>
              <a:t>: six weeks from today (green)</a:t>
            </a:r>
          </a:p>
          <a:p>
            <a:pPr algn="l">
              <a:lnSpc>
                <a:spcPct val="150000"/>
              </a:lnSpc>
            </a:pPr>
            <a:r>
              <a:rPr lang="en-US" b="0" i="0" dirty="0">
                <a:solidFill>
                  <a:srgbClr val="161616"/>
                </a:solidFill>
                <a:effectLst/>
                <a:latin typeface="Segoe UI" panose="020B0502040204020203" pitchFamily="34" charset="0"/>
              </a:rPr>
              <a:t>6.Select </a:t>
            </a:r>
            <a:r>
              <a:rPr lang="en-US" b="1" i="0" dirty="0">
                <a:solidFill>
                  <a:srgbClr val="161616"/>
                </a:solidFill>
                <a:effectLst/>
                <a:latin typeface="Segoe UI" panose="020B0502040204020203" pitchFamily="34" charset="0"/>
              </a:rPr>
              <a:t>Save</a:t>
            </a:r>
            <a:r>
              <a:rPr lang="en-US" b="0" i="0" dirty="0">
                <a:solidFill>
                  <a:srgbClr val="161616"/>
                </a:solidFill>
                <a:effectLst/>
                <a:latin typeface="Segoe UI" panose="020B0502040204020203" pitchFamily="34" charset="0"/>
              </a:rPr>
              <a:t>.</a:t>
            </a:r>
          </a:p>
          <a:p>
            <a:pPr algn="l">
              <a:lnSpc>
                <a:spcPct val="150000"/>
              </a:lnSpc>
            </a:pPr>
            <a:r>
              <a:rPr lang="en-US" b="0" i="0" dirty="0">
                <a:solidFill>
                  <a:srgbClr val="161616"/>
                </a:solidFill>
                <a:effectLst/>
                <a:latin typeface="Segoe UI" panose="020B0502040204020203" pitchFamily="34" charset="0"/>
              </a:rPr>
              <a:t>7.Use the </a:t>
            </a:r>
            <a:r>
              <a:rPr lang="en-US" b="1" i="0" dirty="0">
                <a:solidFill>
                  <a:srgbClr val="161616"/>
                </a:solidFill>
                <a:effectLst/>
                <a:latin typeface="Segoe UI" panose="020B0502040204020203" pitchFamily="34" charset="0"/>
              </a:rPr>
              <a:t>Scroll calendar</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Zoom out</a:t>
            </a:r>
            <a:r>
              <a:rPr lang="en-US" b="0" i="0" dirty="0">
                <a:solidFill>
                  <a:srgbClr val="161616"/>
                </a:solidFill>
                <a:effectLst/>
                <a:latin typeface="Segoe UI" panose="020B0502040204020203" pitchFamily="34" charset="0"/>
              </a:rPr>
              <a:t> controls to bring all markers into view.</a:t>
            </a:r>
          </a:p>
        </p:txBody>
      </p:sp>
      <p:pic>
        <p:nvPicPr>
          <p:cNvPr id="7" name="Picture 6">
            <a:extLst>
              <a:ext uri="{FF2B5EF4-FFF2-40B4-BE49-F238E27FC236}">
                <a16:creationId xmlns:a16="http://schemas.microsoft.com/office/drawing/2014/main" id="{A3C4064D-0383-D69A-D126-5578454F3DEF}"/>
              </a:ext>
            </a:extLst>
          </p:cNvPr>
          <p:cNvPicPr>
            <a:picLocks noChangeAspect="1"/>
          </p:cNvPicPr>
          <p:nvPr/>
        </p:nvPicPr>
        <p:blipFill>
          <a:blip r:embed="rId3"/>
          <a:stretch>
            <a:fillRect/>
          </a:stretch>
        </p:blipFill>
        <p:spPr>
          <a:xfrm>
            <a:off x="6368335" y="3222553"/>
            <a:ext cx="5552884" cy="2377646"/>
          </a:xfrm>
          <a:prstGeom prst="rect">
            <a:avLst/>
          </a:prstGeom>
        </p:spPr>
      </p:pic>
    </p:spTree>
    <p:extLst>
      <p:ext uri="{BB962C8B-B14F-4D97-AF65-F5344CB8AC3E}">
        <p14:creationId xmlns:p14="http://schemas.microsoft.com/office/powerpoint/2010/main" val="2105985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E5FC4-FFB0-EB93-4D3D-A2CD6C378FC9}"/>
              </a:ext>
            </a:extLst>
          </p:cNvPr>
          <p:cNvSpPr txBox="1"/>
          <p:nvPr/>
        </p:nvSpPr>
        <p:spPr>
          <a:xfrm>
            <a:off x="128297" y="148031"/>
            <a:ext cx="11171074"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8.Select the </a:t>
            </a:r>
            <a:r>
              <a:rPr lang="en-US" b="1" i="0" dirty="0">
                <a:solidFill>
                  <a:srgbClr val="161616"/>
                </a:solidFill>
                <a:effectLst/>
                <a:latin typeface="Segoe UI" panose="020B0502040204020203" pitchFamily="34" charset="0"/>
              </a:rPr>
              <a:t>Beta</a:t>
            </a:r>
            <a:r>
              <a:rPr lang="en-US" b="0" i="0" dirty="0">
                <a:solidFill>
                  <a:srgbClr val="161616"/>
                </a:solidFill>
                <a:effectLst/>
                <a:latin typeface="Segoe UI" panose="020B0502040204020203" pitchFamily="34" charset="0"/>
              </a:rPr>
              <a:t> marker at the top of the design plan. A solid line shows the boundary of the beta milestone.</a:t>
            </a:r>
            <a:endParaRPr lang="en-IN" dirty="0"/>
          </a:p>
        </p:txBody>
      </p:sp>
      <p:pic>
        <p:nvPicPr>
          <p:cNvPr id="5" name="Picture 4">
            <a:extLst>
              <a:ext uri="{FF2B5EF4-FFF2-40B4-BE49-F238E27FC236}">
                <a16:creationId xmlns:a16="http://schemas.microsoft.com/office/drawing/2014/main" id="{2DD03510-1A6B-19F8-5A69-521E659D5850}"/>
              </a:ext>
            </a:extLst>
          </p:cNvPr>
          <p:cNvPicPr>
            <a:picLocks noChangeAspect="1"/>
          </p:cNvPicPr>
          <p:nvPr/>
        </p:nvPicPr>
        <p:blipFill>
          <a:blip r:embed="rId2"/>
          <a:stretch>
            <a:fillRect/>
          </a:stretch>
        </p:blipFill>
        <p:spPr>
          <a:xfrm>
            <a:off x="128296" y="620515"/>
            <a:ext cx="6795017" cy="2911092"/>
          </a:xfrm>
          <a:prstGeom prst="rect">
            <a:avLst/>
          </a:prstGeom>
        </p:spPr>
      </p:pic>
      <p:sp>
        <p:nvSpPr>
          <p:cNvPr id="7" name="TextBox 6">
            <a:extLst>
              <a:ext uri="{FF2B5EF4-FFF2-40B4-BE49-F238E27FC236}">
                <a16:creationId xmlns:a16="http://schemas.microsoft.com/office/drawing/2014/main" id="{0B5D3DC6-00B3-37E3-6417-38C84415E365}"/>
              </a:ext>
            </a:extLst>
          </p:cNvPr>
          <p:cNvSpPr txBox="1"/>
          <p:nvPr/>
        </p:nvSpPr>
        <p:spPr>
          <a:xfrm>
            <a:off x="342901" y="3701534"/>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Optimize the work schedule</a:t>
            </a:r>
          </a:p>
        </p:txBody>
      </p:sp>
      <p:sp>
        <p:nvSpPr>
          <p:cNvPr id="9" name="TextBox 8">
            <a:extLst>
              <a:ext uri="{FF2B5EF4-FFF2-40B4-BE49-F238E27FC236}">
                <a16:creationId xmlns:a16="http://schemas.microsoft.com/office/drawing/2014/main" id="{895B0F15-D5CF-845F-4246-B52019F59297}"/>
              </a:ext>
            </a:extLst>
          </p:cNvPr>
          <p:cNvSpPr txBox="1"/>
          <p:nvPr/>
        </p:nvSpPr>
        <p:spPr>
          <a:xfrm>
            <a:off x="342901" y="4280835"/>
            <a:ext cx="11506198" cy="2118209"/>
          </a:xfrm>
          <a:prstGeom prst="rect">
            <a:avLst/>
          </a:prstGeom>
          <a:noFill/>
        </p:spPr>
        <p:txBody>
          <a:bodyPr wrap="square">
            <a:spAutoFit/>
          </a:bodyPr>
          <a:lstStyle/>
          <a:p>
            <a:pPr algn="l">
              <a:lnSpc>
                <a:spcPct val="150000"/>
              </a:lnSpc>
              <a:buFont typeface="+mj-lt"/>
              <a:buAutoNum type="arabicPeriod"/>
            </a:pPr>
            <a:r>
              <a:rPr lang="en-US" b="0" i="0" dirty="0">
                <a:solidFill>
                  <a:srgbClr val="161616"/>
                </a:solidFill>
                <a:effectLst/>
                <a:latin typeface="Segoe UI" panose="020B0502040204020203" pitchFamily="34" charset="0"/>
              </a:rPr>
              <a:t>Notice that there's a work item for the Web team to </a:t>
            </a:r>
            <a:r>
              <a:rPr lang="en-US" b="1" i="0" dirty="0">
                <a:solidFill>
                  <a:srgbClr val="161616"/>
                </a:solidFill>
                <a:effectLst/>
                <a:latin typeface="Segoe UI" panose="020B0502040204020203" pitchFamily="34" charset="0"/>
              </a:rPr>
              <a:t>Integrate with beta DB</a:t>
            </a:r>
            <a:r>
              <a:rPr lang="en-US" b="0" i="0" dirty="0">
                <a:solidFill>
                  <a:srgbClr val="161616"/>
                </a:solidFill>
                <a:effectLst/>
                <a:latin typeface="Segoe UI" panose="020B0502040204020203" pitchFamily="34" charset="0"/>
              </a:rPr>
              <a:t> that's scheduled to be completed before the beta will be ready. This is a problem because this work item is dependent on that beta.</a:t>
            </a:r>
          </a:p>
          <a:p>
            <a:pPr algn="l">
              <a:lnSpc>
                <a:spcPct val="150000"/>
              </a:lnSpc>
              <a:buFont typeface="+mj-lt"/>
              <a:buAutoNum type="arabicPeriod"/>
            </a:pPr>
            <a:r>
              <a:rPr lang="en-US" b="0" i="0" dirty="0">
                <a:solidFill>
                  <a:srgbClr val="161616"/>
                </a:solidFill>
                <a:effectLst/>
                <a:latin typeface="Segoe UI" panose="020B0502040204020203" pitchFamily="34" charset="0"/>
              </a:rPr>
              <a:t>Drag the integration work item from </a:t>
            </a:r>
            <a:r>
              <a:rPr lang="en-US" b="1" i="0" dirty="0">
                <a:solidFill>
                  <a:srgbClr val="161616"/>
                </a:solidFill>
                <a:effectLst/>
                <a:latin typeface="Segoe UI" panose="020B0502040204020203" pitchFamily="34" charset="0"/>
              </a:rPr>
              <a:t>Sprint 3</a:t>
            </a:r>
            <a:r>
              <a:rPr lang="en-US" b="0" i="0" dirty="0">
                <a:solidFill>
                  <a:srgbClr val="161616"/>
                </a:solidFill>
                <a:effectLst/>
                <a:latin typeface="Segoe UI" panose="020B0502040204020203" pitchFamily="34" charset="0"/>
              </a:rPr>
              <a:t> to </a:t>
            </a:r>
            <a:r>
              <a:rPr lang="en-US" b="1" i="0" dirty="0">
                <a:solidFill>
                  <a:srgbClr val="161616"/>
                </a:solidFill>
                <a:effectLst/>
                <a:latin typeface="Segoe UI" panose="020B0502040204020203" pitchFamily="34" charset="0"/>
              </a:rPr>
              <a:t>Sprint 4</a:t>
            </a:r>
            <a:r>
              <a:rPr lang="en-US" b="0" i="0" dirty="0">
                <a:solidFill>
                  <a:srgbClr val="161616"/>
                </a:solidFill>
                <a:effectLst/>
                <a:latin typeface="Segoe UI" panose="020B0502040204020203" pitchFamily="34" charset="0"/>
              </a:rPr>
              <a:t> to ensure that its dependency will be available.</a:t>
            </a:r>
          </a:p>
          <a:p>
            <a:pPr algn="l">
              <a:lnSpc>
                <a:spcPct val="150000"/>
              </a:lnSpc>
              <a:buFont typeface="+mj-lt"/>
              <a:buAutoNum type="arabicPeriod"/>
            </a:pPr>
            <a:r>
              <a:rPr lang="en-US" b="0" i="0" dirty="0">
                <a:solidFill>
                  <a:srgbClr val="161616"/>
                </a:solidFill>
                <a:effectLst/>
                <a:latin typeface="Segoe UI" panose="020B0502040204020203" pitchFamily="34" charset="0"/>
              </a:rPr>
              <a:t>This change opens a significant amount of bandwidth in </a:t>
            </a:r>
            <a:r>
              <a:rPr lang="en-US" b="1" i="0" dirty="0">
                <a:solidFill>
                  <a:srgbClr val="161616"/>
                </a:solidFill>
                <a:effectLst/>
                <a:latin typeface="Segoe UI" panose="020B0502040204020203" pitchFamily="34" charset="0"/>
              </a:rPr>
              <a:t>Sprint 3</a:t>
            </a:r>
            <a:r>
              <a:rPr lang="en-US" b="0" i="0" dirty="0">
                <a:solidFill>
                  <a:srgbClr val="161616"/>
                </a:solidFill>
                <a:effectLst/>
                <a:latin typeface="Segoe UI" panose="020B0502040204020203" pitchFamily="34" charset="0"/>
              </a:rPr>
              <a:t>. Because that time is now available for productive work, drag the two </a:t>
            </a:r>
            <a:r>
              <a:rPr lang="en-US" b="1" i="0" dirty="0">
                <a:solidFill>
                  <a:srgbClr val="161616"/>
                </a:solidFill>
                <a:effectLst/>
                <a:latin typeface="Segoe UI" panose="020B0502040204020203" pitchFamily="34" charset="0"/>
              </a:rPr>
              <a:t>Fix</a:t>
            </a:r>
            <a:r>
              <a:rPr lang="en-US" b="0" i="0" dirty="0">
                <a:solidFill>
                  <a:srgbClr val="161616"/>
                </a:solidFill>
                <a:effectLst/>
                <a:latin typeface="Segoe UI" panose="020B0502040204020203" pitchFamily="34" charset="0"/>
              </a:rPr>
              <a:t> work items from </a:t>
            </a:r>
            <a:r>
              <a:rPr lang="en-US" b="1" i="0" dirty="0">
                <a:solidFill>
                  <a:srgbClr val="161616"/>
                </a:solidFill>
                <a:effectLst/>
                <a:latin typeface="Segoe UI" panose="020B0502040204020203" pitchFamily="34" charset="0"/>
              </a:rPr>
              <a:t>Sprint 4</a:t>
            </a:r>
            <a:r>
              <a:rPr lang="en-US" b="0" i="0" dirty="0">
                <a:solidFill>
                  <a:srgbClr val="161616"/>
                </a:solidFill>
                <a:effectLst/>
                <a:latin typeface="Segoe UI" panose="020B0502040204020203" pitchFamily="34" charset="0"/>
              </a:rPr>
              <a:t> back into </a:t>
            </a:r>
            <a:r>
              <a:rPr lang="en-US" b="1" i="0" dirty="0">
                <a:solidFill>
                  <a:srgbClr val="161616"/>
                </a:solidFill>
                <a:effectLst/>
                <a:latin typeface="Segoe UI" panose="020B0502040204020203" pitchFamily="34" charset="0"/>
              </a:rPr>
              <a:t>Sprint 3</a:t>
            </a:r>
            <a:r>
              <a:rPr lang="en-US" b="0" i="0" dirty="0">
                <a:solidFill>
                  <a:srgbClr val="161616"/>
                </a:solidFill>
                <a:effectLst/>
                <a:latin typeface="Segoe UI" panose="020B0502040204020203" pitchFamily="34" charset="0"/>
              </a:rPr>
              <a:t>.</a:t>
            </a:r>
          </a:p>
        </p:txBody>
      </p:sp>
    </p:spTree>
    <p:extLst>
      <p:ext uri="{BB962C8B-B14F-4D97-AF65-F5344CB8AC3E}">
        <p14:creationId xmlns:p14="http://schemas.microsoft.com/office/powerpoint/2010/main" val="175049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54F441-339A-851E-1416-56910F34C7A9}"/>
              </a:ext>
            </a:extLst>
          </p:cNvPr>
          <p:cNvPicPr>
            <a:picLocks noChangeAspect="1"/>
          </p:cNvPicPr>
          <p:nvPr/>
        </p:nvPicPr>
        <p:blipFill>
          <a:blip r:embed="rId2"/>
          <a:stretch>
            <a:fillRect/>
          </a:stretch>
        </p:blipFill>
        <p:spPr>
          <a:xfrm>
            <a:off x="279840" y="170006"/>
            <a:ext cx="3589331" cy="2804403"/>
          </a:xfrm>
          <a:prstGeom prst="rect">
            <a:avLst/>
          </a:prstGeom>
        </p:spPr>
      </p:pic>
      <p:sp>
        <p:nvSpPr>
          <p:cNvPr id="5" name="TextBox 4">
            <a:extLst>
              <a:ext uri="{FF2B5EF4-FFF2-40B4-BE49-F238E27FC236}">
                <a16:creationId xmlns:a16="http://schemas.microsoft.com/office/drawing/2014/main" id="{29BB89F5-7FE8-3B10-AF6B-72B895B20D2D}"/>
              </a:ext>
            </a:extLst>
          </p:cNvPr>
          <p:cNvSpPr txBox="1"/>
          <p:nvPr/>
        </p:nvSpPr>
        <p:spPr>
          <a:xfrm>
            <a:off x="279840" y="3169690"/>
            <a:ext cx="6097554"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Your final sprint plan should look similar to this:</a:t>
            </a:r>
            <a:endParaRPr lang="en-IN" dirty="0"/>
          </a:p>
        </p:txBody>
      </p:sp>
      <p:pic>
        <p:nvPicPr>
          <p:cNvPr id="7" name="Picture 6">
            <a:extLst>
              <a:ext uri="{FF2B5EF4-FFF2-40B4-BE49-F238E27FC236}">
                <a16:creationId xmlns:a16="http://schemas.microsoft.com/office/drawing/2014/main" id="{C317F426-FEC1-E1A3-72BF-017FA460CF06}"/>
              </a:ext>
            </a:extLst>
          </p:cNvPr>
          <p:cNvPicPr>
            <a:picLocks noChangeAspect="1"/>
          </p:cNvPicPr>
          <p:nvPr/>
        </p:nvPicPr>
        <p:blipFill>
          <a:blip r:embed="rId3"/>
          <a:stretch>
            <a:fillRect/>
          </a:stretch>
        </p:blipFill>
        <p:spPr>
          <a:xfrm>
            <a:off x="279840" y="3539022"/>
            <a:ext cx="5467817" cy="3216341"/>
          </a:xfrm>
          <a:prstGeom prst="rect">
            <a:avLst/>
          </a:prstGeom>
        </p:spPr>
      </p:pic>
      <p:sp>
        <p:nvSpPr>
          <p:cNvPr id="9" name="TextBox 8">
            <a:extLst>
              <a:ext uri="{FF2B5EF4-FFF2-40B4-BE49-F238E27FC236}">
                <a16:creationId xmlns:a16="http://schemas.microsoft.com/office/drawing/2014/main" id="{D32DF975-A192-211F-C494-0220CDD55893}"/>
              </a:ext>
            </a:extLst>
          </p:cNvPr>
          <p:cNvSpPr txBox="1"/>
          <p:nvPr/>
        </p:nvSpPr>
        <p:spPr>
          <a:xfrm>
            <a:off x="6096000" y="3669864"/>
            <a:ext cx="6097554" cy="1477328"/>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Although the team has made some adjustments, they haven't addressed all the dependency issues that are identified in the delivery plan. In the next unit, they learn more about dependencies and how to resolve the issues that can occur in the schedule.</a:t>
            </a:r>
            <a:endParaRPr lang="en-IN" dirty="0"/>
          </a:p>
        </p:txBody>
      </p:sp>
    </p:spTree>
    <p:extLst>
      <p:ext uri="{BB962C8B-B14F-4D97-AF65-F5344CB8AC3E}">
        <p14:creationId xmlns:p14="http://schemas.microsoft.com/office/powerpoint/2010/main" val="232127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F3F6F-71A1-A04F-684F-8962DE9752A6}"/>
              </a:ext>
            </a:extLst>
          </p:cNvPr>
          <p:cNvSpPr txBox="1"/>
          <p:nvPr/>
        </p:nvSpPr>
        <p:spPr>
          <a:xfrm>
            <a:off x="146958" y="183893"/>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Track dependencies using Delivery Plans</a:t>
            </a:r>
          </a:p>
        </p:txBody>
      </p:sp>
      <p:sp>
        <p:nvSpPr>
          <p:cNvPr id="6" name="Rectangle 1">
            <a:extLst>
              <a:ext uri="{FF2B5EF4-FFF2-40B4-BE49-F238E27FC236}">
                <a16:creationId xmlns:a16="http://schemas.microsoft.com/office/drawing/2014/main" id="{929078E4-3EB4-073E-9CFE-937D342EC00A}"/>
              </a:ext>
            </a:extLst>
          </p:cNvPr>
          <p:cNvSpPr>
            <a:spLocks noChangeArrowheads="1"/>
          </p:cNvSpPr>
          <p:nvPr/>
        </p:nvSpPr>
        <p:spPr bwMode="auto">
          <a:xfrm>
            <a:off x="258925" y="554100"/>
            <a:ext cx="11905861"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The Tailspin team noted previously that some cards in the delivery plans have   </a:t>
            </a:r>
            <a:r>
              <a:rPr kumimoji="0" lang="en-US" altLang="en-US"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green icons or   </a:t>
            </a:r>
            <a:r>
              <a:rPr kumimoji="0" lang="en-US" altLang="en-US"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red icons attached. You'll now learn about how these icons showcase the dependencies that exist between work items and how to resolve dependency issues.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The team created dependencies between several work items using the </a:t>
            </a:r>
            <a:r>
              <a:rPr kumimoji="0" lang="en-US" altLang="en-US" sz="12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Predecessor/Successor</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link type. The links they've created automatically appear in the delivery plan they created. Now they need to review these dependencies and address any dependencies that have issues.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To do this, you:</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Review delivery plans for dependencies.</a:t>
            </a:r>
          </a:p>
          <a:p>
            <a:pPr marL="0" marR="0" lvl="0"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Identify work items with dependency issues.</a:t>
            </a:r>
          </a:p>
          <a:p>
            <a:pPr marL="0" marR="0" lvl="0"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Resolve dependencies that have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D411B813-23AB-9269-32D2-6DB8999D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152" y="633768"/>
            <a:ext cx="32555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C9C117E5-25E4-5727-F53F-06617E9DE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425" y="633768"/>
            <a:ext cx="325552" cy="323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667678-011A-F9EA-A14C-A00BD49856B9}"/>
              </a:ext>
            </a:extLst>
          </p:cNvPr>
          <p:cNvSpPr txBox="1"/>
          <p:nvPr/>
        </p:nvSpPr>
        <p:spPr>
          <a:xfrm>
            <a:off x="286139" y="2234206"/>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View work items with dependencies</a:t>
            </a:r>
          </a:p>
        </p:txBody>
      </p:sp>
      <p:sp>
        <p:nvSpPr>
          <p:cNvPr id="10" name="Rectangle 7">
            <a:extLst>
              <a:ext uri="{FF2B5EF4-FFF2-40B4-BE49-F238E27FC236}">
                <a16:creationId xmlns:a16="http://schemas.microsoft.com/office/drawing/2014/main" id="{DD1271C8-CE6C-11C2-2505-6967E886F1FC}"/>
              </a:ext>
            </a:extLst>
          </p:cNvPr>
          <p:cNvSpPr>
            <a:spLocks noChangeArrowheads="1"/>
          </p:cNvSpPr>
          <p:nvPr/>
        </p:nvSpPr>
        <p:spPr bwMode="auto">
          <a:xfrm>
            <a:off x="258925" y="2550581"/>
            <a:ext cx="1145099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The first thing the team notices when they open the delivery plan is that link icons appear. Cards with a   </a:t>
            </a:r>
            <a:r>
              <a:rPr kumimoji="0" lang="en-US" altLang="en-US"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green icon indicate there are no dependency issues. Cards with a   </a:t>
            </a:r>
            <a:r>
              <a:rPr kumimoji="0" lang="en-US" altLang="en-US"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red icon indicate there are issues with one or more dependencies.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Dependency issues arise when a </a:t>
            </a:r>
            <a:r>
              <a:rPr kumimoji="0" lang="en-US" altLang="en-US" sz="1200" b="0" i="1" u="none" strike="noStrike" cap="none" normalizeH="0" baseline="0" dirty="0">
                <a:ln>
                  <a:noFill/>
                </a:ln>
                <a:solidFill>
                  <a:srgbClr val="161616"/>
                </a:solidFill>
                <a:effectLst/>
                <a:latin typeface="Segoe UI" panose="020B0502040204020203" pitchFamily="34" charset="0"/>
                <a:cs typeface="Segoe UI" panose="020B0502040204020203" pitchFamily="34" charset="0"/>
              </a:rPr>
              <a:t>predecessor</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work item is scheduled to finish after a </a:t>
            </a:r>
            <a:r>
              <a:rPr kumimoji="0" lang="en-US" altLang="en-US" sz="1200" b="0" i="1" u="none" strike="noStrike" cap="none" normalizeH="0" baseline="0" dirty="0">
                <a:ln>
                  <a:noFill/>
                </a:ln>
                <a:solidFill>
                  <a:srgbClr val="161616"/>
                </a:solidFill>
                <a:effectLst/>
                <a:latin typeface="Segoe UI" panose="020B0502040204020203" pitchFamily="34" charset="0"/>
                <a:cs typeface="Segoe UI" panose="020B0502040204020203" pitchFamily="34" charset="0"/>
              </a:rPr>
              <a:t>successor</a:t>
            </a:r>
            <a:r>
              <a:rPr kumimoji="0" lang="en-US" altLang="en-US" sz="12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work item.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6" name="Picture 8">
            <a:extLst>
              <a:ext uri="{FF2B5EF4-FFF2-40B4-BE49-F238E27FC236}">
                <a16:creationId xmlns:a16="http://schemas.microsoft.com/office/drawing/2014/main" id="{8D275FDC-A4BE-16B9-0C8B-421B0B7BC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277" y="2644280"/>
            <a:ext cx="249399" cy="3238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28263AE0-B3FD-04CA-ABA9-70CE9670A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402" y="2901245"/>
            <a:ext cx="249399" cy="3238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CFC808-0BFD-4427-A7BF-A2A0BF83EEB9}"/>
              </a:ext>
            </a:extLst>
          </p:cNvPr>
          <p:cNvPicPr>
            <a:picLocks noChangeAspect="1"/>
          </p:cNvPicPr>
          <p:nvPr/>
        </p:nvPicPr>
        <p:blipFill>
          <a:blip r:embed="rId4"/>
          <a:stretch>
            <a:fillRect/>
          </a:stretch>
        </p:blipFill>
        <p:spPr>
          <a:xfrm>
            <a:off x="286138" y="3536833"/>
            <a:ext cx="11666375" cy="3282684"/>
          </a:xfrm>
          <a:prstGeom prst="rect">
            <a:avLst/>
          </a:prstGeom>
        </p:spPr>
      </p:pic>
    </p:spTree>
    <p:extLst>
      <p:ext uri="{BB962C8B-B14F-4D97-AF65-F5344CB8AC3E}">
        <p14:creationId xmlns:p14="http://schemas.microsoft.com/office/powerpoint/2010/main" val="163610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47E21-B449-01BA-18AF-BDD3101FACCF}"/>
              </a:ext>
            </a:extLst>
          </p:cNvPr>
          <p:cNvSpPr txBox="1"/>
          <p:nvPr/>
        </p:nvSpPr>
        <p:spPr>
          <a:xfrm>
            <a:off x="-1554" y="0"/>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View lines linking work items with dependencies</a:t>
            </a:r>
          </a:p>
        </p:txBody>
      </p:sp>
      <p:pic>
        <p:nvPicPr>
          <p:cNvPr id="5" name="Picture 4">
            <a:extLst>
              <a:ext uri="{FF2B5EF4-FFF2-40B4-BE49-F238E27FC236}">
                <a16:creationId xmlns:a16="http://schemas.microsoft.com/office/drawing/2014/main" id="{97B6ECBA-3D9E-42F1-0369-FA5791F57557}"/>
              </a:ext>
            </a:extLst>
          </p:cNvPr>
          <p:cNvPicPr>
            <a:picLocks noChangeAspect="1"/>
          </p:cNvPicPr>
          <p:nvPr/>
        </p:nvPicPr>
        <p:blipFill>
          <a:blip r:embed="rId2"/>
          <a:stretch>
            <a:fillRect/>
          </a:stretch>
        </p:blipFill>
        <p:spPr>
          <a:xfrm>
            <a:off x="242883" y="2038540"/>
            <a:ext cx="8957101" cy="4572396"/>
          </a:xfrm>
          <a:prstGeom prst="rect">
            <a:avLst/>
          </a:prstGeom>
        </p:spPr>
      </p:pic>
      <p:sp>
        <p:nvSpPr>
          <p:cNvPr id="7" name="TextBox 6">
            <a:extLst>
              <a:ext uri="{FF2B5EF4-FFF2-40B4-BE49-F238E27FC236}">
                <a16:creationId xmlns:a16="http://schemas.microsoft.com/office/drawing/2014/main" id="{B5F0A7F5-C9E6-15B0-F7F0-DB2052959E97}"/>
              </a:ext>
            </a:extLst>
          </p:cNvPr>
          <p:cNvSpPr txBox="1"/>
          <p:nvPr/>
        </p:nvSpPr>
        <p:spPr>
          <a:xfrm>
            <a:off x="200896" y="401792"/>
            <a:ext cx="11607281" cy="1477328"/>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To view the work items that share in a dependency, select the card with an icon attached. Here, we select the </a:t>
            </a:r>
            <a:r>
              <a:rPr lang="en-US" b="0" i="1" dirty="0">
                <a:solidFill>
                  <a:srgbClr val="161616"/>
                </a:solidFill>
                <a:effectLst/>
                <a:latin typeface="Segoe UI" panose="020B0502040204020203" pitchFamily="34" charset="0"/>
              </a:rPr>
              <a:t>Update privacy policy</a:t>
            </a:r>
            <a:r>
              <a:rPr lang="en-US" b="0" i="0" dirty="0">
                <a:solidFill>
                  <a:srgbClr val="161616"/>
                </a:solidFill>
                <a:effectLst/>
                <a:latin typeface="Segoe UI" panose="020B0502040204020203" pitchFamily="34" charset="0"/>
              </a:rPr>
              <a:t> card.</a:t>
            </a:r>
          </a:p>
          <a:p>
            <a:pPr algn="l"/>
            <a:r>
              <a:rPr lang="en-US" b="0" i="0" dirty="0">
                <a:solidFill>
                  <a:srgbClr val="161616"/>
                </a:solidFill>
                <a:effectLst/>
                <a:latin typeface="Segoe UI" panose="020B0502040204020203" pitchFamily="34" charset="0"/>
              </a:rPr>
              <a:t>A link appears that indicates which work item is participating in the dependency. In this case, it highlights that the </a:t>
            </a:r>
            <a:r>
              <a:rPr lang="en-US" b="0" i="1" dirty="0">
                <a:solidFill>
                  <a:srgbClr val="161616"/>
                </a:solidFill>
                <a:effectLst/>
                <a:latin typeface="Segoe UI" panose="020B0502040204020203" pitchFamily="34" charset="0"/>
              </a:rPr>
              <a:t>Complete community interaction training</a:t>
            </a:r>
            <a:r>
              <a:rPr lang="en-US" b="0" i="0" dirty="0">
                <a:solidFill>
                  <a:srgbClr val="161616"/>
                </a:solidFill>
                <a:effectLst/>
                <a:latin typeface="Segoe UI" panose="020B0502040204020203" pitchFamily="34" charset="0"/>
              </a:rPr>
              <a:t> work item for the Engine Team. The arrow indicates the direction of the dependency, and the black line reinforces that there's no issue.</a:t>
            </a:r>
          </a:p>
        </p:txBody>
      </p:sp>
    </p:spTree>
    <p:extLst>
      <p:ext uri="{BB962C8B-B14F-4D97-AF65-F5344CB8AC3E}">
        <p14:creationId xmlns:p14="http://schemas.microsoft.com/office/powerpoint/2010/main" val="300413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BDC12-32A6-A893-D13A-E226C482B4DF}"/>
              </a:ext>
            </a:extLst>
          </p:cNvPr>
          <p:cNvSpPr txBox="1"/>
          <p:nvPr/>
        </p:nvSpPr>
        <p:spPr>
          <a:xfrm>
            <a:off x="1109272" y="2634443"/>
            <a:ext cx="11082727" cy="3108543"/>
          </a:xfrm>
          <a:prstGeom prst="rect">
            <a:avLst/>
          </a:prstGeom>
          <a:noFill/>
        </p:spPr>
        <p:txBody>
          <a:bodyPr wrap="square">
            <a:spAutoFit/>
          </a:bodyPr>
          <a:lstStyle/>
          <a:p>
            <a:pPr algn="l"/>
            <a:r>
              <a:rPr lang="en-US" sz="3600" b="0" i="0" dirty="0">
                <a:solidFill>
                  <a:schemeClr val="accent2"/>
                </a:solidFill>
                <a:effectLst/>
                <a:latin typeface="Segoe UI" panose="020B0502040204020203" pitchFamily="34" charset="0"/>
              </a:rPr>
              <a:t>After completing this module, you'll be able to:</a:t>
            </a:r>
          </a:p>
          <a:p>
            <a:pPr algn="l"/>
            <a:r>
              <a:rPr lang="en-US" sz="3200" b="0" i="0" dirty="0">
                <a:solidFill>
                  <a:schemeClr val="accent1"/>
                </a:solidFill>
                <a:effectLst/>
                <a:latin typeface="Segoe UI" panose="020B0502040204020203" pitchFamily="34" charset="0"/>
              </a:rPr>
              <a:t>Define the term Agile.</a:t>
            </a:r>
          </a:p>
          <a:p>
            <a:pPr algn="l"/>
            <a:r>
              <a:rPr lang="en-US" sz="3200" b="0" i="0" dirty="0">
                <a:solidFill>
                  <a:schemeClr val="accent1"/>
                </a:solidFill>
                <a:effectLst/>
                <a:latin typeface="Segoe UI" panose="020B0502040204020203" pitchFamily="34" charset="0"/>
              </a:rPr>
              <a:t>Begin to make recommendations for incorporating Agile practices into your organization.</a:t>
            </a:r>
          </a:p>
          <a:p>
            <a:pPr algn="l"/>
            <a:r>
              <a:rPr lang="en-US" sz="3200" b="0" i="0" dirty="0">
                <a:solidFill>
                  <a:schemeClr val="accent1"/>
                </a:solidFill>
                <a:effectLst/>
                <a:latin typeface="Segoe UI" panose="020B0502040204020203" pitchFamily="34" charset="0"/>
              </a:rPr>
              <a:t>Create a project in Azure DevOps.</a:t>
            </a:r>
          </a:p>
          <a:p>
            <a:pPr algn="l"/>
            <a:r>
              <a:rPr lang="en-US" sz="3200" b="0" i="0" dirty="0">
                <a:solidFill>
                  <a:schemeClr val="accent1"/>
                </a:solidFill>
                <a:effectLst/>
                <a:latin typeface="Segoe UI" panose="020B0502040204020203" pitchFamily="34" charset="0"/>
              </a:rPr>
              <a:t>Add work items to Azure Boards by using the Basic process.</a:t>
            </a:r>
          </a:p>
        </p:txBody>
      </p:sp>
    </p:spTree>
    <p:extLst>
      <p:ext uri="{BB962C8B-B14F-4D97-AF65-F5344CB8AC3E}">
        <p14:creationId xmlns:p14="http://schemas.microsoft.com/office/powerpoint/2010/main" val="991521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05A33-5C8D-FDC2-4341-DBDD4C8B8FB9}"/>
              </a:ext>
            </a:extLst>
          </p:cNvPr>
          <p:cNvSpPr txBox="1"/>
          <p:nvPr/>
        </p:nvSpPr>
        <p:spPr>
          <a:xfrm>
            <a:off x="72311" y="82145"/>
            <a:ext cx="11833549" cy="1200329"/>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To dismiss the dependency line, select the card or anywhere in the view.</a:t>
            </a:r>
          </a:p>
          <a:p>
            <a:pPr algn="l"/>
            <a:r>
              <a:rPr lang="en-US" b="0" i="0" dirty="0">
                <a:solidFill>
                  <a:srgbClr val="161616"/>
                </a:solidFill>
                <a:effectLst/>
                <a:latin typeface="Segoe UI" panose="020B0502040204020203" pitchFamily="34" charset="0"/>
              </a:rPr>
              <a:t>Now, choose a card with an issue. Here we select </a:t>
            </a:r>
            <a:r>
              <a:rPr lang="en-US" b="0" i="1" dirty="0">
                <a:solidFill>
                  <a:srgbClr val="161616"/>
                </a:solidFill>
                <a:effectLst/>
                <a:latin typeface="Segoe UI" panose="020B0502040204020203" pitchFamily="34" charset="0"/>
              </a:rPr>
              <a:t>Update site branding</a:t>
            </a:r>
            <a:r>
              <a:rPr lang="en-US" b="0" i="0" dirty="0">
                <a:solidFill>
                  <a:srgbClr val="161616"/>
                </a:solidFill>
                <a:effectLst/>
                <a:latin typeface="Segoe UI" panose="020B0502040204020203" pitchFamily="34" charset="0"/>
              </a:rPr>
              <a:t>. An issue is shown with the link to the </a:t>
            </a:r>
            <a:r>
              <a:rPr lang="en-US" b="0" i="1" dirty="0">
                <a:solidFill>
                  <a:srgbClr val="161616"/>
                </a:solidFill>
                <a:effectLst/>
                <a:latin typeface="Segoe UI" panose="020B0502040204020203" pitchFamily="34" charset="0"/>
              </a:rPr>
              <a:t>Push beta</a:t>
            </a:r>
            <a:r>
              <a:rPr lang="en-US" b="0" i="0" dirty="0">
                <a:solidFill>
                  <a:srgbClr val="161616"/>
                </a:solidFill>
                <a:effectLst/>
                <a:latin typeface="Segoe UI" panose="020B0502040204020203" pitchFamily="34" charset="0"/>
              </a:rPr>
              <a:t> item defined for the Engine Team. The red line indicates there's an issue and the arrow indicates that the </a:t>
            </a:r>
            <a:r>
              <a:rPr lang="en-US" b="0" i="1" dirty="0">
                <a:solidFill>
                  <a:srgbClr val="161616"/>
                </a:solidFill>
                <a:effectLst/>
                <a:latin typeface="Segoe UI" panose="020B0502040204020203" pitchFamily="34" charset="0"/>
              </a:rPr>
              <a:t>Push beta</a:t>
            </a:r>
            <a:r>
              <a:rPr lang="en-US" b="0" i="0" dirty="0">
                <a:solidFill>
                  <a:srgbClr val="161616"/>
                </a:solidFill>
                <a:effectLst/>
                <a:latin typeface="Segoe UI" panose="020B0502040204020203" pitchFamily="34" charset="0"/>
              </a:rPr>
              <a:t> item is scheduled to complete after </a:t>
            </a:r>
            <a:r>
              <a:rPr lang="en-US" b="0" i="1" dirty="0">
                <a:solidFill>
                  <a:srgbClr val="161616"/>
                </a:solidFill>
                <a:effectLst/>
                <a:latin typeface="Segoe UI" panose="020B0502040204020203" pitchFamily="34" charset="0"/>
              </a:rPr>
              <a:t>Update site branding</a:t>
            </a:r>
            <a:r>
              <a:rPr lang="en-US" b="0" i="0" dirty="0">
                <a:solidFill>
                  <a:srgbClr val="161616"/>
                </a:solidFill>
                <a:effectLst/>
                <a:latin typeface="Segoe UI" panose="020B0502040204020203" pitchFamily="34" charset="0"/>
              </a:rPr>
              <a:t>, which depends on it being completed first.</a:t>
            </a:r>
          </a:p>
        </p:txBody>
      </p:sp>
      <p:pic>
        <p:nvPicPr>
          <p:cNvPr id="5" name="Picture 4">
            <a:extLst>
              <a:ext uri="{FF2B5EF4-FFF2-40B4-BE49-F238E27FC236}">
                <a16:creationId xmlns:a16="http://schemas.microsoft.com/office/drawing/2014/main" id="{C84E70D1-461B-CE25-8F29-FFFBECDA23C0}"/>
              </a:ext>
            </a:extLst>
          </p:cNvPr>
          <p:cNvPicPr>
            <a:picLocks noChangeAspect="1"/>
          </p:cNvPicPr>
          <p:nvPr/>
        </p:nvPicPr>
        <p:blipFill>
          <a:blip r:embed="rId2"/>
          <a:stretch>
            <a:fillRect/>
          </a:stretch>
        </p:blipFill>
        <p:spPr>
          <a:xfrm>
            <a:off x="72311" y="1412070"/>
            <a:ext cx="10760530" cy="4519052"/>
          </a:xfrm>
          <a:prstGeom prst="rect">
            <a:avLst/>
          </a:prstGeom>
        </p:spPr>
      </p:pic>
    </p:spTree>
    <p:extLst>
      <p:ext uri="{BB962C8B-B14F-4D97-AF65-F5344CB8AC3E}">
        <p14:creationId xmlns:p14="http://schemas.microsoft.com/office/powerpoint/2010/main" val="333448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B3D40-AA1A-EB26-7685-3FAC7DF77588}"/>
              </a:ext>
            </a:extLst>
          </p:cNvPr>
          <p:cNvSpPr txBox="1"/>
          <p:nvPr/>
        </p:nvSpPr>
        <p:spPr>
          <a:xfrm>
            <a:off x="212272" y="127910"/>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Open the dependency dialog</a:t>
            </a:r>
          </a:p>
        </p:txBody>
      </p:sp>
      <p:sp>
        <p:nvSpPr>
          <p:cNvPr id="5" name="TextBox 4">
            <a:extLst>
              <a:ext uri="{FF2B5EF4-FFF2-40B4-BE49-F238E27FC236}">
                <a16:creationId xmlns:a16="http://schemas.microsoft.com/office/drawing/2014/main" id="{A4C74401-EC67-8F1A-7FBF-DED4525F3468}"/>
              </a:ext>
            </a:extLst>
          </p:cNvPr>
          <p:cNvSpPr txBox="1"/>
          <p:nvPr/>
        </p:nvSpPr>
        <p:spPr>
          <a:xfrm>
            <a:off x="212272" y="497242"/>
            <a:ext cx="11637606"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To review details of the </a:t>
            </a:r>
            <a:r>
              <a:rPr lang="en-US" b="0" i="1" dirty="0">
                <a:solidFill>
                  <a:srgbClr val="161616"/>
                </a:solidFill>
                <a:effectLst/>
                <a:latin typeface="Segoe UI" panose="020B0502040204020203" pitchFamily="34" charset="0"/>
              </a:rPr>
              <a:t>Push beta</a:t>
            </a:r>
            <a:r>
              <a:rPr lang="en-US" b="0" i="0" dirty="0">
                <a:solidFill>
                  <a:srgbClr val="161616"/>
                </a:solidFill>
                <a:effectLst/>
                <a:latin typeface="Segoe UI" panose="020B0502040204020203" pitchFamily="34" charset="0"/>
              </a:rPr>
              <a:t> work item, choose the card's icon to open the Dependencies dialog. The first dependency indicates an issue where the </a:t>
            </a:r>
            <a:r>
              <a:rPr lang="en-US" b="0" i="1" dirty="0">
                <a:solidFill>
                  <a:srgbClr val="161616"/>
                </a:solidFill>
                <a:effectLst/>
                <a:latin typeface="Segoe UI" panose="020B0502040204020203" pitchFamily="34" charset="0"/>
              </a:rPr>
              <a:t>Update site branding</a:t>
            </a:r>
            <a:r>
              <a:rPr lang="en-US" b="0" i="0" dirty="0">
                <a:solidFill>
                  <a:srgbClr val="161616"/>
                </a:solidFill>
                <a:effectLst/>
                <a:latin typeface="Segoe UI" panose="020B0502040204020203" pitchFamily="34" charset="0"/>
              </a:rPr>
              <a:t> work item requires the </a:t>
            </a:r>
            <a:r>
              <a:rPr lang="en-US" b="0" i="1" dirty="0">
                <a:solidFill>
                  <a:srgbClr val="161616"/>
                </a:solidFill>
                <a:effectLst/>
                <a:latin typeface="Segoe UI" panose="020B0502040204020203" pitchFamily="34" charset="0"/>
              </a:rPr>
              <a:t>Push beta</a:t>
            </a:r>
            <a:r>
              <a:rPr lang="en-US" b="0" i="0" dirty="0">
                <a:solidFill>
                  <a:srgbClr val="161616"/>
                </a:solidFill>
                <a:effectLst/>
                <a:latin typeface="Segoe UI" panose="020B0502040204020203" pitchFamily="34" charset="0"/>
              </a:rPr>
              <a:t> work to be completed first. The second dependency listed shows no issue.</a:t>
            </a:r>
            <a:endParaRPr lang="en-IN" dirty="0"/>
          </a:p>
        </p:txBody>
      </p:sp>
      <p:pic>
        <p:nvPicPr>
          <p:cNvPr id="7" name="Picture 6">
            <a:extLst>
              <a:ext uri="{FF2B5EF4-FFF2-40B4-BE49-F238E27FC236}">
                <a16:creationId xmlns:a16="http://schemas.microsoft.com/office/drawing/2014/main" id="{5E697589-E27C-5FFD-BEFA-DDEF5F770849}"/>
              </a:ext>
            </a:extLst>
          </p:cNvPr>
          <p:cNvPicPr>
            <a:picLocks noChangeAspect="1"/>
          </p:cNvPicPr>
          <p:nvPr/>
        </p:nvPicPr>
        <p:blipFill>
          <a:blip r:embed="rId2"/>
          <a:stretch>
            <a:fillRect/>
          </a:stretch>
        </p:blipFill>
        <p:spPr>
          <a:xfrm>
            <a:off x="295353" y="1420572"/>
            <a:ext cx="10341545" cy="2629128"/>
          </a:xfrm>
          <a:prstGeom prst="rect">
            <a:avLst/>
          </a:prstGeom>
        </p:spPr>
      </p:pic>
      <p:sp>
        <p:nvSpPr>
          <p:cNvPr id="9" name="TextBox 8">
            <a:extLst>
              <a:ext uri="{FF2B5EF4-FFF2-40B4-BE49-F238E27FC236}">
                <a16:creationId xmlns:a16="http://schemas.microsoft.com/office/drawing/2014/main" id="{FAD8F72C-683A-2E4C-9203-F7E58DC6D385}"/>
              </a:ext>
            </a:extLst>
          </p:cNvPr>
          <p:cNvSpPr txBox="1"/>
          <p:nvPr/>
        </p:nvSpPr>
        <p:spPr>
          <a:xfrm>
            <a:off x="212272" y="4196057"/>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Resolve dependencies that have issues</a:t>
            </a:r>
          </a:p>
        </p:txBody>
      </p:sp>
      <p:sp>
        <p:nvSpPr>
          <p:cNvPr id="11" name="TextBox 10">
            <a:extLst>
              <a:ext uri="{FF2B5EF4-FFF2-40B4-BE49-F238E27FC236}">
                <a16:creationId xmlns:a16="http://schemas.microsoft.com/office/drawing/2014/main" id="{07896FBB-530A-4FF3-2C3F-BEE7C1082286}"/>
              </a:ext>
            </a:extLst>
          </p:cNvPr>
          <p:cNvSpPr txBox="1"/>
          <p:nvPr/>
        </p:nvSpPr>
        <p:spPr>
          <a:xfrm>
            <a:off x="85920" y="4565389"/>
            <a:ext cx="12020160" cy="2308324"/>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The team decides to change the order in which to complete selected work items so as to resolve the dependency issues. They perform the following actions:</a:t>
            </a:r>
          </a:p>
          <a:p>
            <a:pPr algn="l">
              <a:buFont typeface="Arial" panose="020B0604020202020204" pitchFamily="34" charset="0"/>
              <a:buChar char="•"/>
            </a:pPr>
            <a:r>
              <a:rPr lang="en-US" b="1" i="0" dirty="0">
                <a:solidFill>
                  <a:srgbClr val="161616"/>
                </a:solidFill>
                <a:effectLst/>
                <a:latin typeface="Segoe UI" panose="020B0502040204020203" pitchFamily="34" charset="0"/>
              </a:rPr>
              <a:t>Web team</a:t>
            </a:r>
            <a:r>
              <a:rPr lang="en-US" b="0" i="0" dirty="0">
                <a:solidFill>
                  <a:srgbClr val="161616"/>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Drag </a:t>
            </a:r>
            <a:r>
              <a:rPr lang="en-US" b="0" i="1" dirty="0">
                <a:solidFill>
                  <a:srgbClr val="161616"/>
                </a:solidFill>
                <a:effectLst/>
                <a:latin typeface="Segoe UI" panose="020B0502040204020203" pitchFamily="34" charset="0"/>
              </a:rPr>
              <a:t>Create a Git-based workflow</a:t>
            </a:r>
            <a:r>
              <a:rPr lang="en-US" b="0" i="0" dirty="0">
                <a:solidFill>
                  <a:srgbClr val="161616"/>
                </a:solidFill>
                <a:effectLst/>
                <a:latin typeface="Segoe UI" panose="020B0502040204020203" pitchFamily="34" charset="0"/>
              </a:rPr>
              <a:t> card from </a:t>
            </a:r>
            <a:r>
              <a:rPr lang="en-US" b="1" i="0" dirty="0">
                <a:solidFill>
                  <a:srgbClr val="161616"/>
                </a:solidFill>
                <a:effectLst/>
                <a:latin typeface="Segoe UI" panose="020B0502040204020203" pitchFamily="34" charset="0"/>
              </a:rPr>
              <a:t>Sprint 1</a:t>
            </a:r>
            <a:r>
              <a:rPr lang="en-US" b="0" i="0" dirty="0">
                <a:solidFill>
                  <a:srgbClr val="161616"/>
                </a:solidFill>
                <a:effectLst/>
                <a:latin typeface="Segoe UI" panose="020B0502040204020203" pitchFamily="34" charset="0"/>
              </a:rPr>
              <a:t> to </a:t>
            </a:r>
            <a:r>
              <a:rPr lang="en-US" b="1" i="0" dirty="0">
                <a:solidFill>
                  <a:srgbClr val="161616"/>
                </a:solidFill>
                <a:effectLst/>
                <a:latin typeface="Segoe UI" panose="020B0502040204020203" pitchFamily="34" charset="0"/>
              </a:rPr>
              <a:t>Sprint 2</a:t>
            </a:r>
            <a:r>
              <a:rPr lang="en-US" b="0" i="0" dirty="0">
                <a:solidFill>
                  <a:srgbClr val="161616"/>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Drag </a:t>
            </a:r>
            <a:r>
              <a:rPr lang="en-US" b="0" i="1" dirty="0">
                <a:solidFill>
                  <a:srgbClr val="161616"/>
                </a:solidFill>
                <a:effectLst/>
                <a:latin typeface="Segoe UI" panose="020B0502040204020203" pitchFamily="34" charset="0"/>
              </a:rPr>
              <a:t>Check open source code for vulnerabilities and licensing terms</a:t>
            </a:r>
            <a:r>
              <a:rPr lang="en-US" b="0" i="0" dirty="0">
                <a:solidFill>
                  <a:srgbClr val="161616"/>
                </a:solidFill>
                <a:effectLst/>
                <a:latin typeface="Segoe UI" panose="020B0502040204020203" pitchFamily="34" charset="0"/>
              </a:rPr>
              <a:t> card from </a:t>
            </a:r>
            <a:r>
              <a:rPr lang="en-US" b="1" i="0" dirty="0">
                <a:solidFill>
                  <a:srgbClr val="161616"/>
                </a:solidFill>
                <a:effectLst/>
                <a:latin typeface="Segoe UI" panose="020B0502040204020203" pitchFamily="34" charset="0"/>
              </a:rPr>
              <a:t>Sprint 2</a:t>
            </a:r>
            <a:r>
              <a:rPr lang="en-US" b="0" i="0" dirty="0">
                <a:solidFill>
                  <a:srgbClr val="161616"/>
                </a:solidFill>
                <a:effectLst/>
                <a:latin typeface="Segoe UI" panose="020B0502040204020203" pitchFamily="34" charset="0"/>
              </a:rPr>
              <a:t> to </a:t>
            </a:r>
            <a:r>
              <a:rPr lang="en-US" b="1" i="0" dirty="0">
                <a:solidFill>
                  <a:srgbClr val="161616"/>
                </a:solidFill>
                <a:effectLst/>
                <a:latin typeface="Segoe UI" panose="020B0502040204020203" pitchFamily="34" charset="0"/>
              </a:rPr>
              <a:t>Sprint 1</a:t>
            </a:r>
            <a:r>
              <a:rPr lang="en-US" b="0" i="0" dirty="0">
                <a:solidFill>
                  <a:srgbClr val="161616"/>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Drag </a:t>
            </a:r>
            <a:r>
              <a:rPr lang="en-US" b="0" i="1" dirty="0">
                <a:solidFill>
                  <a:srgbClr val="161616"/>
                </a:solidFill>
                <a:effectLst/>
                <a:latin typeface="Segoe UI" panose="020B0502040204020203" pitchFamily="34" charset="0"/>
              </a:rPr>
              <a:t>Update site branding</a:t>
            </a:r>
            <a:r>
              <a:rPr lang="en-US" b="0" i="0" dirty="0">
                <a:solidFill>
                  <a:srgbClr val="161616"/>
                </a:solidFill>
                <a:effectLst/>
                <a:latin typeface="Segoe UI" panose="020B0502040204020203" pitchFamily="34" charset="0"/>
              </a:rPr>
              <a:t> card from </a:t>
            </a:r>
            <a:r>
              <a:rPr lang="en-US" b="1" i="0" dirty="0">
                <a:solidFill>
                  <a:srgbClr val="161616"/>
                </a:solidFill>
                <a:effectLst/>
                <a:latin typeface="Segoe UI" panose="020B0502040204020203" pitchFamily="34" charset="0"/>
              </a:rPr>
              <a:t>Sprint 4</a:t>
            </a:r>
            <a:r>
              <a:rPr lang="en-US" b="0" i="0" dirty="0">
                <a:solidFill>
                  <a:srgbClr val="161616"/>
                </a:solidFill>
                <a:effectLst/>
                <a:latin typeface="Segoe UI" panose="020B0502040204020203" pitchFamily="34" charset="0"/>
              </a:rPr>
              <a:t> to </a:t>
            </a:r>
            <a:r>
              <a:rPr lang="en-US" b="1" i="0" dirty="0">
                <a:solidFill>
                  <a:srgbClr val="161616"/>
                </a:solidFill>
                <a:effectLst/>
                <a:latin typeface="Segoe UI" panose="020B0502040204020203" pitchFamily="34" charset="0"/>
              </a:rPr>
              <a:t>Sprint 6</a:t>
            </a:r>
            <a:r>
              <a:rPr lang="en-US" b="0" i="0" dirty="0">
                <a:solidFill>
                  <a:srgbClr val="161616"/>
                </a:solidFill>
                <a:effectLst/>
                <a:latin typeface="Segoe UI" panose="020B0502040204020203" pitchFamily="34" charset="0"/>
              </a:rPr>
              <a:t>.</a:t>
            </a:r>
          </a:p>
          <a:p>
            <a:pPr algn="l">
              <a:buFont typeface="Arial" panose="020B0604020202020204" pitchFamily="34" charset="0"/>
              <a:buChar char="•"/>
            </a:pPr>
            <a:r>
              <a:rPr lang="en-US" b="1" i="0" dirty="0">
                <a:solidFill>
                  <a:srgbClr val="161616"/>
                </a:solidFill>
                <a:effectLst/>
                <a:latin typeface="Segoe UI" panose="020B0502040204020203" pitchFamily="34" charset="0"/>
              </a:rPr>
              <a:t>Engine team</a:t>
            </a:r>
            <a:r>
              <a:rPr lang="en-US" b="0" i="0" dirty="0">
                <a:solidFill>
                  <a:srgbClr val="161616"/>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Drag </a:t>
            </a:r>
            <a:r>
              <a:rPr lang="en-US" b="0" i="1" dirty="0">
                <a:solidFill>
                  <a:srgbClr val="161616"/>
                </a:solidFill>
                <a:effectLst/>
                <a:latin typeface="Segoe UI" panose="020B0502040204020203" pitchFamily="34" charset="0"/>
              </a:rPr>
              <a:t>Push beta</a:t>
            </a:r>
            <a:r>
              <a:rPr lang="en-US" b="0" i="0" dirty="0">
                <a:solidFill>
                  <a:srgbClr val="161616"/>
                </a:solidFill>
                <a:effectLst/>
                <a:latin typeface="Segoe UI" panose="020B0502040204020203" pitchFamily="34" charset="0"/>
              </a:rPr>
              <a:t> card from </a:t>
            </a:r>
            <a:r>
              <a:rPr lang="en-US" b="1" i="0" dirty="0">
                <a:solidFill>
                  <a:srgbClr val="161616"/>
                </a:solidFill>
                <a:effectLst/>
                <a:latin typeface="Segoe UI" panose="020B0502040204020203" pitchFamily="34" charset="0"/>
              </a:rPr>
              <a:t>Sprint 6</a:t>
            </a:r>
            <a:r>
              <a:rPr lang="en-US" b="0" i="0" dirty="0">
                <a:solidFill>
                  <a:srgbClr val="161616"/>
                </a:solidFill>
                <a:effectLst/>
                <a:latin typeface="Segoe UI" panose="020B0502040204020203" pitchFamily="34" charset="0"/>
              </a:rPr>
              <a:t> to </a:t>
            </a:r>
            <a:r>
              <a:rPr lang="en-US" b="1" i="0" dirty="0">
                <a:solidFill>
                  <a:srgbClr val="161616"/>
                </a:solidFill>
                <a:effectLst/>
                <a:latin typeface="Segoe UI" panose="020B0502040204020203" pitchFamily="34" charset="0"/>
              </a:rPr>
              <a:t>Sprint 5</a:t>
            </a:r>
            <a:r>
              <a:rPr lang="en-US" b="0" i="0" dirty="0">
                <a:solidFill>
                  <a:srgbClr val="161616"/>
                </a:solidFill>
                <a:effectLst/>
                <a:latin typeface="Segoe UI" panose="020B0502040204020203" pitchFamily="34" charset="0"/>
              </a:rPr>
              <a:t>.</a:t>
            </a:r>
          </a:p>
        </p:txBody>
      </p:sp>
    </p:spTree>
    <p:extLst>
      <p:ext uri="{BB962C8B-B14F-4D97-AF65-F5344CB8AC3E}">
        <p14:creationId xmlns:p14="http://schemas.microsoft.com/office/powerpoint/2010/main" val="1681815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D827D-59AF-A036-97FC-AACA250F7F36}"/>
              </a:ext>
            </a:extLst>
          </p:cNvPr>
          <p:cNvPicPr>
            <a:picLocks noChangeAspect="1"/>
          </p:cNvPicPr>
          <p:nvPr/>
        </p:nvPicPr>
        <p:blipFill>
          <a:blip r:embed="rId2"/>
          <a:stretch>
            <a:fillRect/>
          </a:stretch>
        </p:blipFill>
        <p:spPr>
          <a:xfrm>
            <a:off x="197753" y="215908"/>
            <a:ext cx="11689447" cy="5791702"/>
          </a:xfrm>
          <a:prstGeom prst="rect">
            <a:avLst/>
          </a:prstGeom>
        </p:spPr>
      </p:pic>
    </p:spTree>
    <p:extLst>
      <p:ext uri="{BB962C8B-B14F-4D97-AF65-F5344CB8AC3E}">
        <p14:creationId xmlns:p14="http://schemas.microsoft.com/office/powerpoint/2010/main" val="193158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CEA1F-3214-205E-7E64-E9AB344EA4BE}"/>
              </a:ext>
            </a:extLst>
          </p:cNvPr>
          <p:cNvSpPr txBox="1"/>
          <p:nvPr/>
        </p:nvSpPr>
        <p:spPr>
          <a:xfrm>
            <a:off x="174949" y="127909"/>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Clean up your environment</a:t>
            </a:r>
          </a:p>
        </p:txBody>
      </p:sp>
      <p:sp>
        <p:nvSpPr>
          <p:cNvPr id="5" name="TextBox 4">
            <a:extLst>
              <a:ext uri="{FF2B5EF4-FFF2-40B4-BE49-F238E27FC236}">
                <a16:creationId xmlns:a16="http://schemas.microsoft.com/office/drawing/2014/main" id="{DE914032-EBAC-41FA-84A5-209597B9D571}"/>
              </a:ext>
            </a:extLst>
          </p:cNvPr>
          <p:cNvSpPr txBox="1"/>
          <p:nvPr/>
        </p:nvSpPr>
        <p:spPr>
          <a:xfrm>
            <a:off x="174948" y="873185"/>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Optional - Delete your project</a:t>
            </a:r>
          </a:p>
        </p:txBody>
      </p:sp>
      <p:sp>
        <p:nvSpPr>
          <p:cNvPr id="7" name="TextBox 6">
            <a:extLst>
              <a:ext uri="{FF2B5EF4-FFF2-40B4-BE49-F238E27FC236}">
                <a16:creationId xmlns:a16="http://schemas.microsoft.com/office/drawing/2014/main" id="{4054C68E-3776-382B-FD0E-85D443AD7027}"/>
              </a:ext>
            </a:extLst>
          </p:cNvPr>
          <p:cNvSpPr txBox="1"/>
          <p:nvPr/>
        </p:nvSpPr>
        <p:spPr>
          <a:xfrm>
            <a:off x="174948" y="497241"/>
            <a:ext cx="11618945"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Now that you're done with the tasks for this module, clean up your Azure DevOps environment.</a:t>
            </a:r>
            <a:endParaRPr lang="en-IN" dirty="0"/>
          </a:p>
        </p:txBody>
      </p:sp>
      <p:sp>
        <p:nvSpPr>
          <p:cNvPr id="9" name="TextBox 8">
            <a:extLst>
              <a:ext uri="{FF2B5EF4-FFF2-40B4-BE49-F238E27FC236}">
                <a16:creationId xmlns:a16="http://schemas.microsoft.com/office/drawing/2014/main" id="{59DA700F-873C-DE52-C0F3-631126A13F68}"/>
              </a:ext>
            </a:extLst>
          </p:cNvPr>
          <p:cNvSpPr txBox="1"/>
          <p:nvPr/>
        </p:nvSpPr>
        <p:spPr>
          <a:xfrm>
            <a:off x="174947" y="1328067"/>
            <a:ext cx="11814889"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Delete your Azure DevOps project, including what's in Azure Boards. In future modules, you can run another template that brings up a new project in a state where this module leaves off. Choose this option if you don't need your DevOps project for future reference.</a:t>
            </a:r>
            <a:endParaRPr lang="en-IN" dirty="0"/>
          </a:p>
        </p:txBody>
      </p:sp>
      <p:sp>
        <p:nvSpPr>
          <p:cNvPr id="11" name="TextBox 10">
            <a:extLst>
              <a:ext uri="{FF2B5EF4-FFF2-40B4-BE49-F238E27FC236}">
                <a16:creationId xmlns:a16="http://schemas.microsoft.com/office/drawing/2014/main" id="{81C6F2F7-8BD7-63A3-2232-74B9299830B7}"/>
              </a:ext>
            </a:extLst>
          </p:cNvPr>
          <p:cNvSpPr txBox="1"/>
          <p:nvPr/>
        </p:nvSpPr>
        <p:spPr>
          <a:xfrm>
            <a:off x="174947" y="2336947"/>
            <a:ext cx="11945518" cy="1477328"/>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To delete the project:</a:t>
            </a:r>
          </a:p>
          <a:p>
            <a:pPr algn="l">
              <a:buFont typeface="+mj-lt"/>
              <a:buAutoNum type="arabicPeriod"/>
            </a:pPr>
            <a:r>
              <a:rPr lang="en-US" b="0" i="0" dirty="0">
                <a:solidFill>
                  <a:srgbClr val="161616"/>
                </a:solidFill>
                <a:effectLst/>
                <a:latin typeface="Segoe UI" panose="020B0502040204020203" pitchFamily="34" charset="0"/>
              </a:rPr>
              <a:t>In Azure DevOps, go to your project. Earlier we recommended that you name this project </a:t>
            </a:r>
            <a:r>
              <a:rPr lang="en-US" b="1" i="0" dirty="0">
                <a:solidFill>
                  <a:srgbClr val="161616"/>
                </a:solidFill>
                <a:effectLst/>
                <a:latin typeface="Segoe UI" panose="020B0502040204020203" pitchFamily="34" charset="0"/>
              </a:rPr>
              <a:t>Space Game - web - Delivery plans</a:t>
            </a:r>
            <a:r>
              <a:rPr lang="en-US" b="0" i="0" dirty="0">
                <a:solidFill>
                  <a:srgbClr val="161616"/>
                </a:solidFill>
                <a:effectLst/>
                <a:latin typeface="Segoe UI" panose="020B0502040204020203" pitchFamily="34" charset="0"/>
              </a:rPr>
              <a:t>.</a:t>
            </a:r>
          </a:p>
          <a:p>
            <a:pPr algn="l">
              <a:buFont typeface="+mj-lt"/>
              <a:buAutoNum type="arabicPeriod"/>
            </a:pPr>
            <a:r>
              <a:rPr lang="en-US" b="0" i="0" dirty="0">
                <a:solidFill>
                  <a:srgbClr val="161616"/>
                </a:solidFill>
                <a:effectLst/>
                <a:latin typeface="Segoe UI" panose="020B0502040204020203" pitchFamily="34" charset="0"/>
              </a:rPr>
              <a:t>Select </a:t>
            </a:r>
            <a:r>
              <a:rPr lang="en-US" b="1" i="0" dirty="0">
                <a:solidFill>
                  <a:srgbClr val="161616"/>
                </a:solidFill>
                <a:effectLst/>
                <a:latin typeface="Segoe UI" panose="020B0502040204020203" pitchFamily="34" charset="0"/>
              </a:rPr>
              <a:t>Project settings</a:t>
            </a:r>
            <a:r>
              <a:rPr lang="en-US" b="0" i="0" dirty="0">
                <a:solidFill>
                  <a:srgbClr val="161616"/>
                </a:solidFill>
                <a:effectLst/>
                <a:latin typeface="Segoe UI" panose="020B0502040204020203" pitchFamily="34" charset="0"/>
              </a:rPr>
              <a:t> in the lower corner.</a:t>
            </a:r>
          </a:p>
          <a:p>
            <a:pPr algn="l">
              <a:buFont typeface="+mj-lt"/>
              <a:buAutoNum type="arabicPeriod"/>
            </a:pPr>
            <a:r>
              <a:rPr lang="en-US" b="0" i="0" dirty="0">
                <a:solidFill>
                  <a:srgbClr val="161616"/>
                </a:solidFill>
                <a:effectLst/>
                <a:latin typeface="Segoe UI" panose="020B0502040204020203" pitchFamily="34" charset="0"/>
              </a:rPr>
              <a:t>At the bottom of the </a:t>
            </a:r>
            <a:r>
              <a:rPr lang="en-US" b="1" i="0" dirty="0">
                <a:solidFill>
                  <a:srgbClr val="161616"/>
                </a:solidFill>
                <a:effectLst/>
                <a:latin typeface="Segoe UI" panose="020B0502040204020203" pitchFamily="34" charset="0"/>
              </a:rPr>
              <a:t>Project details</a:t>
            </a:r>
            <a:r>
              <a:rPr lang="en-US" b="0" i="0" dirty="0">
                <a:solidFill>
                  <a:srgbClr val="161616"/>
                </a:solidFill>
                <a:effectLst/>
                <a:latin typeface="Segoe UI" panose="020B0502040204020203" pitchFamily="34" charset="0"/>
              </a:rPr>
              <a:t> area, select </a:t>
            </a:r>
            <a:r>
              <a:rPr lang="en-US" b="1" i="0" dirty="0">
                <a:solidFill>
                  <a:srgbClr val="161616"/>
                </a:solidFill>
                <a:effectLst/>
                <a:latin typeface="Segoe UI" panose="020B0502040204020203" pitchFamily="34" charset="0"/>
              </a:rPr>
              <a:t>Delete</a:t>
            </a:r>
            <a:r>
              <a:rPr lang="en-US" b="0" i="0" dirty="0">
                <a:solidFill>
                  <a:srgbClr val="161616"/>
                </a:solidFill>
                <a:effectLst/>
                <a:latin typeface="Segoe UI" panose="020B0502040204020203" pitchFamily="34" charset="0"/>
              </a:rPr>
              <a:t>.</a:t>
            </a:r>
          </a:p>
        </p:txBody>
      </p:sp>
      <p:pic>
        <p:nvPicPr>
          <p:cNvPr id="13" name="Picture 12">
            <a:extLst>
              <a:ext uri="{FF2B5EF4-FFF2-40B4-BE49-F238E27FC236}">
                <a16:creationId xmlns:a16="http://schemas.microsoft.com/office/drawing/2014/main" id="{60A45249-8484-6CB0-5F82-B5392DB3A71A}"/>
              </a:ext>
            </a:extLst>
          </p:cNvPr>
          <p:cNvPicPr>
            <a:picLocks noChangeAspect="1"/>
          </p:cNvPicPr>
          <p:nvPr/>
        </p:nvPicPr>
        <p:blipFill>
          <a:blip r:embed="rId2"/>
          <a:stretch>
            <a:fillRect/>
          </a:stretch>
        </p:blipFill>
        <p:spPr>
          <a:xfrm>
            <a:off x="174947" y="3999447"/>
            <a:ext cx="4714294" cy="1048414"/>
          </a:xfrm>
          <a:prstGeom prst="rect">
            <a:avLst/>
          </a:prstGeom>
        </p:spPr>
      </p:pic>
      <p:sp>
        <p:nvSpPr>
          <p:cNvPr id="15" name="TextBox 14">
            <a:extLst>
              <a:ext uri="{FF2B5EF4-FFF2-40B4-BE49-F238E27FC236}">
                <a16:creationId xmlns:a16="http://schemas.microsoft.com/office/drawing/2014/main" id="{5108EB49-1D3E-767B-E95A-BB23DAA35D38}"/>
              </a:ext>
            </a:extLst>
          </p:cNvPr>
          <p:cNvSpPr txBox="1"/>
          <p:nvPr/>
        </p:nvSpPr>
        <p:spPr>
          <a:xfrm>
            <a:off x="195940" y="5318649"/>
            <a:ext cx="11691260" cy="646331"/>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4.In the window that appears, enter the project name, and then select </a:t>
            </a:r>
            <a:r>
              <a:rPr lang="en-US" b="1" i="0" dirty="0">
                <a:solidFill>
                  <a:srgbClr val="161616"/>
                </a:solidFill>
                <a:effectLst/>
                <a:latin typeface="Segoe UI" panose="020B0502040204020203" pitchFamily="34" charset="0"/>
              </a:rPr>
              <a:t>Delete</a:t>
            </a:r>
            <a:r>
              <a:rPr lang="en-US" b="0" i="0" dirty="0">
                <a:solidFill>
                  <a:srgbClr val="161616"/>
                </a:solidFill>
                <a:effectLst/>
                <a:latin typeface="Segoe UI" panose="020B0502040204020203" pitchFamily="34" charset="0"/>
              </a:rPr>
              <a:t> again.</a:t>
            </a:r>
          </a:p>
          <a:p>
            <a:pPr algn="l"/>
            <a:r>
              <a:rPr lang="en-US" b="0" i="0" dirty="0">
                <a:solidFill>
                  <a:srgbClr val="161616"/>
                </a:solidFill>
                <a:effectLst/>
                <a:latin typeface="Segoe UI" panose="020B0502040204020203" pitchFamily="34" charset="0"/>
              </a:rPr>
              <a:t>Your project is now deleted.</a:t>
            </a:r>
          </a:p>
        </p:txBody>
      </p:sp>
    </p:spTree>
    <p:extLst>
      <p:ext uri="{BB962C8B-B14F-4D97-AF65-F5344CB8AC3E}">
        <p14:creationId xmlns:p14="http://schemas.microsoft.com/office/powerpoint/2010/main" val="21229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6E1CC-C5AD-2E36-8285-8346137A8184}"/>
              </a:ext>
            </a:extLst>
          </p:cNvPr>
          <p:cNvSpPr txBox="1"/>
          <p:nvPr/>
        </p:nvSpPr>
        <p:spPr>
          <a:xfrm>
            <a:off x="669472" y="577297"/>
            <a:ext cx="11245720" cy="5355312"/>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Manage build agents</a:t>
            </a:r>
          </a:p>
          <a:p>
            <a:pPr algn="l"/>
            <a:r>
              <a:rPr lang="en-US" b="0" i="0" dirty="0">
                <a:solidFill>
                  <a:srgbClr val="161616"/>
                </a:solidFill>
                <a:effectLst/>
                <a:latin typeface="Segoe UI" panose="020B0502040204020203" pitchFamily="34" charset="0"/>
              </a:rPr>
              <a:t>Now that you and the team are familiar with Azure Pipelines, let's talk a bit more about build agents. A build agent is a piece of installable software that runs one build or deployment job at a time. To build your code or deploy your software, you need at least one agent. As you add more code and people, you'll eventually need more than one agent. There are two main categories of agents.</a:t>
            </a:r>
          </a:p>
          <a:p>
            <a:pPr algn="l">
              <a:buFont typeface="Arial" panose="020B0604020202020204" pitchFamily="34" charset="0"/>
              <a:buChar char="•"/>
            </a:pPr>
            <a:r>
              <a:rPr lang="en-US" b="1" i="0" dirty="0">
                <a:solidFill>
                  <a:srgbClr val="161616"/>
                </a:solidFill>
                <a:effectLst/>
                <a:latin typeface="Segoe UI" panose="020B0502040204020203" pitchFamily="34" charset="0"/>
              </a:rPr>
              <a:t>Microsoft-hosted agents</a:t>
            </a:r>
            <a:r>
              <a:rPr lang="en-US" b="0" i="0" dirty="0">
                <a:solidFill>
                  <a:srgbClr val="161616"/>
                </a:solidFill>
                <a:effectLst/>
                <a:latin typeface="Segoe UI" panose="020B0502040204020203" pitchFamily="34" charset="0"/>
              </a:rPr>
              <a:t> are agents managed by Microsoft, and maintenance and upgrades are taken care of for you. Each time you run a pipeline, you get a new agent for each job in the pipeline. In this module, when you choose </a:t>
            </a:r>
            <a:r>
              <a:rPr lang="en-US" b="1" i="0" dirty="0">
                <a:solidFill>
                  <a:srgbClr val="161616"/>
                </a:solidFill>
                <a:effectLst/>
                <a:latin typeface="Segoe UI" panose="020B0502040204020203" pitchFamily="34" charset="0"/>
              </a:rPr>
              <a:t>Local development environment using a Microsoft-hosted agent</a:t>
            </a:r>
            <a:r>
              <a:rPr lang="en-US" b="0" i="0" dirty="0">
                <a:solidFill>
                  <a:srgbClr val="161616"/>
                </a:solidFill>
                <a:effectLst/>
                <a:latin typeface="Segoe UI" panose="020B0502040204020203" pitchFamily="34" charset="0"/>
              </a:rPr>
              <a:t>, you are running your pipeline on a Microsoft-hosted agent. To run pipelines on a Microsoft-hosted agent, your organization must have at least one Microsoft-hosted parallel job. </a:t>
            </a:r>
            <a:r>
              <a:rPr lang="en-US" b="0" i="0" u="none" strike="noStrike" dirty="0">
                <a:solidFill>
                  <a:srgbClr val="161616"/>
                </a:solidFill>
                <a:effectLst/>
                <a:latin typeface="Segoe UI" panose="020B0502040204020203" pitchFamily="34" charset="0"/>
                <a:hlinkClick r:id="rId2"/>
              </a:rPr>
              <a:t>Check your Microsoft-hosted parallel jobs count</a:t>
            </a:r>
            <a:r>
              <a:rPr lang="en-US" b="0" i="0" dirty="0">
                <a:solidFill>
                  <a:srgbClr val="161616"/>
                </a:solidFill>
                <a:effectLst/>
                <a:latin typeface="Segoe UI" panose="020B0502040204020203" pitchFamily="34" charset="0"/>
              </a:rPr>
              <a:t> to ensure that you have at least one Microsoft-hosted parallel job. If your Microsoft-hosted parallel jobs count is zero (new Azure DevOps organizations typically have zero parallel jobs), you can </a:t>
            </a:r>
            <a:r>
              <a:rPr lang="en-US" b="0" i="0" u="none" strike="noStrike" dirty="0">
                <a:solidFill>
                  <a:srgbClr val="161616"/>
                </a:solidFill>
                <a:effectLst/>
                <a:latin typeface="Segoe UI" panose="020B0502040204020203" pitchFamily="34" charset="0"/>
                <a:hlinkClick r:id="rId3"/>
              </a:rPr>
              <a:t>request a free grant</a:t>
            </a:r>
            <a:r>
              <a:rPr lang="en-US" b="0" i="0" dirty="0">
                <a:solidFill>
                  <a:srgbClr val="161616"/>
                </a:solidFill>
                <a:effectLst/>
                <a:latin typeface="Segoe UI" panose="020B0502040204020203" pitchFamily="34" charset="0"/>
              </a:rPr>
              <a:t>. The approval process for the free grant typically takes 2-3 business days.</a:t>
            </a:r>
          </a:p>
          <a:p>
            <a:pPr algn="l">
              <a:buFont typeface="Arial" panose="020B0604020202020204" pitchFamily="34" charset="0"/>
              <a:buChar char="•"/>
            </a:pPr>
            <a:r>
              <a:rPr lang="en-US" b="1" i="0" dirty="0">
                <a:solidFill>
                  <a:srgbClr val="161616"/>
                </a:solidFill>
                <a:effectLst/>
                <a:latin typeface="Segoe UI" panose="020B0502040204020203" pitchFamily="34" charset="0"/>
              </a:rPr>
              <a:t>Self-hosted agents</a:t>
            </a:r>
            <a:r>
              <a:rPr lang="en-US" b="0" i="0" dirty="0">
                <a:solidFill>
                  <a:srgbClr val="161616"/>
                </a:solidFill>
                <a:effectLst/>
                <a:latin typeface="Segoe UI" panose="020B0502040204020203" pitchFamily="34" charset="0"/>
              </a:rPr>
              <a:t> are agents that are managed by you. You configure the virtual machines or containers by installing the agent software and desired tools, and register the agents with Azure DevOps. In this module, when you choose </a:t>
            </a:r>
            <a:r>
              <a:rPr lang="en-US" b="1" i="0" dirty="0">
                <a:solidFill>
                  <a:srgbClr val="161616"/>
                </a:solidFill>
                <a:effectLst/>
                <a:latin typeface="Segoe UI" panose="020B0502040204020203" pitchFamily="34" charset="0"/>
              </a:rPr>
              <a:t>GitHub </a:t>
            </a:r>
            <a:r>
              <a:rPr lang="en-US" b="1" i="0" dirty="0" err="1">
                <a:solidFill>
                  <a:srgbClr val="161616"/>
                </a:solidFill>
                <a:effectLst/>
                <a:latin typeface="Segoe UI" panose="020B0502040204020203" pitchFamily="34" charset="0"/>
              </a:rPr>
              <a:t>Codespaces</a:t>
            </a:r>
            <a:r>
              <a:rPr lang="en-US" b="1" i="0" dirty="0">
                <a:solidFill>
                  <a:srgbClr val="161616"/>
                </a:solidFill>
                <a:effectLst/>
                <a:latin typeface="Segoe UI" panose="020B0502040204020203" pitchFamily="34" charset="0"/>
              </a:rPr>
              <a:t> development environment using a self-hosted agent</a:t>
            </a:r>
            <a:r>
              <a:rPr lang="en-US" b="0" i="0" dirty="0">
                <a:solidFill>
                  <a:srgbClr val="161616"/>
                </a:solidFill>
                <a:effectLst/>
                <a:latin typeface="Segoe UI" panose="020B0502040204020203" pitchFamily="34" charset="0"/>
              </a:rPr>
              <a:t>, you're using a self-hosted agent running in your GitHub </a:t>
            </a:r>
            <a:r>
              <a:rPr lang="en-US" b="0" i="0" dirty="0" err="1">
                <a:solidFill>
                  <a:srgbClr val="161616"/>
                </a:solidFill>
                <a:effectLst/>
                <a:latin typeface="Segoe UI" panose="020B0502040204020203" pitchFamily="34" charset="0"/>
              </a:rPr>
              <a:t>Codespaces</a:t>
            </a:r>
            <a:r>
              <a:rPr lang="en-US" b="0" i="0" dirty="0">
                <a:solidFill>
                  <a:srgbClr val="161616"/>
                </a:solidFill>
                <a:effectLst/>
                <a:latin typeface="Segoe UI" panose="020B0502040204020203" pitchFamily="34" charset="0"/>
              </a:rPr>
              <a:t> container. Self-hosting the agent on a GitHub </a:t>
            </a:r>
            <a:r>
              <a:rPr lang="en-US" b="0" i="0" dirty="0" err="1">
                <a:solidFill>
                  <a:srgbClr val="161616"/>
                </a:solidFill>
                <a:effectLst/>
                <a:latin typeface="Segoe UI" panose="020B0502040204020203" pitchFamily="34" charset="0"/>
              </a:rPr>
              <a:t>Codespaces</a:t>
            </a:r>
            <a:r>
              <a:rPr lang="en-US" b="0" i="0" dirty="0">
                <a:solidFill>
                  <a:srgbClr val="161616"/>
                </a:solidFill>
                <a:effectLst/>
                <a:latin typeface="Segoe UI" panose="020B0502040204020203" pitchFamily="34" charset="0"/>
              </a:rPr>
              <a:t> container is not a typical production scenario, but it does provide an environment for completing this training module.</a:t>
            </a:r>
          </a:p>
        </p:txBody>
      </p:sp>
    </p:spTree>
    <p:extLst>
      <p:ext uri="{BB962C8B-B14F-4D97-AF65-F5344CB8AC3E}">
        <p14:creationId xmlns:p14="http://schemas.microsoft.com/office/powerpoint/2010/main" val="40655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80D584-C2F2-DA0F-0F74-47DC133F0EB4}"/>
              </a:ext>
            </a:extLst>
          </p:cNvPr>
          <p:cNvSpPr txBox="1"/>
          <p:nvPr/>
        </p:nvSpPr>
        <p:spPr>
          <a:xfrm>
            <a:off x="228600" y="482396"/>
            <a:ext cx="6093500" cy="461665"/>
          </a:xfrm>
          <a:prstGeom prst="rect">
            <a:avLst/>
          </a:prstGeom>
          <a:noFill/>
        </p:spPr>
        <p:txBody>
          <a:bodyPr wrap="square">
            <a:spAutoFit/>
          </a:bodyPr>
          <a:lstStyle/>
          <a:p>
            <a:pPr algn="l"/>
            <a:r>
              <a:rPr lang="en-IN" sz="2400" b="1" i="0" dirty="0">
                <a:solidFill>
                  <a:schemeClr val="accent2"/>
                </a:solidFill>
                <a:effectLst/>
                <a:latin typeface="Segoe UI" panose="020B0502040204020203" pitchFamily="34" charset="0"/>
              </a:rPr>
              <a:t>What is Agile?</a:t>
            </a:r>
          </a:p>
        </p:txBody>
      </p:sp>
      <p:sp>
        <p:nvSpPr>
          <p:cNvPr id="5" name="TextBox 4">
            <a:extLst>
              <a:ext uri="{FF2B5EF4-FFF2-40B4-BE49-F238E27FC236}">
                <a16:creationId xmlns:a16="http://schemas.microsoft.com/office/drawing/2014/main" id="{864FF57C-584A-5307-F371-176A2CF2A193}"/>
              </a:ext>
            </a:extLst>
          </p:cNvPr>
          <p:cNvSpPr txBox="1"/>
          <p:nvPr/>
        </p:nvSpPr>
        <p:spPr>
          <a:xfrm>
            <a:off x="228600" y="1120676"/>
            <a:ext cx="11808502" cy="1938992"/>
          </a:xfrm>
          <a:prstGeom prst="rect">
            <a:avLst/>
          </a:prstGeom>
          <a:noFill/>
        </p:spPr>
        <p:txBody>
          <a:bodyPr wrap="square">
            <a:spAutoFit/>
          </a:bodyPr>
          <a:lstStyle/>
          <a:p>
            <a:r>
              <a:rPr lang="en-US" sz="2400" b="0" i="0" dirty="0">
                <a:solidFill>
                  <a:schemeClr val="accent6"/>
                </a:solidFill>
                <a:effectLst/>
                <a:latin typeface="Segoe UI" panose="020B0502040204020203" pitchFamily="34" charset="0"/>
              </a:rPr>
              <a:t>Agile is a term that's used to describe approaches to software development, emphasizing incremental delivery, team collaboration, continual planning, and learning. Agile isn't a process as much as it's a philosophy or mindset for planning the work that a team will do. It's based on iterative development and helps a team better plan for and react to the inevitable changes that occur in software development. </a:t>
            </a:r>
            <a:endParaRPr lang="en-IN" sz="2400" dirty="0">
              <a:solidFill>
                <a:schemeClr val="accent6"/>
              </a:solidFill>
            </a:endParaRPr>
          </a:p>
        </p:txBody>
      </p:sp>
      <p:sp>
        <p:nvSpPr>
          <p:cNvPr id="7" name="TextBox 6">
            <a:extLst>
              <a:ext uri="{FF2B5EF4-FFF2-40B4-BE49-F238E27FC236}">
                <a16:creationId xmlns:a16="http://schemas.microsoft.com/office/drawing/2014/main" id="{D2D5BD89-E03D-17DA-7BE8-520E76562597}"/>
              </a:ext>
            </a:extLst>
          </p:cNvPr>
          <p:cNvSpPr txBox="1"/>
          <p:nvPr/>
        </p:nvSpPr>
        <p:spPr>
          <a:xfrm>
            <a:off x="228600" y="3336668"/>
            <a:ext cx="6093500" cy="461665"/>
          </a:xfrm>
          <a:prstGeom prst="rect">
            <a:avLst/>
          </a:prstGeom>
          <a:noFill/>
        </p:spPr>
        <p:txBody>
          <a:bodyPr wrap="square">
            <a:spAutoFit/>
          </a:bodyPr>
          <a:lstStyle/>
          <a:p>
            <a:pPr algn="l"/>
            <a:r>
              <a:rPr lang="en-US" sz="2400" b="1" i="0" dirty="0">
                <a:solidFill>
                  <a:schemeClr val="accent2"/>
                </a:solidFill>
                <a:effectLst/>
                <a:latin typeface="Segoe UI" panose="020B0502040204020203" pitchFamily="34" charset="0"/>
              </a:rPr>
              <a:t>Exercise - Plan work using Azure Boards</a:t>
            </a:r>
          </a:p>
        </p:txBody>
      </p:sp>
      <p:sp>
        <p:nvSpPr>
          <p:cNvPr id="9" name="TextBox 8">
            <a:extLst>
              <a:ext uri="{FF2B5EF4-FFF2-40B4-BE49-F238E27FC236}">
                <a16:creationId xmlns:a16="http://schemas.microsoft.com/office/drawing/2014/main" id="{1E17976E-7FF8-3203-B5ED-7EEE7CDAA7EC}"/>
              </a:ext>
            </a:extLst>
          </p:cNvPr>
          <p:cNvSpPr txBox="1"/>
          <p:nvPr/>
        </p:nvSpPr>
        <p:spPr>
          <a:xfrm>
            <a:off x="228600" y="3829109"/>
            <a:ext cx="11643610" cy="1200329"/>
          </a:xfrm>
          <a:prstGeom prst="rect">
            <a:avLst/>
          </a:prstGeom>
          <a:noFill/>
        </p:spPr>
        <p:txBody>
          <a:bodyPr wrap="square">
            <a:spAutoFit/>
          </a:bodyPr>
          <a:lstStyle/>
          <a:p>
            <a:pPr algn="l"/>
            <a:r>
              <a:rPr lang="en-US" sz="2400" b="0" i="0" dirty="0">
                <a:solidFill>
                  <a:schemeClr val="accent6"/>
                </a:solidFill>
                <a:effectLst/>
                <a:latin typeface="Segoe UI" panose="020B0502040204020203" pitchFamily="34" charset="0"/>
              </a:rPr>
              <a:t>The Tailspin team is eager to see how Azure Boards is going to work. With the pre-planning out of the way, they can start to use the tools and build the solution they planned.</a:t>
            </a:r>
          </a:p>
        </p:txBody>
      </p:sp>
    </p:spTree>
    <p:extLst>
      <p:ext uri="{BB962C8B-B14F-4D97-AF65-F5344CB8AC3E}">
        <p14:creationId xmlns:p14="http://schemas.microsoft.com/office/powerpoint/2010/main" val="197387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0C061-5811-C6FD-656B-2A3B92F276D9}"/>
              </a:ext>
            </a:extLst>
          </p:cNvPr>
          <p:cNvSpPr txBox="1"/>
          <p:nvPr/>
        </p:nvSpPr>
        <p:spPr>
          <a:xfrm>
            <a:off x="423473" y="257543"/>
            <a:ext cx="6093500" cy="461665"/>
          </a:xfrm>
          <a:prstGeom prst="rect">
            <a:avLst/>
          </a:prstGeom>
          <a:noFill/>
        </p:spPr>
        <p:txBody>
          <a:bodyPr wrap="square">
            <a:spAutoFit/>
          </a:bodyPr>
          <a:lstStyle/>
          <a:p>
            <a:pPr algn="l"/>
            <a:r>
              <a:rPr lang="en-IN" sz="2400" b="1" i="0" dirty="0">
                <a:solidFill>
                  <a:schemeClr val="accent2"/>
                </a:solidFill>
                <a:effectLst/>
                <a:latin typeface="Segoe UI" panose="020B0502040204020203" pitchFamily="34" charset="0"/>
              </a:rPr>
              <a:t>Create the project</a:t>
            </a:r>
          </a:p>
        </p:txBody>
      </p:sp>
      <p:sp>
        <p:nvSpPr>
          <p:cNvPr id="5" name="TextBox 4">
            <a:extLst>
              <a:ext uri="{FF2B5EF4-FFF2-40B4-BE49-F238E27FC236}">
                <a16:creationId xmlns:a16="http://schemas.microsoft.com/office/drawing/2014/main" id="{E128BD45-B16B-E998-1DBE-389708982427}"/>
              </a:ext>
            </a:extLst>
          </p:cNvPr>
          <p:cNvSpPr txBox="1"/>
          <p:nvPr/>
        </p:nvSpPr>
        <p:spPr>
          <a:xfrm>
            <a:off x="423472" y="889843"/>
            <a:ext cx="11643609" cy="6001643"/>
          </a:xfrm>
          <a:prstGeom prst="rect">
            <a:avLst/>
          </a:prstGeom>
          <a:noFill/>
        </p:spPr>
        <p:txBody>
          <a:bodyPr wrap="square">
            <a:spAutoFit/>
          </a:bodyPr>
          <a:lstStyle/>
          <a:p>
            <a:pPr marL="342900" indent="-342900" algn="l">
              <a:buFont typeface="+mj-lt"/>
              <a:buAutoNum type="arabicPeriod"/>
            </a:pPr>
            <a:r>
              <a:rPr lang="en-US" sz="2400" b="0" i="0" dirty="0">
                <a:solidFill>
                  <a:srgbClr val="161616"/>
                </a:solidFill>
                <a:effectLst/>
                <a:latin typeface="Segoe UI" panose="020B0502040204020203" pitchFamily="34" charset="0"/>
              </a:rPr>
              <a:t>Sign in to your account at </a:t>
            </a:r>
            <a:r>
              <a:rPr lang="en-US" sz="2400" b="0" i="0" u="none" strike="noStrike" dirty="0">
                <a:solidFill>
                  <a:srgbClr val="161616"/>
                </a:solidFill>
                <a:effectLst/>
                <a:latin typeface="Segoe UI" panose="020B0502040204020203" pitchFamily="34" charset="0"/>
                <a:hlinkClick r:id="rId2"/>
              </a:rPr>
              <a:t>dev.azure.com</a:t>
            </a:r>
            <a:r>
              <a:rPr lang="en-US" sz="2400" b="0" i="0" dirty="0">
                <a:solidFill>
                  <a:srgbClr val="161616"/>
                </a:solidFill>
                <a:effectLst/>
                <a:latin typeface="Segoe UI" panose="020B0502040204020203" pitchFamily="34" charset="0"/>
              </a:rPr>
              <a:t>.</a:t>
            </a:r>
          </a:p>
          <a:p>
            <a:pPr marL="342900" indent="-342900" algn="l">
              <a:buFont typeface="+mj-lt"/>
              <a:buAutoNum type="arabicPeriod"/>
            </a:pPr>
            <a:r>
              <a:rPr lang="en-US" sz="2400" b="0" i="0" dirty="0">
                <a:solidFill>
                  <a:srgbClr val="161616"/>
                </a:solidFill>
                <a:effectLst/>
                <a:latin typeface="Segoe UI" panose="020B0502040204020203" pitchFamily="34" charset="0"/>
              </a:rPr>
              <a:t>Select your organization.</a:t>
            </a:r>
          </a:p>
          <a:p>
            <a:pPr marL="342900" indent="-342900" algn="l">
              <a:buFont typeface="+mj-lt"/>
              <a:buAutoNum type="arabicPeriod"/>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 New project</a:t>
            </a:r>
            <a:r>
              <a:rPr lang="en-US" sz="2400" b="0" i="0" dirty="0">
                <a:solidFill>
                  <a:srgbClr val="161616"/>
                </a:solidFill>
                <a:effectLst/>
                <a:latin typeface="Segoe UI" panose="020B0502040204020203" pitchFamily="34" charset="0"/>
              </a:rPr>
              <a:t>. If you don't already have existing projects in your organization, there won't be a </a:t>
            </a:r>
            <a:r>
              <a:rPr lang="en-US" sz="2400" b="1" i="0" dirty="0">
                <a:solidFill>
                  <a:srgbClr val="161616"/>
                </a:solidFill>
                <a:effectLst/>
                <a:latin typeface="Segoe UI" panose="020B0502040204020203" pitchFamily="34" charset="0"/>
              </a:rPr>
              <a:t>+ New project</a:t>
            </a:r>
            <a:r>
              <a:rPr lang="en-US" sz="2400" b="0" i="0" dirty="0">
                <a:solidFill>
                  <a:srgbClr val="161616"/>
                </a:solidFill>
                <a:effectLst/>
                <a:latin typeface="Segoe UI" panose="020B0502040204020203" pitchFamily="34" charset="0"/>
              </a:rPr>
              <a:t> button, and you can proceed to step 3.</a:t>
            </a:r>
          </a:p>
          <a:p>
            <a:pPr marL="342900" indent="-342900" algn="l">
              <a:buFont typeface="+mj-lt"/>
              <a:buAutoNum type="arabicPeriod"/>
            </a:pPr>
            <a:r>
              <a:rPr lang="en-US" sz="2400" b="0" i="0" dirty="0">
                <a:solidFill>
                  <a:srgbClr val="161616"/>
                </a:solidFill>
                <a:effectLst/>
                <a:latin typeface="Segoe UI" panose="020B0502040204020203" pitchFamily="34" charset="0"/>
              </a:rPr>
              <a:t>The </a:t>
            </a:r>
            <a:r>
              <a:rPr lang="en-US" sz="2400" b="1" i="0" dirty="0">
                <a:solidFill>
                  <a:srgbClr val="161616"/>
                </a:solidFill>
                <a:effectLst/>
                <a:latin typeface="Segoe UI" panose="020B0502040204020203" pitchFamily="34" charset="0"/>
              </a:rPr>
              <a:t>Create a project</a:t>
            </a:r>
            <a:r>
              <a:rPr lang="en-US" sz="2400" b="0" i="0" dirty="0">
                <a:solidFill>
                  <a:srgbClr val="161616"/>
                </a:solidFill>
                <a:effectLst/>
                <a:latin typeface="Segoe UI" panose="020B0502040204020203" pitchFamily="34" charset="0"/>
              </a:rPr>
              <a:t> dialog box opens.</a:t>
            </a:r>
          </a:p>
          <a:p>
            <a:pPr marL="342900" indent="-342900" algn="l">
              <a:buFont typeface="+mj-lt"/>
              <a:buAutoNum type="arabicPeriod"/>
            </a:pPr>
            <a:r>
              <a:rPr lang="en-US" sz="2400" b="0" i="0" dirty="0">
                <a:solidFill>
                  <a:srgbClr val="161616"/>
                </a:solidFill>
                <a:effectLst/>
                <a:latin typeface="Segoe UI" panose="020B0502040204020203" pitchFamily="34" charset="0"/>
              </a:rPr>
              <a:t>In the </a:t>
            </a:r>
            <a:r>
              <a:rPr lang="en-US" sz="2400" b="1" i="0" dirty="0">
                <a:solidFill>
                  <a:srgbClr val="161616"/>
                </a:solidFill>
                <a:effectLst/>
                <a:latin typeface="Segoe UI" panose="020B0502040204020203" pitchFamily="34" charset="0"/>
              </a:rPr>
              <a:t>Project name</a:t>
            </a:r>
            <a:r>
              <a:rPr lang="en-US" sz="2400" b="0" i="0" dirty="0">
                <a:solidFill>
                  <a:srgbClr val="161616"/>
                </a:solidFill>
                <a:effectLst/>
                <a:latin typeface="Segoe UI" panose="020B0502040204020203" pitchFamily="34" charset="0"/>
              </a:rPr>
              <a:t> field, enter </a:t>
            </a:r>
            <a:r>
              <a:rPr lang="en-US" sz="2400" b="1" i="0" dirty="0">
                <a:solidFill>
                  <a:srgbClr val="161616"/>
                </a:solidFill>
                <a:effectLst/>
                <a:latin typeface="Segoe UI" panose="020B0502040204020203" pitchFamily="34" charset="0"/>
              </a:rPr>
              <a:t>Space Game - web</a:t>
            </a:r>
            <a:r>
              <a:rPr lang="en-US" sz="2400" b="0" i="0" dirty="0">
                <a:solidFill>
                  <a:srgbClr val="161616"/>
                </a:solidFill>
                <a:effectLst/>
                <a:latin typeface="Segoe UI" panose="020B0502040204020203" pitchFamily="34" charset="0"/>
              </a:rPr>
              <a:t>.</a:t>
            </a:r>
          </a:p>
          <a:p>
            <a:pPr marL="342900" indent="-342900" algn="l">
              <a:buFont typeface="+mj-lt"/>
              <a:buAutoNum type="arabicPeriod"/>
            </a:pPr>
            <a:r>
              <a:rPr lang="en-US" sz="2400" b="0" i="0" dirty="0">
                <a:solidFill>
                  <a:srgbClr val="161616"/>
                </a:solidFill>
                <a:effectLst/>
                <a:latin typeface="Segoe UI" panose="020B0502040204020203" pitchFamily="34" charset="0"/>
              </a:rPr>
              <a:t>In the </a:t>
            </a:r>
            <a:r>
              <a:rPr lang="en-US" sz="2400" b="1" i="0" dirty="0">
                <a:solidFill>
                  <a:srgbClr val="161616"/>
                </a:solidFill>
                <a:effectLst/>
                <a:latin typeface="Segoe UI" panose="020B0502040204020203" pitchFamily="34" charset="0"/>
              </a:rPr>
              <a:t>Description</a:t>
            </a:r>
            <a:r>
              <a:rPr lang="en-US" sz="2400" b="0" i="0" dirty="0">
                <a:solidFill>
                  <a:srgbClr val="161616"/>
                </a:solidFill>
                <a:effectLst/>
                <a:latin typeface="Segoe UI" panose="020B0502040204020203" pitchFamily="34" charset="0"/>
              </a:rPr>
              <a:t> field, enter </a:t>
            </a:r>
            <a:r>
              <a:rPr lang="en-US" sz="2400" b="1" i="0" dirty="0">
                <a:solidFill>
                  <a:srgbClr val="161616"/>
                </a:solidFill>
                <a:effectLst/>
                <a:latin typeface="Segoe UI" panose="020B0502040204020203" pitchFamily="34" charset="0"/>
              </a:rPr>
              <a:t>The Space Game website</a:t>
            </a:r>
            <a:r>
              <a:rPr lang="en-US" sz="2400" b="0" i="0" dirty="0">
                <a:solidFill>
                  <a:srgbClr val="161616"/>
                </a:solidFill>
                <a:effectLst/>
                <a:latin typeface="Segoe UI" panose="020B0502040204020203" pitchFamily="34" charset="0"/>
              </a:rPr>
              <a:t>.</a:t>
            </a:r>
          </a:p>
          <a:p>
            <a:pPr marL="342900" indent="-342900" algn="l">
              <a:buFont typeface="+mj-lt"/>
              <a:buAutoNum type="arabicPeriod"/>
            </a:pPr>
            <a:r>
              <a:rPr lang="en-US" sz="2400" b="0" i="0" dirty="0">
                <a:solidFill>
                  <a:srgbClr val="161616"/>
                </a:solidFill>
                <a:effectLst/>
                <a:latin typeface="Segoe UI" panose="020B0502040204020203" pitchFamily="34" charset="0"/>
              </a:rPr>
              <a:t>Under </a:t>
            </a:r>
            <a:r>
              <a:rPr lang="en-US" sz="2400" b="1" i="0" dirty="0">
                <a:solidFill>
                  <a:srgbClr val="161616"/>
                </a:solidFill>
                <a:effectLst/>
                <a:latin typeface="Segoe UI" panose="020B0502040204020203" pitchFamily="34" charset="0"/>
              </a:rPr>
              <a:t>Visibility</a:t>
            </a:r>
            <a:r>
              <a:rPr lang="en-US" sz="2400" b="0" i="0" dirty="0">
                <a:solidFill>
                  <a:srgbClr val="161616"/>
                </a:solidFill>
                <a:effectLst/>
                <a:latin typeface="Segoe UI" panose="020B0502040204020203" pitchFamily="34" charset="0"/>
              </a:rPr>
              <a:t>, choose whether to make your project public or private. For now, you can select private.</a:t>
            </a:r>
          </a:p>
          <a:p>
            <a:pPr marL="342900" indent="-342900" algn="l">
              <a:buFont typeface="+mj-lt"/>
              <a:buAutoNum type="arabicPeriod"/>
            </a:pPr>
            <a:r>
              <a:rPr lang="en-US" sz="2400" b="0" i="0" dirty="0">
                <a:solidFill>
                  <a:srgbClr val="161616"/>
                </a:solidFill>
                <a:effectLst/>
                <a:latin typeface="Segoe UI" panose="020B0502040204020203" pitchFamily="34" charset="0"/>
              </a:rPr>
              <a:t>Open-source project creators will often choose public visibility so that others can view active issues and build status.</a:t>
            </a:r>
          </a:p>
          <a:p>
            <a:pPr marL="342900" indent="-342900" algn="l">
              <a:buFont typeface="+mj-lt"/>
              <a:buAutoNum type="arabicPeriod"/>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Advanced</a:t>
            </a:r>
            <a:r>
              <a:rPr lang="en-US" sz="2400" b="0" i="0" dirty="0">
                <a:solidFill>
                  <a:srgbClr val="161616"/>
                </a:solidFill>
                <a:effectLst/>
                <a:latin typeface="Segoe UI" panose="020B0502040204020203" pitchFamily="34" charset="0"/>
              </a:rPr>
              <a:t>.</a:t>
            </a:r>
          </a:p>
          <a:p>
            <a:pPr marL="342900" indent="-342900" algn="l">
              <a:buFont typeface="+mj-lt"/>
              <a:buAutoNum type="arabicPeriod"/>
            </a:pPr>
            <a:r>
              <a:rPr lang="en-US" sz="2400" b="0" i="0" dirty="0">
                <a:solidFill>
                  <a:srgbClr val="161616"/>
                </a:solidFill>
                <a:effectLst/>
                <a:latin typeface="Segoe UI" panose="020B0502040204020203" pitchFamily="34" charset="0"/>
              </a:rPr>
              <a:t>Under </a:t>
            </a:r>
            <a:r>
              <a:rPr lang="en-US" sz="2400" b="1" i="0" dirty="0">
                <a:solidFill>
                  <a:srgbClr val="161616"/>
                </a:solidFill>
                <a:effectLst/>
                <a:latin typeface="Segoe UI" panose="020B0502040204020203" pitchFamily="34" charset="0"/>
              </a:rPr>
              <a:t>Version control</a:t>
            </a:r>
            <a:r>
              <a:rPr lang="en-US" sz="2400" b="0" i="0" dirty="0">
                <a:solidFill>
                  <a:srgbClr val="161616"/>
                </a:solidFill>
                <a:effectLst/>
                <a:latin typeface="Segoe UI" panose="020B0502040204020203" pitchFamily="34" charset="0"/>
              </a:rPr>
              <a:t>, ensure that </a:t>
            </a:r>
            <a:r>
              <a:rPr lang="en-US" sz="2400" b="1" i="0" dirty="0">
                <a:solidFill>
                  <a:srgbClr val="161616"/>
                </a:solidFill>
                <a:effectLst/>
                <a:latin typeface="Segoe UI" panose="020B0502040204020203" pitchFamily="34" charset="0"/>
              </a:rPr>
              <a:t>Git</a:t>
            </a:r>
            <a:r>
              <a:rPr lang="en-US" sz="2400" b="0" i="0" dirty="0">
                <a:solidFill>
                  <a:srgbClr val="161616"/>
                </a:solidFill>
                <a:effectLst/>
                <a:latin typeface="Segoe UI" panose="020B0502040204020203" pitchFamily="34" charset="0"/>
              </a:rPr>
              <a:t> is selected. Under </a:t>
            </a:r>
            <a:r>
              <a:rPr lang="en-US" sz="2400" b="1" i="0" dirty="0">
                <a:solidFill>
                  <a:srgbClr val="161616"/>
                </a:solidFill>
                <a:effectLst/>
                <a:latin typeface="Segoe UI" panose="020B0502040204020203" pitchFamily="34" charset="0"/>
              </a:rPr>
              <a:t>Work item process</a:t>
            </a:r>
            <a:r>
              <a:rPr lang="en-US" sz="2400" b="0" i="0" dirty="0">
                <a:solidFill>
                  <a:srgbClr val="161616"/>
                </a:solidFill>
                <a:effectLst/>
                <a:latin typeface="Segoe UI" panose="020B0502040204020203" pitchFamily="34" charset="0"/>
              </a:rPr>
              <a:t>, ensure that </a:t>
            </a:r>
            <a:r>
              <a:rPr lang="en-US" sz="2400" b="1" i="0" dirty="0">
                <a:solidFill>
                  <a:srgbClr val="161616"/>
                </a:solidFill>
                <a:effectLst/>
                <a:latin typeface="Segoe UI" panose="020B0502040204020203" pitchFamily="34" charset="0"/>
              </a:rPr>
              <a:t>Basic</a:t>
            </a:r>
            <a:r>
              <a:rPr lang="en-US" sz="2400" b="0" i="0" dirty="0">
                <a:solidFill>
                  <a:srgbClr val="161616"/>
                </a:solidFill>
                <a:effectLst/>
                <a:latin typeface="Segoe UI" panose="020B0502040204020203" pitchFamily="34" charset="0"/>
              </a:rPr>
              <a:t> is selected.</a:t>
            </a:r>
          </a:p>
          <a:p>
            <a:pPr marL="342900" indent="-342900" algn="l">
              <a:buFont typeface="+mj-lt"/>
              <a:buAutoNum type="arabicPeriod"/>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Create</a:t>
            </a:r>
            <a:r>
              <a:rPr lang="en-US" sz="2400" b="0" i="0" dirty="0">
                <a:solidFill>
                  <a:srgbClr val="161616"/>
                </a:solidFill>
                <a:effectLst/>
                <a:latin typeface="Segoe UI" panose="020B0502040204020203" pitchFamily="34" charset="0"/>
              </a:rPr>
              <a:t>.</a:t>
            </a:r>
          </a:p>
        </p:txBody>
      </p:sp>
    </p:spTree>
    <p:extLst>
      <p:ext uri="{BB962C8B-B14F-4D97-AF65-F5344CB8AC3E}">
        <p14:creationId xmlns:p14="http://schemas.microsoft.com/office/powerpoint/2010/main" val="142258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DCE10-7722-8D4E-0E9D-894A77F99D9E}"/>
              </a:ext>
            </a:extLst>
          </p:cNvPr>
          <p:cNvSpPr txBox="1"/>
          <p:nvPr/>
        </p:nvSpPr>
        <p:spPr>
          <a:xfrm>
            <a:off x="108679" y="257543"/>
            <a:ext cx="6093500" cy="461665"/>
          </a:xfrm>
          <a:prstGeom prst="rect">
            <a:avLst/>
          </a:prstGeom>
          <a:noFill/>
        </p:spPr>
        <p:txBody>
          <a:bodyPr wrap="square">
            <a:spAutoFit/>
          </a:bodyPr>
          <a:lstStyle/>
          <a:p>
            <a:pPr algn="l"/>
            <a:r>
              <a:rPr lang="en-IN" sz="2400" b="1" i="0" dirty="0">
                <a:solidFill>
                  <a:schemeClr val="accent2"/>
                </a:solidFill>
                <a:effectLst/>
                <a:latin typeface="Segoe UI" panose="020B0502040204020203" pitchFamily="34" charset="0"/>
              </a:rPr>
              <a:t>Create a team</a:t>
            </a:r>
          </a:p>
        </p:txBody>
      </p:sp>
      <p:sp>
        <p:nvSpPr>
          <p:cNvPr id="5" name="TextBox 4">
            <a:extLst>
              <a:ext uri="{FF2B5EF4-FFF2-40B4-BE49-F238E27FC236}">
                <a16:creationId xmlns:a16="http://schemas.microsoft.com/office/drawing/2014/main" id="{8794C9F3-B5FA-BC05-0632-02107FB9B965}"/>
              </a:ext>
            </a:extLst>
          </p:cNvPr>
          <p:cNvSpPr txBox="1"/>
          <p:nvPr/>
        </p:nvSpPr>
        <p:spPr>
          <a:xfrm>
            <a:off x="273570" y="1120676"/>
            <a:ext cx="11583650" cy="2308324"/>
          </a:xfrm>
          <a:prstGeom prst="rect">
            <a:avLst/>
          </a:prstGeom>
          <a:noFill/>
        </p:spPr>
        <p:txBody>
          <a:bodyPr wrap="square">
            <a:spAutoFit/>
          </a:bodyPr>
          <a:lstStyle/>
          <a:p>
            <a:pPr marL="342900" indent="-342900" algn="l">
              <a:buFont typeface="+mj-lt"/>
              <a:buAutoNum type="arabicPeriod"/>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Project settings</a:t>
            </a:r>
            <a:r>
              <a:rPr lang="en-US" sz="2400" b="0" i="0" dirty="0">
                <a:solidFill>
                  <a:srgbClr val="161616"/>
                </a:solidFill>
                <a:effectLst/>
                <a:latin typeface="Segoe UI" panose="020B0502040204020203" pitchFamily="34" charset="0"/>
              </a:rPr>
              <a:t> in the lower corner.</a:t>
            </a:r>
          </a:p>
          <a:p>
            <a:pPr marL="342900" indent="-342900" algn="l">
              <a:buFont typeface="+mj-lt"/>
              <a:buAutoNum type="arabicPeriod"/>
            </a:pPr>
            <a:r>
              <a:rPr lang="en-US" sz="2400" b="0" i="0" dirty="0">
                <a:solidFill>
                  <a:srgbClr val="161616"/>
                </a:solidFill>
                <a:effectLst/>
                <a:latin typeface="Segoe UI" panose="020B0502040204020203" pitchFamily="34" charset="0"/>
              </a:rPr>
              <a:t>On the </a:t>
            </a:r>
            <a:r>
              <a:rPr lang="en-US" sz="2400" b="1" i="0" dirty="0">
                <a:solidFill>
                  <a:srgbClr val="161616"/>
                </a:solidFill>
                <a:effectLst/>
                <a:latin typeface="Segoe UI" panose="020B0502040204020203" pitchFamily="34" charset="0"/>
              </a:rPr>
              <a:t>Project details</a:t>
            </a:r>
            <a:r>
              <a:rPr lang="en-US" sz="2400" b="0" i="0" dirty="0">
                <a:solidFill>
                  <a:srgbClr val="161616"/>
                </a:solidFill>
                <a:effectLst/>
                <a:latin typeface="Segoe UI" panose="020B0502040204020203" pitchFamily="34" charset="0"/>
              </a:rPr>
              <a:t> page, under </a:t>
            </a:r>
            <a:r>
              <a:rPr lang="en-US" sz="2400" b="1" i="0" dirty="0">
                <a:solidFill>
                  <a:srgbClr val="161616"/>
                </a:solidFill>
                <a:effectLst/>
                <a:latin typeface="Segoe UI" panose="020B0502040204020203" pitchFamily="34" charset="0"/>
              </a:rPr>
              <a:t>General</a:t>
            </a:r>
            <a:r>
              <a:rPr lang="en-US" sz="2400" b="0" i="0" dirty="0">
                <a:solidFill>
                  <a:srgbClr val="161616"/>
                </a:solidFill>
                <a:effectLst/>
                <a:latin typeface="Segoe UI" panose="020B0502040204020203" pitchFamily="34" charset="0"/>
              </a:rPr>
              <a:t>, select </a:t>
            </a:r>
            <a:r>
              <a:rPr lang="en-US" sz="2400" b="1" i="0" dirty="0">
                <a:solidFill>
                  <a:srgbClr val="161616"/>
                </a:solidFill>
                <a:effectLst/>
                <a:latin typeface="Segoe UI" panose="020B0502040204020203" pitchFamily="34" charset="0"/>
              </a:rPr>
              <a:t>Teams</a:t>
            </a:r>
            <a:r>
              <a:rPr lang="en-US" sz="2400" b="0" i="0" dirty="0">
                <a:solidFill>
                  <a:srgbClr val="161616"/>
                </a:solidFill>
                <a:effectLst/>
                <a:latin typeface="Segoe UI" panose="020B0502040204020203" pitchFamily="34" charset="0"/>
              </a:rPr>
              <a:t>.</a:t>
            </a:r>
          </a:p>
          <a:p>
            <a:pPr marL="342900" indent="-342900" algn="l">
              <a:buFont typeface="+mj-lt"/>
              <a:buAutoNum type="arabicPeriod"/>
            </a:pPr>
            <a:r>
              <a:rPr lang="en-US" sz="2400" b="0" i="0" dirty="0">
                <a:solidFill>
                  <a:srgbClr val="161616"/>
                </a:solidFill>
                <a:effectLst/>
                <a:latin typeface="Segoe UI" panose="020B0502040204020203" pitchFamily="34" charset="0"/>
              </a:rPr>
              <a:t>You see that a default team, based on the name of the project, </a:t>
            </a:r>
            <a:r>
              <a:rPr lang="en-US" sz="2400" b="1" i="0" dirty="0">
                <a:solidFill>
                  <a:srgbClr val="161616"/>
                </a:solidFill>
                <a:effectLst/>
                <a:latin typeface="Segoe UI" panose="020B0502040204020203" pitchFamily="34" charset="0"/>
              </a:rPr>
              <a:t>Space Game - web Team</a:t>
            </a:r>
            <a:r>
              <a:rPr lang="en-US" sz="2400" b="0" i="0" dirty="0">
                <a:solidFill>
                  <a:srgbClr val="161616"/>
                </a:solidFill>
                <a:effectLst/>
                <a:latin typeface="Segoe UI" panose="020B0502040204020203" pitchFamily="34" charset="0"/>
              </a:rPr>
              <a:t>, has been created. We'll use this team, but in practice you might have multiple teams that contribute to the same project.</a:t>
            </a:r>
          </a:p>
          <a:p>
            <a:pPr marL="342900" indent="-342900" algn="l">
              <a:buFont typeface="+mj-lt"/>
              <a:buAutoNum type="arabicPeriod"/>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Space Game - web Team</a:t>
            </a:r>
            <a:r>
              <a:rPr lang="en-US" sz="2400" b="0" i="0" dirty="0">
                <a:solidFill>
                  <a:srgbClr val="161616"/>
                </a:solidFill>
                <a:effectLst/>
                <a:latin typeface="Segoe UI" panose="020B0502040204020203" pitchFamily="34" charset="0"/>
              </a:rPr>
              <a:t>.</a:t>
            </a:r>
          </a:p>
        </p:txBody>
      </p:sp>
      <p:sp>
        <p:nvSpPr>
          <p:cNvPr id="7" name="TextBox 6">
            <a:extLst>
              <a:ext uri="{FF2B5EF4-FFF2-40B4-BE49-F238E27FC236}">
                <a16:creationId xmlns:a16="http://schemas.microsoft.com/office/drawing/2014/main" id="{03D7ED73-B870-B45A-0B5D-B358C6677BD1}"/>
              </a:ext>
            </a:extLst>
          </p:cNvPr>
          <p:cNvSpPr txBox="1"/>
          <p:nvPr/>
        </p:nvSpPr>
        <p:spPr>
          <a:xfrm>
            <a:off x="273570" y="3830468"/>
            <a:ext cx="6093500" cy="461665"/>
          </a:xfrm>
          <a:prstGeom prst="rect">
            <a:avLst/>
          </a:prstGeom>
          <a:noFill/>
        </p:spPr>
        <p:txBody>
          <a:bodyPr wrap="square">
            <a:spAutoFit/>
          </a:bodyPr>
          <a:lstStyle/>
          <a:p>
            <a:pPr algn="l"/>
            <a:r>
              <a:rPr lang="en-IN" sz="2400" b="1" i="0" dirty="0">
                <a:solidFill>
                  <a:schemeClr val="accent2"/>
                </a:solidFill>
                <a:effectLst/>
                <a:latin typeface="Segoe UI" panose="020B0502040204020203" pitchFamily="34" charset="0"/>
              </a:rPr>
              <a:t>Create the board</a:t>
            </a:r>
          </a:p>
        </p:txBody>
      </p:sp>
      <p:sp>
        <p:nvSpPr>
          <p:cNvPr id="9" name="TextBox 8">
            <a:extLst>
              <a:ext uri="{FF2B5EF4-FFF2-40B4-BE49-F238E27FC236}">
                <a16:creationId xmlns:a16="http://schemas.microsoft.com/office/drawing/2014/main" id="{7B862B9B-EE26-602B-13C7-3B0626CA6C99}"/>
              </a:ext>
            </a:extLst>
          </p:cNvPr>
          <p:cNvSpPr txBox="1"/>
          <p:nvPr/>
        </p:nvSpPr>
        <p:spPr>
          <a:xfrm>
            <a:off x="378502" y="4558209"/>
            <a:ext cx="11583650" cy="1200329"/>
          </a:xfrm>
          <a:prstGeom prst="rect">
            <a:avLst/>
          </a:prstGeom>
          <a:noFill/>
        </p:spPr>
        <p:txBody>
          <a:bodyPr wrap="square">
            <a:spAutoFit/>
          </a:bodyPr>
          <a:lstStyle/>
          <a:p>
            <a:pPr algn="l">
              <a:buFont typeface="+mj-lt"/>
              <a:buAutoNum type="arabicPeriod"/>
            </a:pPr>
            <a:r>
              <a:rPr lang="en-US" sz="2400" b="0" i="0" dirty="0">
                <a:solidFill>
                  <a:srgbClr val="161616"/>
                </a:solidFill>
                <a:effectLst/>
                <a:latin typeface="Segoe UI" panose="020B0502040204020203" pitchFamily="34" charset="0"/>
              </a:rPr>
              <a:t>In the column on the left, hover over </a:t>
            </a:r>
            <a:r>
              <a:rPr lang="en-US" sz="2400" b="1" i="0" dirty="0">
                <a:solidFill>
                  <a:srgbClr val="161616"/>
                </a:solidFill>
                <a:effectLst/>
                <a:latin typeface="Segoe UI" panose="020B0502040204020203" pitchFamily="34" charset="0"/>
              </a:rPr>
              <a:t>Boards</a:t>
            </a:r>
            <a:r>
              <a:rPr lang="en-US" sz="2400" b="0" i="0" dirty="0">
                <a:solidFill>
                  <a:srgbClr val="161616"/>
                </a:solidFill>
                <a:effectLst/>
                <a:latin typeface="Segoe UI" panose="020B0502040204020203" pitchFamily="34" charset="0"/>
              </a:rPr>
              <a:t> and select </a:t>
            </a:r>
            <a:r>
              <a:rPr lang="en-US" sz="2400" b="1" i="0" dirty="0">
                <a:solidFill>
                  <a:srgbClr val="161616"/>
                </a:solidFill>
                <a:effectLst/>
                <a:latin typeface="Segoe UI" panose="020B0502040204020203" pitchFamily="34" charset="0"/>
              </a:rPr>
              <a:t>Boards</a:t>
            </a:r>
            <a:r>
              <a:rPr lang="en-US" sz="2400" b="0" i="0" dirty="0">
                <a:solidFill>
                  <a:srgbClr val="161616"/>
                </a:solidFill>
                <a:effectLst/>
                <a:latin typeface="Segoe UI" panose="020B0502040204020203" pitchFamily="34" charset="0"/>
              </a:rPr>
              <a:t> from the menu that appears.</a:t>
            </a:r>
          </a:p>
          <a:p>
            <a:pPr algn="l">
              <a:buFont typeface="+mj-lt"/>
              <a:buAutoNum type="arabicPeriod"/>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Space Game - web Team</a:t>
            </a:r>
            <a:r>
              <a:rPr lang="en-US" sz="2400" b="0" i="0" dirty="0">
                <a:solidFill>
                  <a:srgbClr val="161616"/>
                </a:solidFill>
                <a:effectLst/>
                <a:latin typeface="Segoe UI" panose="020B0502040204020203" pitchFamily="34" charset="0"/>
              </a:rPr>
              <a:t>. A blank board appears.</a:t>
            </a:r>
          </a:p>
        </p:txBody>
      </p:sp>
    </p:spTree>
    <p:extLst>
      <p:ext uri="{BB962C8B-B14F-4D97-AF65-F5344CB8AC3E}">
        <p14:creationId xmlns:p14="http://schemas.microsoft.com/office/powerpoint/2010/main" val="41083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E3799-5741-77F1-B4C4-E2B5855403CA}"/>
              </a:ext>
            </a:extLst>
          </p:cNvPr>
          <p:cNvPicPr>
            <a:picLocks noChangeAspect="1"/>
          </p:cNvPicPr>
          <p:nvPr/>
        </p:nvPicPr>
        <p:blipFill>
          <a:blip r:embed="rId2"/>
          <a:stretch>
            <a:fillRect/>
          </a:stretch>
        </p:blipFill>
        <p:spPr>
          <a:xfrm>
            <a:off x="328489" y="174297"/>
            <a:ext cx="11438790" cy="2042337"/>
          </a:xfrm>
          <a:prstGeom prst="rect">
            <a:avLst/>
          </a:prstGeom>
        </p:spPr>
      </p:pic>
      <p:sp>
        <p:nvSpPr>
          <p:cNvPr id="5" name="Rectangle 2">
            <a:extLst>
              <a:ext uri="{FF2B5EF4-FFF2-40B4-BE49-F238E27FC236}">
                <a16:creationId xmlns:a16="http://schemas.microsoft.com/office/drawing/2014/main" id="{1952B8EF-1CCB-23E9-0D57-797D71CF07A8}"/>
              </a:ext>
            </a:extLst>
          </p:cNvPr>
          <p:cNvSpPr>
            <a:spLocks noChangeArrowheads="1"/>
          </p:cNvSpPr>
          <p:nvPr/>
        </p:nvSpPr>
        <p:spPr bwMode="auto">
          <a:xfrm>
            <a:off x="464694" y="2196439"/>
            <a:ext cx="11438790" cy="3252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In the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To Do</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column, select the green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button next to the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New item</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field.</a:t>
            </a:r>
          </a:p>
          <a:p>
            <a:pPr marL="171450" marR="0" lvl="0" indent="-171450" algn="l" defTabSz="914400" rtl="0" eaLnBrk="0" fontAlgn="ctr"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Enter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Stabilize the build server</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and then press </a:t>
            </a:r>
            <a:r>
              <a:rPr kumimoji="0" lang="en-US" altLang="en-US" sz="2400" b="0" i="0" u="none" strike="noStrike" cap="none" normalizeH="0" baseline="0" dirty="0">
                <a:ln>
                  <a:noFill/>
                </a:ln>
                <a:solidFill>
                  <a:srgbClr val="161616"/>
                </a:solidFill>
                <a:effectLst/>
                <a:latin typeface="SFMono-Regular"/>
                <a:cs typeface="Segoe UI" panose="020B0502040204020203" pitchFamily="34" charset="0"/>
              </a:rPr>
              <a:t>Enter</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Select the ellipsis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on the item you just created, then select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Open</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In the </a:t>
            </a: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Description</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field, enter this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6DA2ECC-E5B8-A7CF-2536-AB836C0E9C06}"/>
              </a:ext>
            </a:extLst>
          </p:cNvPr>
          <p:cNvSpPr txBox="1"/>
          <p:nvPr/>
        </p:nvSpPr>
        <p:spPr>
          <a:xfrm>
            <a:off x="648323" y="5151991"/>
            <a:ext cx="10279506" cy="1131528"/>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sz="2400" b="0" i="0" dirty="0">
                <a:solidFill>
                  <a:srgbClr val="161616"/>
                </a:solidFill>
                <a:effectLst/>
                <a:latin typeface="Segoe UI" panose="020B0502040204020203" pitchFamily="34" charset="0"/>
              </a:rPr>
              <a:t>Select </a:t>
            </a:r>
            <a:r>
              <a:rPr lang="en-US" sz="2400" b="1" i="0" dirty="0">
                <a:solidFill>
                  <a:srgbClr val="161616"/>
                </a:solidFill>
                <a:effectLst/>
                <a:latin typeface="Segoe UI" panose="020B0502040204020203" pitchFamily="34" charset="0"/>
              </a:rPr>
              <a:t>Save &amp; Close</a:t>
            </a:r>
            <a:r>
              <a:rPr lang="en-US" sz="2400" b="0" i="0" dirty="0">
                <a:solidFill>
                  <a:srgbClr val="161616"/>
                </a:solidFill>
                <a:effectLst/>
                <a:latin typeface="Segoe UI" panose="020B0502040204020203" pitchFamily="34" charset="0"/>
              </a:rPr>
              <a:t>.</a:t>
            </a:r>
          </a:p>
          <a:p>
            <a:pPr marL="285750" indent="-285750" algn="l">
              <a:lnSpc>
                <a:spcPct val="150000"/>
              </a:lnSpc>
              <a:buFont typeface="Wingdings" panose="05000000000000000000" pitchFamily="2" charset="2"/>
              <a:buChar char="Ø"/>
            </a:pPr>
            <a:r>
              <a:rPr lang="en-US" sz="2400" b="0" i="0" dirty="0">
                <a:solidFill>
                  <a:srgbClr val="161616"/>
                </a:solidFill>
                <a:effectLst/>
                <a:latin typeface="Segoe UI" panose="020B0502040204020203" pitchFamily="34" charset="0"/>
              </a:rPr>
              <a:t>Follow the same steps for the next two items.</a:t>
            </a:r>
          </a:p>
        </p:txBody>
      </p:sp>
    </p:spTree>
    <p:extLst>
      <p:ext uri="{BB962C8B-B14F-4D97-AF65-F5344CB8AC3E}">
        <p14:creationId xmlns:p14="http://schemas.microsoft.com/office/powerpoint/2010/main" val="29349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A1A01-B014-A1DE-86A4-C0C2B4314C7F}"/>
              </a:ext>
            </a:extLst>
          </p:cNvPr>
          <p:cNvSpPr txBox="1"/>
          <p:nvPr/>
        </p:nvSpPr>
        <p:spPr>
          <a:xfrm>
            <a:off x="168640" y="325318"/>
            <a:ext cx="12023360"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161616"/>
                </a:solidFill>
                <a:effectLst/>
                <a:latin typeface="Segoe UI" panose="020B0502040204020203" pitchFamily="34" charset="0"/>
              </a:rPr>
              <a:t>Drag </a:t>
            </a:r>
            <a:r>
              <a:rPr lang="en-US" b="1" i="0" dirty="0">
                <a:solidFill>
                  <a:srgbClr val="161616"/>
                </a:solidFill>
                <a:effectLst/>
                <a:latin typeface="Segoe UI" panose="020B0502040204020203" pitchFamily="34" charset="0"/>
              </a:rPr>
              <a:t>Stabilize the build server</a:t>
            </a:r>
            <a:r>
              <a:rPr lang="en-US" b="0" i="0" dirty="0">
                <a:solidFill>
                  <a:srgbClr val="161616"/>
                </a:solidFill>
                <a:effectLst/>
                <a:latin typeface="Segoe UI" panose="020B0502040204020203" pitchFamily="34" charset="0"/>
              </a:rPr>
              <a:t> to the top of the stack, then drag </a:t>
            </a:r>
            <a:r>
              <a:rPr lang="en-US" b="1" i="0" dirty="0">
                <a:solidFill>
                  <a:srgbClr val="161616"/>
                </a:solidFill>
                <a:effectLst/>
                <a:latin typeface="Segoe UI" panose="020B0502040204020203" pitchFamily="34" charset="0"/>
              </a:rPr>
              <a:t>Create a Git-based workflow</a:t>
            </a:r>
            <a:r>
              <a:rPr lang="en-US" b="0" i="0" dirty="0">
                <a:solidFill>
                  <a:srgbClr val="161616"/>
                </a:solidFill>
                <a:effectLst/>
                <a:latin typeface="Segoe UI" panose="020B0502040204020203" pitchFamily="34" charset="0"/>
              </a:rPr>
              <a:t> to the second item position. Your final board looks like this:</a:t>
            </a:r>
            <a:endParaRPr lang="en-IN" dirty="0"/>
          </a:p>
        </p:txBody>
      </p:sp>
      <p:pic>
        <p:nvPicPr>
          <p:cNvPr id="5" name="Picture 4">
            <a:extLst>
              <a:ext uri="{FF2B5EF4-FFF2-40B4-BE49-F238E27FC236}">
                <a16:creationId xmlns:a16="http://schemas.microsoft.com/office/drawing/2014/main" id="{8F60203C-2718-3B95-18C8-C0D2B5FAF24D}"/>
              </a:ext>
            </a:extLst>
          </p:cNvPr>
          <p:cNvPicPr>
            <a:picLocks noChangeAspect="1"/>
          </p:cNvPicPr>
          <p:nvPr/>
        </p:nvPicPr>
        <p:blipFill>
          <a:blip r:embed="rId2"/>
          <a:stretch>
            <a:fillRect/>
          </a:stretch>
        </p:blipFill>
        <p:spPr>
          <a:xfrm>
            <a:off x="168640" y="1401904"/>
            <a:ext cx="3627434" cy="4054191"/>
          </a:xfrm>
          <a:prstGeom prst="rect">
            <a:avLst/>
          </a:prstGeom>
        </p:spPr>
      </p:pic>
      <p:sp>
        <p:nvSpPr>
          <p:cNvPr id="7" name="TextBox 6">
            <a:extLst>
              <a:ext uri="{FF2B5EF4-FFF2-40B4-BE49-F238E27FC236}">
                <a16:creationId xmlns:a16="http://schemas.microsoft.com/office/drawing/2014/main" id="{A07111E7-E713-CC32-D721-A1DD2480584F}"/>
              </a:ext>
            </a:extLst>
          </p:cNvPr>
          <p:cNvSpPr txBox="1"/>
          <p:nvPr/>
        </p:nvSpPr>
        <p:spPr>
          <a:xfrm>
            <a:off x="393492" y="5517018"/>
            <a:ext cx="6093500" cy="369332"/>
          </a:xfrm>
          <a:prstGeom prst="rect">
            <a:avLst/>
          </a:prstGeom>
          <a:noFill/>
        </p:spPr>
        <p:txBody>
          <a:bodyPr wrap="square">
            <a:spAutoFit/>
          </a:bodyPr>
          <a:lstStyle/>
          <a:p>
            <a:pPr algn="l"/>
            <a:r>
              <a:rPr lang="en-IN" b="1" i="0" dirty="0">
                <a:solidFill>
                  <a:srgbClr val="161616"/>
                </a:solidFill>
                <a:effectLst/>
                <a:latin typeface="Segoe UI" panose="020B0502040204020203" pitchFamily="34" charset="0"/>
              </a:rPr>
              <a:t>Define a sprint</a:t>
            </a:r>
          </a:p>
        </p:txBody>
      </p:sp>
      <p:sp>
        <p:nvSpPr>
          <p:cNvPr id="9" name="TextBox 8">
            <a:extLst>
              <a:ext uri="{FF2B5EF4-FFF2-40B4-BE49-F238E27FC236}">
                <a16:creationId xmlns:a16="http://schemas.microsoft.com/office/drawing/2014/main" id="{FF7BE07B-5DFA-BF31-4DD7-586D31D49702}"/>
              </a:ext>
            </a:extLst>
          </p:cNvPr>
          <p:cNvSpPr txBox="1"/>
          <p:nvPr/>
        </p:nvSpPr>
        <p:spPr>
          <a:xfrm>
            <a:off x="393492" y="5886350"/>
            <a:ext cx="11798508"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When you create an Azure Boards project, you get an initial sprint called </a:t>
            </a:r>
            <a:r>
              <a:rPr lang="en-US" b="1" i="0" dirty="0">
                <a:solidFill>
                  <a:srgbClr val="161616"/>
                </a:solidFill>
                <a:effectLst/>
                <a:latin typeface="Segoe UI" panose="020B0502040204020203" pitchFamily="34" charset="0"/>
              </a:rPr>
              <a:t>Sprint 1</a:t>
            </a:r>
            <a:r>
              <a:rPr lang="en-US" b="0" i="0" dirty="0">
                <a:solidFill>
                  <a:srgbClr val="161616"/>
                </a:solidFill>
                <a:effectLst/>
                <a:latin typeface="Segoe UI" panose="020B0502040204020203" pitchFamily="34" charset="0"/>
              </a:rPr>
              <a:t>. All you need to do is assign dates to the sprint and add tasks. Here's how to follow along with the team:</a:t>
            </a:r>
            <a:endParaRPr lang="en-IN" dirty="0"/>
          </a:p>
        </p:txBody>
      </p:sp>
    </p:spTree>
    <p:extLst>
      <p:ext uri="{BB962C8B-B14F-4D97-AF65-F5344CB8AC3E}">
        <p14:creationId xmlns:p14="http://schemas.microsoft.com/office/powerpoint/2010/main" val="346810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C90C1-8E4E-1B2C-C73D-1F9F6837E8ED}"/>
              </a:ext>
            </a:extLst>
          </p:cNvPr>
          <p:cNvSpPr txBox="1"/>
          <p:nvPr/>
        </p:nvSpPr>
        <p:spPr>
          <a:xfrm>
            <a:off x="213610" y="257544"/>
            <a:ext cx="6093500"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In the left-side column, select </a:t>
            </a:r>
            <a:r>
              <a:rPr lang="en-US" b="1" i="0" dirty="0">
                <a:solidFill>
                  <a:srgbClr val="161616"/>
                </a:solidFill>
                <a:effectLst/>
                <a:latin typeface="Segoe UI" panose="020B0502040204020203" pitchFamily="34" charset="0"/>
              </a:rPr>
              <a:t>Sprints</a:t>
            </a:r>
            <a:r>
              <a:rPr lang="en-US" b="0" i="0" dirty="0">
                <a:solidFill>
                  <a:srgbClr val="161616"/>
                </a:solidFill>
                <a:effectLst/>
                <a:latin typeface="Segoe UI" panose="020B0502040204020203" pitchFamily="34" charset="0"/>
              </a:rPr>
              <a:t>.</a:t>
            </a:r>
            <a:endParaRPr lang="en-IN" dirty="0"/>
          </a:p>
        </p:txBody>
      </p:sp>
      <p:pic>
        <p:nvPicPr>
          <p:cNvPr id="5" name="Picture 4">
            <a:extLst>
              <a:ext uri="{FF2B5EF4-FFF2-40B4-BE49-F238E27FC236}">
                <a16:creationId xmlns:a16="http://schemas.microsoft.com/office/drawing/2014/main" id="{255DAC74-1BE6-5FD6-EFF6-BC6A0B696012}"/>
              </a:ext>
            </a:extLst>
          </p:cNvPr>
          <p:cNvPicPr>
            <a:picLocks noChangeAspect="1"/>
          </p:cNvPicPr>
          <p:nvPr/>
        </p:nvPicPr>
        <p:blipFill>
          <a:blip r:embed="rId2"/>
          <a:stretch>
            <a:fillRect/>
          </a:stretch>
        </p:blipFill>
        <p:spPr>
          <a:xfrm>
            <a:off x="9323882" y="257544"/>
            <a:ext cx="2654508" cy="6488030"/>
          </a:xfrm>
          <a:prstGeom prst="rect">
            <a:avLst/>
          </a:prstGeom>
        </p:spPr>
      </p:pic>
      <p:sp>
        <p:nvSpPr>
          <p:cNvPr id="7" name="TextBox 6">
            <a:extLst>
              <a:ext uri="{FF2B5EF4-FFF2-40B4-BE49-F238E27FC236}">
                <a16:creationId xmlns:a16="http://schemas.microsoft.com/office/drawing/2014/main" id="{E975F164-B852-04BB-DF9E-1FC2A11DD588}"/>
              </a:ext>
            </a:extLst>
          </p:cNvPr>
          <p:cNvSpPr txBox="1"/>
          <p:nvPr/>
        </p:nvSpPr>
        <p:spPr>
          <a:xfrm>
            <a:off x="209860" y="835622"/>
            <a:ext cx="8964119" cy="3689856"/>
          </a:xfrm>
          <a:prstGeom prst="rect">
            <a:avLst/>
          </a:prstGeom>
          <a:noFill/>
        </p:spPr>
        <p:txBody>
          <a:bodyPr wrap="square">
            <a:spAutoFit/>
          </a:bodyPr>
          <a:lstStyle/>
          <a:p>
            <a:pPr algn="l">
              <a:lnSpc>
                <a:spcPct val="200000"/>
              </a:lnSpc>
              <a:buFont typeface="+mj-lt"/>
              <a:buAutoNum type="arabicPeriod"/>
            </a:pPr>
            <a:r>
              <a:rPr lang="en-US" sz="2000" b="0" i="0" dirty="0">
                <a:solidFill>
                  <a:srgbClr val="161616"/>
                </a:solidFill>
                <a:effectLst/>
                <a:latin typeface="Segoe UI" panose="020B0502040204020203" pitchFamily="34" charset="0"/>
              </a:rPr>
              <a:t>Select the </a:t>
            </a:r>
            <a:r>
              <a:rPr lang="en-US" sz="2000" b="1" i="0" dirty="0">
                <a:solidFill>
                  <a:srgbClr val="161616"/>
                </a:solidFill>
                <a:effectLst/>
                <a:latin typeface="Segoe UI" panose="020B0502040204020203" pitchFamily="34" charset="0"/>
              </a:rPr>
              <a:t>Set dates</a:t>
            </a:r>
            <a:r>
              <a:rPr lang="en-US" sz="2000" b="0" i="0" dirty="0">
                <a:solidFill>
                  <a:srgbClr val="161616"/>
                </a:solidFill>
                <a:effectLst/>
                <a:latin typeface="Segoe UI" panose="020B0502040204020203" pitchFamily="34" charset="0"/>
              </a:rPr>
              <a:t> link in the upper-right corner.</a:t>
            </a:r>
          </a:p>
          <a:p>
            <a:pPr algn="l">
              <a:lnSpc>
                <a:spcPct val="200000"/>
              </a:lnSpc>
              <a:buFont typeface="+mj-lt"/>
              <a:buAutoNum type="arabicPeriod"/>
            </a:pPr>
            <a:r>
              <a:rPr lang="en-US" sz="2000" b="0" i="0" dirty="0">
                <a:solidFill>
                  <a:srgbClr val="161616"/>
                </a:solidFill>
                <a:effectLst/>
                <a:latin typeface="Segoe UI" panose="020B0502040204020203" pitchFamily="34" charset="0"/>
              </a:rPr>
              <a:t>Leave the name as </a:t>
            </a:r>
            <a:r>
              <a:rPr lang="en-US" sz="2000" b="1" i="0" dirty="0">
                <a:solidFill>
                  <a:srgbClr val="161616"/>
                </a:solidFill>
                <a:effectLst/>
                <a:latin typeface="Segoe UI" panose="020B0502040204020203" pitchFamily="34" charset="0"/>
              </a:rPr>
              <a:t>Sprint 1</a:t>
            </a:r>
            <a:r>
              <a:rPr lang="en-US" sz="2000" b="0" i="0" dirty="0">
                <a:solidFill>
                  <a:srgbClr val="161616"/>
                </a:solidFill>
                <a:effectLst/>
                <a:latin typeface="Segoe UI" panose="020B0502040204020203" pitchFamily="34" charset="0"/>
              </a:rPr>
              <a:t>.</a:t>
            </a:r>
          </a:p>
          <a:p>
            <a:pPr algn="l">
              <a:lnSpc>
                <a:spcPct val="200000"/>
              </a:lnSpc>
              <a:buFont typeface="+mj-lt"/>
              <a:buAutoNum type="arabicPeriod"/>
            </a:pPr>
            <a:r>
              <a:rPr lang="en-US" sz="2000" b="0" i="0" dirty="0">
                <a:solidFill>
                  <a:srgbClr val="161616"/>
                </a:solidFill>
                <a:effectLst/>
                <a:latin typeface="Segoe UI" panose="020B0502040204020203" pitchFamily="34" charset="0"/>
              </a:rPr>
              <a:t>In the </a:t>
            </a:r>
            <a:r>
              <a:rPr lang="en-US" sz="2000" b="1" i="0" dirty="0">
                <a:solidFill>
                  <a:srgbClr val="161616"/>
                </a:solidFill>
                <a:effectLst/>
                <a:latin typeface="Segoe UI" panose="020B0502040204020203" pitchFamily="34" charset="0"/>
              </a:rPr>
              <a:t>Start</a:t>
            </a:r>
            <a:r>
              <a:rPr lang="en-US" sz="2000" b="0" i="0" dirty="0">
                <a:solidFill>
                  <a:srgbClr val="161616"/>
                </a:solidFill>
                <a:effectLst/>
                <a:latin typeface="Segoe UI" panose="020B0502040204020203" pitchFamily="34" charset="0"/>
              </a:rPr>
              <a:t> date field, select the calendar and pick today's date.</a:t>
            </a:r>
          </a:p>
          <a:p>
            <a:pPr algn="l">
              <a:lnSpc>
                <a:spcPct val="200000"/>
              </a:lnSpc>
              <a:buFont typeface="+mj-lt"/>
              <a:buAutoNum type="arabicPeriod"/>
            </a:pPr>
            <a:r>
              <a:rPr lang="en-US" sz="2000" b="0" i="0" dirty="0">
                <a:solidFill>
                  <a:srgbClr val="161616"/>
                </a:solidFill>
                <a:effectLst/>
                <a:latin typeface="Segoe UI" panose="020B0502040204020203" pitchFamily="34" charset="0"/>
              </a:rPr>
              <a:t>In the </a:t>
            </a:r>
            <a:r>
              <a:rPr lang="en-US" sz="2000" b="1" i="0" dirty="0">
                <a:solidFill>
                  <a:srgbClr val="161616"/>
                </a:solidFill>
                <a:effectLst/>
                <a:latin typeface="Segoe UI" panose="020B0502040204020203" pitchFamily="34" charset="0"/>
              </a:rPr>
              <a:t>End</a:t>
            </a:r>
            <a:r>
              <a:rPr lang="en-US" sz="2000" b="0" i="0" dirty="0">
                <a:solidFill>
                  <a:srgbClr val="161616"/>
                </a:solidFill>
                <a:effectLst/>
                <a:latin typeface="Segoe UI" panose="020B0502040204020203" pitchFamily="34" charset="0"/>
              </a:rPr>
              <a:t> date field, select the calendar and pick the date two weeks from today.</a:t>
            </a:r>
          </a:p>
          <a:p>
            <a:pPr algn="l">
              <a:lnSpc>
                <a:spcPct val="200000"/>
              </a:lnSpc>
              <a:buFont typeface="+mj-lt"/>
              <a:buAutoNum type="arabicPeriod"/>
            </a:pPr>
            <a:r>
              <a:rPr lang="en-US" sz="2000" b="0" i="0" dirty="0">
                <a:solidFill>
                  <a:srgbClr val="161616"/>
                </a:solidFill>
                <a:effectLst/>
                <a:latin typeface="Segoe UI" panose="020B0502040204020203" pitchFamily="34" charset="0"/>
              </a:rPr>
              <a:t>Select </a:t>
            </a:r>
            <a:r>
              <a:rPr lang="en-US" sz="2000" b="1" i="0" dirty="0">
                <a:solidFill>
                  <a:srgbClr val="161616"/>
                </a:solidFill>
                <a:effectLst/>
                <a:latin typeface="Segoe UI" panose="020B0502040204020203" pitchFamily="34" charset="0"/>
              </a:rPr>
              <a:t>Save and close</a:t>
            </a:r>
            <a:r>
              <a:rPr lang="en-US" sz="2000" b="0" i="0" dirty="0">
                <a:solidFill>
                  <a:srgbClr val="161616"/>
                </a:solidFill>
                <a:effectLst/>
                <a:latin typeface="Segoe UI" panose="020B0502040204020203" pitchFamily="34" charset="0"/>
              </a:rPr>
              <a:t>.</a:t>
            </a:r>
          </a:p>
        </p:txBody>
      </p:sp>
    </p:spTree>
    <p:extLst>
      <p:ext uri="{BB962C8B-B14F-4D97-AF65-F5344CB8AC3E}">
        <p14:creationId xmlns:p14="http://schemas.microsoft.com/office/powerpoint/2010/main" val="120177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64CE4-574C-2F2D-22B3-CFC2D4A9650F}"/>
              </a:ext>
            </a:extLst>
          </p:cNvPr>
          <p:cNvSpPr txBox="1"/>
          <p:nvPr/>
        </p:nvSpPr>
        <p:spPr>
          <a:xfrm>
            <a:off x="153649" y="212573"/>
            <a:ext cx="6093500" cy="400110"/>
          </a:xfrm>
          <a:prstGeom prst="rect">
            <a:avLst/>
          </a:prstGeom>
          <a:noFill/>
        </p:spPr>
        <p:txBody>
          <a:bodyPr wrap="square">
            <a:spAutoFit/>
          </a:bodyPr>
          <a:lstStyle/>
          <a:p>
            <a:pPr algn="l"/>
            <a:r>
              <a:rPr lang="en-US" sz="2000" b="1" i="0" dirty="0">
                <a:solidFill>
                  <a:schemeClr val="accent2"/>
                </a:solidFill>
                <a:effectLst/>
                <a:latin typeface="Segoe UI" panose="020B0502040204020203" pitchFamily="34" charset="0"/>
              </a:rPr>
              <a:t>Assign tasks and set the iteration</a:t>
            </a:r>
          </a:p>
        </p:txBody>
      </p:sp>
      <p:sp>
        <p:nvSpPr>
          <p:cNvPr id="5" name="TextBox 4">
            <a:extLst>
              <a:ext uri="{FF2B5EF4-FFF2-40B4-BE49-F238E27FC236}">
                <a16:creationId xmlns:a16="http://schemas.microsoft.com/office/drawing/2014/main" id="{D7A14ED8-428D-6F2D-2942-FFD339C14B5D}"/>
              </a:ext>
            </a:extLst>
          </p:cNvPr>
          <p:cNvSpPr txBox="1"/>
          <p:nvPr/>
        </p:nvSpPr>
        <p:spPr>
          <a:xfrm>
            <a:off x="153649" y="760033"/>
            <a:ext cx="6681866" cy="1668085"/>
          </a:xfrm>
          <a:prstGeom prst="rect">
            <a:avLst/>
          </a:prstGeom>
          <a:noFill/>
        </p:spPr>
        <p:txBody>
          <a:bodyPr wrap="square">
            <a:spAutoFit/>
          </a:bodyPr>
          <a:lstStyle/>
          <a:p>
            <a:pPr algn="l">
              <a:lnSpc>
                <a:spcPct val="200000"/>
              </a:lnSpc>
              <a:buFont typeface="+mj-lt"/>
              <a:buAutoNum type="arabicPeriod"/>
            </a:pPr>
            <a:r>
              <a:rPr lang="en-US" b="0" i="0" dirty="0">
                <a:solidFill>
                  <a:srgbClr val="161616"/>
                </a:solidFill>
                <a:effectLst/>
                <a:latin typeface="Segoe UI" panose="020B0502040204020203" pitchFamily="34" charset="0"/>
              </a:rPr>
              <a:t>Under </a:t>
            </a:r>
            <a:r>
              <a:rPr lang="en-US" b="1" i="0" dirty="0">
                <a:solidFill>
                  <a:srgbClr val="161616"/>
                </a:solidFill>
                <a:effectLst/>
                <a:latin typeface="Segoe UI" panose="020B0502040204020203" pitchFamily="34" charset="0"/>
              </a:rPr>
              <a:t>Boards</a:t>
            </a:r>
            <a:r>
              <a:rPr lang="en-US" b="0" i="0" dirty="0">
                <a:solidFill>
                  <a:srgbClr val="161616"/>
                </a:solidFill>
                <a:effectLst/>
                <a:latin typeface="Segoe UI" panose="020B0502040204020203" pitchFamily="34" charset="0"/>
              </a:rPr>
              <a:t>, select </a:t>
            </a:r>
            <a:r>
              <a:rPr lang="en-US" b="1" i="0" dirty="0">
                <a:solidFill>
                  <a:srgbClr val="161616"/>
                </a:solidFill>
                <a:effectLst/>
                <a:latin typeface="Segoe UI" panose="020B0502040204020203" pitchFamily="34" charset="0"/>
              </a:rPr>
              <a:t>Work items</a:t>
            </a:r>
            <a:r>
              <a:rPr lang="en-US" b="0" i="0" dirty="0">
                <a:solidFill>
                  <a:srgbClr val="161616"/>
                </a:solidFill>
                <a:effectLst/>
                <a:latin typeface="Segoe UI" panose="020B0502040204020203" pitchFamily="34" charset="0"/>
              </a:rPr>
              <a:t>.</a:t>
            </a:r>
          </a:p>
          <a:p>
            <a:pPr algn="l">
              <a:lnSpc>
                <a:spcPct val="200000"/>
              </a:lnSpc>
              <a:buFont typeface="+mj-lt"/>
              <a:buAutoNum type="arabicPeriod"/>
            </a:pPr>
            <a:r>
              <a:rPr lang="en-US" b="0" i="0" dirty="0">
                <a:solidFill>
                  <a:srgbClr val="161616"/>
                </a:solidFill>
                <a:effectLst/>
                <a:latin typeface="Segoe UI" panose="020B0502040204020203" pitchFamily="34" charset="0"/>
              </a:rPr>
              <a:t>Select </a:t>
            </a:r>
            <a:r>
              <a:rPr lang="en-US" b="1" i="0" dirty="0">
                <a:solidFill>
                  <a:srgbClr val="161616"/>
                </a:solidFill>
                <a:effectLst/>
                <a:latin typeface="Segoe UI" panose="020B0502040204020203" pitchFamily="34" charset="0"/>
              </a:rPr>
              <a:t>Stabilize the build server</a:t>
            </a:r>
            <a:r>
              <a:rPr lang="en-US" b="0" i="0" dirty="0">
                <a:solidFill>
                  <a:srgbClr val="161616"/>
                </a:solidFill>
                <a:effectLst/>
                <a:latin typeface="Segoe UI" panose="020B0502040204020203" pitchFamily="34" charset="0"/>
              </a:rPr>
              <a:t>.</a:t>
            </a:r>
          </a:p>
          <a:p>
            <a:pPr algn="l">
              <a:lnSpc>
                <a:spcPct val="200000"/>
              </a:lnSpc>
              <a:buFont typeface="+mj-lt"/>
              <a:buAutoNum type="arabicPeriod"/>
            </a:pPr>
            <a:r>
              <a:rPr lang="en-US" b="0" i="0" dirty="0">
                <a:solidFill>
                  <a:srgbClr val="161616"/>
                </a:solidFill>
                <a:effectLst/>
                <a:latin typeface="Segoe UI" panose="020B0502040204020203" pitchFamily="34" charset="0"/>
              </a:rPr>
              <a:t>In the </a:t>
            </a:r>
            <a:r>
              <a:rPr lang="en-US" b="1" i="0" dirty="0">
                <a:solidFill>
                  <a:srgbClr val="161616"/>
                </a:solidFill>
                <a:effectLst/>
                <a:latin typeface="Segoe UI" panose="020B0502040204020203" pitchFamily="34" charset="0"/>
              </a:rPr>
              <a:t>Iteration</a:t>
            </a:r>
            <a:r>
              <a:rPr lang="en-US" b="0" i="0" dirty="0">
                <a:solidFill>
                  <a:srgbClr val="161616"/>
                </a:solidFill>
                <a:effectLst/>
                <a:latin typeface="Segoe UI" panose="020B0502040204020203" pitchFamily="34" charset="0"/>
              </a:rPr>
              <a:t> dropdown, select </a:t>
            </a:r>
            <a:r>
              <a:rPr lang="en-US" b="1" i="0" dirty="0">
                <a:solidFill>
                  <a:srgbClr val="161616"/>
                </a:solidFill>
                <a:effectLst/>
                <a:latin typeface="Segoe UI" panose="020B0502040204020203" pitchFamily="34" charset="0"/>
              </a:rPr>
              <a:t>Sprint 1</a:t>
            </a:r>
            <a:r>
              <a:rPr lang="en-US" b="0" i="0" dirty="0">
                <a:solidFill>
                  <a:srgbClr val="161616"/>
                </a:solidFill>
                <a:effectLst/>
                <a:latin typeface="Segoe UI" panose="020B0502040204020203" pitchFamily="34" charset="0"/>
              </a:rPr>
              <a:t>.</a:t>
            </a:r>
          </a:p>
        </p:txBody>
      </p:sp>
      <p:pic>
        <p:nvPicPr>
          <p:cNvPr id="7" name="Picture 6">
            <a:extLst>
              <a:ext uri="{FF2B5EF4-FFF2-40B4-BE49-F238E27FC236}">
                <a16:creationId xmlns:a16="http://schemas.microsoft.com/office/drawing/2014/main" id="{818D9313-276C-13BD-8FA7-BF16332AFE13}"/>
              </a:ext>
            </a:extLst>
          </p:cNvPr>
          <p:cNvPicPr>
            <a:picLocks noChangeAspect="1"/>
          </p:cNvPicPr>
          <p:nvPr/>
        </p:nvPicPr>
        <p:blipFill>
          <a:blip r:embed="rId2"/>
          <a:stretch>
            <a:fillRect/>
          </a:stretch>
        </p:blipFill>
        <p:spPr>
          <a:xfrm>
            <a:off x="6835515" y="262110"/>
            <a:ext cx="5067739" cy="3720868"/>
          </a:xfrm>
          <a:prstGeom prst="rect">
            <a:avLst/>
          </a:prstGeom>
        </p:spPr>
      </p:pic>
      <p:pic>
        <p:nvPicPr>
          <p:cNvPr id="9" name="Picture 8">
            <a:extLst>
              <a:ext uri="{FF2B5EF4-FFF2-40B4-BE49-F238E27FC236}">
                <a16:creationId xmlns:a16="http://schemas.microsoft.com/office/drawing/2014/main" id="{E095A95D-0C5A-EB72-E7F1-02336B1523FC}"/>
              </a:ext>
            </a:extLst>
          </p:cNvPr>
          <p:cNvPicPr>
            <a:picLocks noChangeAspect="1"/>
          </p:cNvPicPr>
          <p:nvPr/>
        </p:nvPicPr>
        <p:blipFill>
          <a:blip r:embed="rId3"/>
          <a:stretch>
            <a:fillRect/>
          </a:stretch>
        </p:blipFill>
        <p:spPr>
          <a:xfrm>
            <a:off x="7030713" y="3982978"/>
            <a:ext cx="4421772" cy="2612912"/>
          </a:xfrm>
          <a:prstGeom prst="rect">
            <a:avLst/>
          </a:prstGeom>
        </p:spPr>
      </p:pic>
      <p:sp>
        <p:nvSpPr>
          <p:cNvPr id="11" name="TextBox 10">
            <a:extLst>
              <a:ext uri="{FF2B5EF4-FFF2-40B4-BE49-F238E27FC236}">
                <a16:creationId xmlns:a16="http://schemas.microsoft.com/office/drawing/2014/main" id="{76D32741-2768-CA00-434C-0C7FDC99C094}"/>
              </a:ext>
            </a:extLst>
          </p:cNvPr>
          <p:cNvSpPr txBox="1"/>
          <p:nvPr/>
        </p:nvSpPr>
        <p:spPr>
          <a:xfrm>
            <a:off x="153649" y="2680697"/>
            <a:ext cx="6681866"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4.From the same window, select </a:t>
            </a:r>
            <a:r>
              <a:rPr lang="en-US" b="1" i="0" dirty="0">
                <a:solidFill>
                  <a:srgbClr val="161616"/>
                </a:solidFill>
                <a:effectLst/>
                <a:latin typeface="Segoe UI" panose="020B0502040204020203" pitchFamily="34" charset="0"/>
              </a:rPr>
              <a:t>Unassigned</a:t>
            </a:r>
            <a:r>
              <a:rPr lang="en-US" b="0" i="0" dirty="0">
                <a:solidFill>
                  <a:srgbClr val="161616"/>
                </a:solidFill>
                <a:effectLst/>
                <a:latin typeface="Segoe UI" panose="020B0502040204020203" pitchFamily="34" charset="0"/>
              </a:rPr>
              <a:t> and set yourself as the task owner.</a:t>
            </a:r>
            <a:endParaRPr lang="en-IN" dirty="0"/>
          </a:p>
        </p:txBody>
      </p:sp>
      <p:sp>
        <p:nvSpPr>
          <p:cNvPr id="13" name="TextBox 12">
            <a:extLst>
              <a:ext uri="{FF2B5EF4-FFF2-40B4-BE49-F238E27FC236}">
                <a16:creationId xmlns:a16="http://schemas.microsoft.com/office/drawing/2014/main" id="{8D618B68-0ABA-31E0-D888-442F10A2F240}"/>
              </a:ext>
            </a:extLst>
          </p:cNvPr>
          <p:cNvSpPr txBox="1"/>
          <p:nvPr/>
        </p:nvSpPr>
        <p:spPr>
          <a:xfrm>
            <a:off x="153649" y="3636478"/>
            <a:ext cx="6093500" cy="2222083"/>
          </a:xfrm>
          <a:prstGeom prst="rect">
            <a:avLst/>
          </a:prstGeom>
          <a:noFill/>
        </p:spPr>
        <p:txBody>
          <a:bodyPr wrap="square">
            <a:spAutoFit/>
          </a:bodyPr>
          <a:lstStyle/>
          <a:p>
            <a:pPr algn="l">
              <a:lnSpc>
                <a:spcPct val="200000"/>
              </a:lnSpc>
            </a:pPr>
            <a:r>
              <a:rPr lang="en-US" b="0" i="0" dirty="0">
                <a:solidFill>
                  <a:srgbClr val="161616"/>
                </a:solidFill>
                <a:effectLst/>
                <a:latin typeface="Segoe UI" panose="020B0502040204020203" pitchFamily="34" charset="0"/>
              </a:rPr>
              <a:t>5.Select </a:t>
            </a:r>
            <a:r>
              <a:rPr lang="en-US" b="1" i="0" dirty="0">
                <a:solidFill>
                  <a:srgbClr val="161616"/>
                </a:solidFill>
                <a:effectLst/>
                <a:latin typeface="Segoe UI" panose="020B0502040204020203" pitchFamily="34" charset="0"/>
              </a:rPr>
              <a:t>Save</a:t>
            </a:r>
            <a:r>
              <a:rPr lang="en-US" b="0" i="0" dirty="0">
                <a:solidFill>
                  <a:srgbClr val="161616"/>
                </a:solidFill>
                <a:effectLst/>
                <a:latin typeface="Segoe UI" panose="020B0502040204020203" pitchFamily="34" charset="0"/>
              </a:rPr>
              <a:t>.</a:t>
            </a:r>
          </a:p>
          <a:p>
            <a:pPr algn="l">
              <a:lnSpc>
                <a:spcPct val="200000"/>
              </a:lnSpc>
            </a:pPr>
            <a:r>
              <a:rPr lang="en-US" b="0" i="0" dirty="0">
                <a:solidFill>
                  <a:srgbClr val="161616"/>
                </a:solidFill>
                <a:effectLst/>
                <a:latin typeface="Segoe UI" panose="020B0502040204020203" pitchFamily="34" charset="0"/>
              </a:rPr>
              <a:t>6.Repeat the process for the other two work items.</a:t>
            </a:r>
          </a:p>
          <a:p>
            <a:pPr marL="742950" lvl="1" indent="-285750" algn="l">
              <a:lnSpc>
                <a:spcPct val="200000"/>
              </a:lnSpc>
              <a:buFont typeface="Arial" panose="020B0604020202020204" pitchFamily="34" charset="0"/>
              <a:buChar char="•"/>
            </a:pPr>
            <a:r>
              <a:rPr lang="en-US" b="1" i="0" dirty="0">
                <a:solidFill>
                  <a:srgbClr val="161616"/>
                </a:solidFill>
                <a:effectLst/>
                <a:latin typeface="Segoe UI" panose="020B0502040204020203" pitchFamily="34" charset="0"/>
              </a:rPr>
              <a:t>Create a Git-based workflow</a:t>
            </a:r>
            <a:endParaRPr lang="en-US" b="0" i="0" dirty="0">
              <a:solidFill>
                <a:srgbClr val="161616"/>
              </a:solidFill>
              <a:effectLst/>
              <a:latin typeface="Segoe UI" panose="020B0502040204020203" pitchFamily="34" charset="0"/>
            </a:endParaRPr>
          </a:p>
          <a:p>
            <a:pPr marL="742950" lvl="1" indent="-285750" algn="l">
              <a:lnSpc>
                <a:spcPct val="200000"/>
              </a:lnSpc>
              <a:buFont typeface="Arial" panose="020B0604020202020204" pitchFamily="34" charset="0"/>
              <a:buChar char="•"/>
            </a:pPr>
            <a:r>
              <a:rPr lang="en-US" b="1" i="0" dirty="0">
                <a:solidFill>
                  <a:srgbClr val="161616"/>
                </a:solidFill>
                <a:effectLst/>
                <a:latin typeface="Segoe UI" panose="020B0502040204020203" pitchFamily="34" charset="0"/>
              </a:rPr>
              <a:t>Create unit tests</a:t>
            </a:r>
            <a:endParaRPr lang="en-US"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40864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2263</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Segoe UI</vt:lpstr>
      <vt:lpstr>SFMono-Regular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Lakshmanan</dc:creator>
  <cp:lastModifiedBy>Suman Lakshmanan</cp:lastModifiedBy>
  <cp:revision>1</cp:revision>
  <dcterms:created xsi:type="dcterms:W3CDTF">2024-03-02T03:43:43Z</dcterms:created>
  <dcterms:modified xsi:type="dcterms:W3CDTF">2024-03-02T06:38:26Z</dcterms:modified>
</cp:coreProperties>
</file>