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3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" id="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" id="27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8" id="2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8" id="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9" id="10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0" id="11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4" id="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5" id="11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6" id="11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2" id="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" id="3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4" id="3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generated good/bad variables --&gt; this code pretty much just told R to recognize that there was less than 32 variables so it was able to run the code</a:t>
            </a:r>
          </a:p>
          <a:p>
            <a:pPr rtl="0" lvl="0">
              <a:buNone/>
            </a:pPr>
            <a:r>
              <a:rPr lang="en"/>
              <a:t>irrelevant variables ---&gt; which will be addressed in the next slide</a:t>
            </a:r>
          </a:p>
          <a:p>
            <a:pPr rtl="0" lvl="0">
              <a:buNone/>
            </a:pPr>
            <a:r>
              <a:rPr lang="en"/>
              <a:t>training and test sets were used to validate the CART tree </a:t>
            </a:r>
          </a:p>
          <a:p>
            <a:pPr rtl="0" lvl="0">
              <a:buNone/>
            </a:pPr>
            <a:r>
              <a:rPr lang="en"/>
              <a:t>IT expert is an owner of his own IT company --&gt; told us variables that were significant and insignificant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NA's - missing variables</a:t>
            </a:r>
          </a:p>
          <a:p>
            <a:pPr>
              <a:buNone/>
            </a:pPr>
            <a:r>
              <a:rPr lang="en"/>
              <a:t>CART and RF to classify good vs bad variables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" id="4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1" id="4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7" id="4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this R code helped us figure out which variables were irrelevant or not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deal with problem with flag variable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7" id="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" id="5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9" id="5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this shows the results of the CART tree analysis.. we created the tree using the training data and validated it using the test data. </a:t>
            </a:r>
          </a:p>
          <a:p>
            <a:pPr rtl="0" lvl="0">
              <a:buNone/>
            </a:pPr>
            <a:r>
              <a:rPr lang="en"/>
              <a:t>Rsquare, SE</a:t>
            </a:r>
          </a:p>
          <a:p>
            <a:pPr rtl="0" lvl="0">
              <a:buNone/>
            </a:pPr>
            <a:r>
              <a:rPr lang="en"/>
              <a:t>Rsquare=cor(pred.n,x.tree.n)^2 --&gt; the squared value of the correlation between the predicted and actual values</a:t>
            </a:r>
          </a:p>
          <a:p>
            <a:pPr rtl="0" lvl="0">
              <a:buNone/>
            </a:pPr>
            <a:r>
              <a:rPr lang="en"/>
              <a:t>SE=sqrt(sum((pred.n-x.tree.n)^2)/length(pred)) --&gt; the square root of the sum of squared errors divided by n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3" id="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" id="6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5" id="6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the variables in the circle represent where the model chose to split the data.... you can that all of the variables are significant with p values less than 0.05. The bars represent the classification error rates.....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the bars with poor classification error rates have low n's and therefore did not have a large effect on our overall error rates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9" id="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0" id="7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1" id="7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we used the library party in order for R to handle more than 32 levels</a:t>
            </a:r>
          </a:p>
          <a:p>
            <a:pPr rtl="0" lvl="0">
              <a:buNone/>
            </a:pPr>
            <a:r>
              <a:rPr lang="en"/>
              <a:t>this is how we outputted our analysis from a couple of slides ago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ctree handle more than 32 (levels) in a factor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1" id="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2" id="8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3" id="8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A large number of variables are useless(but not junk) with a few very important ones. That's why we tried to use the first few variables to run random forest in the next slide.</a:t>
            </a:r>
          </a:p>
          <a:p>
            <a:pPr rtl="0" lvl="0">
              <a:buNone/>
            </a:pPr>
            <a:r>
              <a:rPr lang="en"/>
              <a:t>We dont need 500 trees. Using 200 trees instead can significantly decrease the time it takes to run random forest.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2" id="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3" id="10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4" id="10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Trade Off</a:t>
            </a:r>
          </a:p>
          <a:p>
            <a:pPr rtl="0" lvl="0">
              <a:buNone/>
            </a:pPr>
            <a:r>
              <a:rPr lang="en"/>
              <a:t>Using fewer variables increases error rate, but simplifies and makes the model more efficient.(decrease the time it takes to detect)</a:t>
            </a:r>
          </a:p>
          <a:p>
            <a:pPr rtl="0" lvl="0">
              <a:buNone/>
            </a:pPr>
            <a:r>
              <a:rPr lang="en"/>
              <a:t>Even the error rate is very small, errors are there. Sometime one error can cause a big problem in the company. We need to be aware of that.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How many variables that the randomForest uses will depend on cost and memory capability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2.png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5.jpg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4.pn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1.png"/><Relationship Type="http://schemas.openxmlformats.org/officeDocument/2006/relationships/image" Id="rId3" Target="../media/image00.png"/><Relationship Type="http://schemas.openxmlformats.org/officeDocument/2006/relationships/image" Id="rId6" Target="../media/image03.png"/><Relationship Type="http://schemas.openxmlformats.org/officeDocument/2006/relationships/image" Id="rId5" Target="../media/image02.pn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3.pn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9.png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3.xml"/><Relationship Type="http://schemas.openxmlformats.org/officeDocument/2006/relationships/image" Id="rId4" Target="../media/image04.png"/><Relationship Type="http://schemas.openxmlformats.org/officeDocument/2006/relationships/image" Id="rId3" Target="../media/image07.pn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10.png"/><Relationship Type="http://schemas.openxmlformats.org/officeDocument/2006/relationships/image" Id="rId3" Target="../media/image08.png"/><Relationship Type="http://schemas.openxmlformats.org/officeDocument/2006/relationships/image" Id="rId6" Target="../media/image06.png"/><Relationship Type="http://schemas.openxmlformats.org/officeDocument/2006/relationships/image" Id="rId5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ctrTitle"/>
          </p:nvPr>
        </p:nvSpPr>
        <p:spPr>
          <a:xfrm>
            <a:off y="221358" x="685800"/>
            <a:ext cy="17904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 sz="3600"/>
              <a:t>ISYE 4140 Statistical Analysis</a:t>
            </a:r>
          </a:p>
          <a:p>
            <a:r>
              <a:t/>
            </a:r>
          </a:p>
          <a:p>
            <a:pPr>
              <a:buNone/>
            </a:pPr>
            <a:r>
              <a:rPr lang="en" sz="3600"/>
              <a:t>Project #6 Classification</a:t>
            </a:r>
          </a:p>
        </p:txBody>
      </p:sp>
      <p:sp>
        <p:nvSpPr>
          <p:cNvPr name="Shape 24" id="24"/>
          <p:cNvSpPr txBox="1"/>
          <p:nvPr>
            <p:ph type="subTitle" idx="1"/>
          </p:nvPr>
        </p:nvSpPr>
        <p:spPr>
          <a:xfrm>
            <a:off y="2423550" x="685799"/>
            <a:ext cy="1576499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lang="en" sz="2400"/>
              <a:t>Thomas Cooperrider</a:t>
            </a:r>
          </a:p>
          <a:p>
            <a:pPr rtl="0" lvl="0">
              <a:lnSpc>
                <a:spcPct val="115000"/>
              </a:lnSpc>
              <a:buNone/>
            </a:pPr>
            <a:r>
              <a:rPr lang="en" sz="2400"/>
              <a:t>Myles Adley</a:t>
            </a:r>
          </a:p>
          <a:p>
            <a:pPr rtl="0" lvl="0">
              <a:lnSpc>
                <a:spcPct val="115000"/>
              </a:lnSpc>
              <a:buNone/>
            </a:pPr>
            <a:r>
              <a:rPr lang="en" sz="2400"/>
              <a:t>Sen Zhuang</a:t>
            </a:r>
          </a:p>
          <a:p>
            <a:pPr>
              <a:lnSpc>
                <a:spcPct val="115000"/>
              </a:lnSpc>
              <a:buNone/>
            </a:pPr>
            <a:r>
              <a:rPr lang="en" sz="2400"/>
              <a:t>Samantha Lamorte</a:t>
            </a:r>
          </a:p>
        </p:txBody>
      </p:sp>
      <p:sp>
        <p:nvSpPr>
          <p:cNvPr name="Shape 25" id="25"/>
          <p:cNvSpPr txBox="1"/>
          <p:nvPr>
            <p:ph type="subTitle" idx="2"/>
          </p:nvPr>
        </p:nvSpPr>
        <p:spPr>
          <a:xfrm>
            <a:off y="4568601" x="695999"/>
            <a:ext cy="1420500" cx="77520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>
                <a:solidFill>
                  <a:srgbClr val="FFFFFF"/>
                </a:solidFill>
              </a:rPr>
              <a:t>In classifying the "bad" versus "normal" network intrusions, both the CART and random forest methods performed extremely well. In both cases, we witnessed a less than 1% error rate for data classification. Therefore, both the forest and single tree we created would be useful in real world network intrusion detection.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5" id="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6" id="10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 Code</a:t>
            </a:r>
          </a:p>
        </p:txBody>
      </p:sp>
      <p:sp>
        <p:nvSpPr>
          <p:cNvPr name="Shape 107" id="107"/>
          <p:cNvSpPr/>
          <p:nvPr/>
        </p:nvSpPr>
        <p:spPr>
          <a:xfrm>
            <a:off y="253438" x="2257125"/>
            <a:ext cy="6423299" cx="668954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1" id="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2" id="1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 sz="4800"/>
              <a:t>Questions?</a:t>
            </a:r>
          </a:p>
        </p:txBody>
      </p:sp>
      <p:sp>
        <p:nvSpPr>
          <p:cNvPr name="Shape 113" id="113"/>
          <p:cNvSpPr/>
          <p:nvPr/>
        </p:nvSpPr>
        <p:spPr>
          <a:xfrm>
            <a:off y="1972521" x="2547900"/>
            <a:ext cy="3866603" cx="416077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9" id="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" id="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Preparing for Analysis</a:t>
            </a:r>
          </a:p>
        </p:txBody>
      </p:sp>
      <p:sp>
        <p:nvSpPr>
          <p:cNvPr name="Shape 31" id="3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Omitted NA's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Generated good/bad variable</a:t>
            </a:r>
          </a:p>
          <a:p>
            <a:pPr indent="-381000" marL="914400" rtl="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x[,43]ifelse(x$class=="normal", good, bad)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Randomized data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Took out irrelevant variables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Used both CART and Random Forest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Created training and test sets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Consulted with IT expert regarding relevant predictor variables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5" id="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" id="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Search For Irrelevant Variables</a:t>
            </a:r>
          </a:p>
        </p:txBody>
      </p:sp>
      <p:sp>
        <p:nvSpPr>
          <p:cNvPr name="Shape 37" id="37"/>
          <p:cNvSpPr txBox="1"/>
          <p:nvPr>
            <p:ph type="body" idx="1"/>
          </p:nvPr>
        </p:nvSpPr>
        <p:spPr>
          <a:xfrm>
            <a:off y="1600200" x="457200"/>
            <a:ext cy="36105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Splitted the data into 4 subgroup</a:t>
            </a:r>
          </a:p>
          <a:p>
            <a:pPr indent="-419100" marL="457200" rtl="0" lvl="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Added a randomly generated  variable</a:t>
            </a:r>
          </a:p>
          <a:p>
            <a:pPr indent="-419100" marL="457200" rtl="0" lvl="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Ran random forest and displayed variables importance plot</a:t>
            </a:r>
          </a:p>
          <a:p>
            <a:pPr indent="-419100" marL="457200" lvl="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Took out variables with importance less than 12, which is the importance of randomly generated variable</a:t>
            </a:r>
          </a:p>
        </p:txBody>
      </p:sp>
      <p:sp>
        <p:nvSpPr>
          <p:cNvPr name="Shape 38" id="38"/>
          <p:cNvSpPr txBox="1"/>
          <p:nvPr/>
        </p:nvSpPr>
        <p:spPr>
          <a:xfrm>
            <a:off y="5313150" x="317625"/>
            <a:ext cy="1371599" cx="85473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>
                <a:solidFill>
                  <a:srgbClr val="FFFFFF"/>
                </a:solidFill>
              </a:rPr>
              <a:t>12 Junk Variables:</a:t>
            </a:r>
          </a:p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land, urgent, num_failed_logins, root_shell, su_attempted, num_root, num_file_creations, num_shells,</a:t>
            </a:r>
          </a:p>
          <a:p>
            <a:pPr>
              <a:buNone/>
            </a:pPr>
            <a:r>
              <a:rPr lang="en">
                <a:solidFill>
                  <a:srgbClr val="FFFFFF"/>
                </a:solidFill>
              </a:rPr>
              <a:t>num_access_files, num_outbound_cmds, is_host_login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2" id="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" id="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 Code</a:t>
            </a:r>
          </a:p>
        </p:txBody>
      </p:sp>
      <p:sp>
        <p:nvSpPr>
          <p:cNvPr name="Shape 44" id="44"/>
          <p:cNvSpPr/>
          <p:nvPr/>
        </p:nvSpPr>
        <p:spPr>
          <a:xfrm>
            <a:off y="54313" x="2678053"/>
            <a:ext cy="6749372" cx="62663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CART Analysis</a:t>
            </a:r>
          </a:p>
        </p:txBody>
      </p:sp>
      <p:sp>
        <p:nvSpPr>
          <p:cNvPr name="Shape 50" id="50"/>
          <p:cNvSpPr txBox="1"/>
          <p:nvPr>
            <p:ph type="body" idx="1"/>
          </p:nvPr>
        </p:nvSpPr>
        <p:spPr>
          <a:xfrm>
            <a:off y="1600200" x="457200"/>
            <a:ext cy="6386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        Training Data                       Test Data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51" id="51"/>
          <p:cNvSpPr/>
          <p:nvPr/>
        </p:nvSpPr>
        <p:spPr>
          <a:xfrm>
            <a:off y="3472325" x="1028712"/>
            <a:ext cy="209550" cx="30765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52" id="52"/>
          <p:cNvSpPr/>
          <p:nvPr/>
        </p:nvSpPr>
        <p:spPr>
          <a:xfrm>
            <a:off y="3453275" x="5310087"/>
            <a:ext cy="247650" cx="31718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53" id="53"/>
          <p:cNvSpPr/>
          <p:nvPr/>
        </p:nvSpPr>
        <p:spPr>
          <a:xfrm>
            <a:off y="2257425" x="1412650"/>
            <a:ext cy="1047750" cx="226695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name="Shape 54" id="54"/>
          <p:cNvSpPr/>
          <p:nvPr/>
        </p:nvSpPr>
        <p:spPr>
          <a:xfrm>
            <a:off y="2266950" x="5610125"/>
            <a:ext cy="1028700" cx="257175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name="Shape 55" id="55"/>
          <p:cNvSpPr txBox="1"/>
          <p:nvPr/>
        </p:nvSpPr>
        <p:spPr>
          <a:xfrm>
            <a:off y="3975825" x="398725"/>
            <a:ext cy="2757000" cx="4294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>
                <a:solidFill>
                  <a:srgbClr val="FFFFFF"/>
                </a:solidFill>
              </a:rPr>
              <a:t>"Bad"   Error Rate = 0.016%</a:t>
            </a:r>
          </a:p>
          <a:p>
            <a:pPr rtl="0" lvl="0">
              <a:buNone/>
            </a:pPr>
            <a:r>
              <a:rPr lang="en" sz="2400">
                <a:solidFill>
                  <a:srgbClr val="FFFFFF"/>
                </a:solidFill>
              </a:rPr>
              <a:t>"Good" Error Rate = 0.1437%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400">
                <a:solidFill>
                  <a:srgbClr val="FFFFFF"/>
                </a:solidFill>
              </a:rPr>
              <a:t>Specificity = </a:t>
            </a:r>
            <a:r>
              <a:rPr lang="en" sz="1800">
                <a:solidFill>
                  <a:srgbClr val="FFFFFF"/>
                </a:solidFill>
              </a:rPr>
              <a:t>200562/(200562+32) </a:t>
            </a:r>
          </a:p>
          <a:p>
            <a:pPr rtl="0" lvl="0">
              <a:buNone/>
            </a:pPr>
            <a:r>
              <a:rPr lang="en" sz="1800">
                <a:solidFill>
                  <a:srgbClr val="FFFFFF"/>
                </a:solidFill>
              </a:rPr>
              <a:t>= </a:t>
            </a:r>
            <a:r>
              <a:rPr lang="en" sz="1800" b="1">
                <a:solidFill>
                  <a:srgbClr val="FFFFFF"/>
                </a:solidFill>
              </a:rPr>
              <a:t>99.98%</a:t>
            </a:r>
          </a:p>
          <a:p>
            <a:pPr rtl="0" lvl="0">
              <a:buNone/>
            </a:pPr>
            <a:r>
              <a:rPr lang="en" sz="2400">
                <a:solidFill>
                  <a:srgbClr val="FFFFFF"/>
                </a:solidFill>
              </a:rPr>
              <a:t>Sensitivity = </a:t>
            </a:r>
            <a:r>
              <a:rPr lang="en" sz="1800">
                <a:solidFill>
                  <a:srgbClr val="FFFFFF"/>
                </a:solidFill>
              </a:rPr>
              <a:t>49335/(49335+71)</a:t>
            </a:r>
          </a:p>
          <a:p>
            <a:pPr rtl="0" lvl="0">
              <a:buNone/>
            </a:pPr>
            <a:r>
              <a:rPr lang="en" sz="1800">
                <a:solidFill>
                  <a:srgbClr val="FFFFFF"/>
                </a:solidFill>
              </a:rPr>
              <a:t>= </a:t>
            </a:r>
            <a:r>
              <a:rPr lang="en" sz="1800" b="1">
                <a:solidFill>
                  <a:srgbClr val="FFFFFF"/>
                </a:solidFill>
              </a:rPr>
              <a:t>99.86%</a:t>
            </a:r>
          </a:p>
          <a:p>
            <a:r>
              <a:t/>
            </a:r>
          </a:p>
        </p:txBody>
      </p:sp>
      <p:sp>
        <p:nvSpPr>
          <p:cNvPr name="Shape 56" id="56"/>
          <p:cNvSpPr txBox="1"/>
          <p:nvPr/>
        </p:nvSpPr>
        <p:spPr>
          <a:xfrm>
            <a:off y="3975825" x="4841525"/>
            <a:ext cy="2757000" cx="43502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>
                <a:solidFill>
                  <a:srgbClr val="FFFFFF"/>
                </a:solidFill>
              </a:rPr>
              <a:t>"Bad"   Error Rate = 0.0214%</a:t>
            </a:r>
          </a:p>
          <a:p>
            <a:pPr rtl="0" lvl="0">
              <a:buNone/>
            </a:pPr>
            <a:r>
              <a:rPr lang="en" sz="2400">
                <a:solidFill>
                  <a:srgbClr val="FFFFFF"/>
                </a:solidFill>
              </a:rPr>
              <a:t>"Good" Error Rate = 0.2584%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400">
                <a:solidFill>
                  <a:srgbClr val="FFFFFF"/>
                </a:solidFill>
              </a:rPr>
              <a:t>Specificity = </a:t>
            </a:r>
            <a:r>
              <a:rPr lang="en" sz="1800">
                <a:solidFill>
                  <a:srgbClr val="FFFFFF"/>
                </a:solidFill>
              </a:rPr>
              <a:t>195986/(195986+42)</a:t>
            </a:r>
          </a:p>
          <a:p>
            <a:pPr rtl="0" lvl="0">
              <a:buNone/>
            </a:pPr>
            <a:r>
              <a:rPr lang="en" sz="1800" b="1">
                <a:solidFill>
                  <a:srgbClr val="FFFFFF"/>
                </a:solidFill>
              </a:rPr>
              <a:t>= 99.98%</a:t>
            </a:r>
          </a:p>
          <a:p>
            <a:pPr rtl="0" lvl="0">
              <a:buNone/>
            </a:pPr>
            <a:r>
              <a:rPr lang="en" sz="2400">
                <a:solidFill>
                  <a:srgbClr val="FFFFFF"/>
                </a:solidFill>
              </a:rPr>
              <a:t>Sensitivity = </a:t>
            </a:r>
            <a:r>
              <a:rPr lang="en" sz="1800">
                <a:solidFill>
                  <a:srgbClr val="FFFFFF"/>
                </a:solidFill>
              </a:rPr>
              <a:t>47869/(47869+124)</a:t>
            </a:r>
          </a:p>
          <a:p>
            <a:pPr rtl="0" lvl="0">
              <a:buNone/>
            </a:pPr>
            <a:r>
              <a:rPr lang="en" sz="1800" b="1">
                <a:solidFill>
                  <a:srgbClr val="FFFFFF"/>
                </a:solidFill>
              </a:rPr>
              <a:t>= 99.74%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CART Plot</a:t>
            </a:r>
          </a:p>
        </p:txBody>
      </p:sp>
      <p:sp>
        <p:nvSpPr>
          <p:cNvPr name="Shape 62" id="62"/>
          <p:cNvSpPr/>
          <p:nvPr/>
        </p:nvSpPr>
        <p:spPr>
          <a:xfrm>
            <a:off y="1417637" x="374108"/>
            <a:ext cy="5177928" cx="848944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6" id="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" id="67"/>
          <p:cNvSpPr txBox="1"/>
          <p:nvPr>
            <p:ph type="title"/>
          </p:nvPr>
        </p:nvSpPr>
        <p:spPr>
          <a:xfrm>
            <a:off y="274637" x="457200"/>
            <a:ext cy="1512899" cx="2439299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R Code</a:t>
            </a:r>
          </a:p>
          <a:p>
            <a:pPr>
              <a:buNone/>
            </a:pPr>
            <a:r>
              <a:rPr lang="en"/>
              <a:t>For CART</a:t>
            </a:r>
          </a:p>
        </p:txBody>
      </p:sp>
      <p:sp>
        <p:nvSpPr>
          <p:cNvPr name="Shape 68" id="68"/>
          <p:cNvSpPr/>
          <p:nvPr/>
        </p:nvSpPr>
        <p:spPr>
          <a:xfrm>
            <a:off y="559437" x="3118650"/>
            <a:ext cy="5934075" cx="52101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" id="73"/>
          <p:cNvSpPr txBox="1"/>
          <p:nvPr>
            <p:ph type="body" idx="1"/>
          </p:nvPr>
        </p:nvSpPr>
        <p:spPr>
          <a:xfrm>
            <a:off y="5022456" x="470676"/>
            <a:ext cy="1545300" cx="39810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/>
              <a:t>The first few variables are highly important.</a:t>
            </a:r>
          </a:p>
          <a:p>
            <a:pPr>
              <a:buNone/>
            </a:pPr>
            <a:r>
              <a:rPr lang="en" sz="1800"/>
              <a:t>Many useless variables at left bottom</a:t>
            </a:r>
          </a:p>
        </p:txBody>
      </p:sp>
      <p:sp>
        <p:nvSpPr>
          <p:cNvPr name="Shape 74" id="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Imp Plot and Error vs. Trees Graphs</a:t>
            </a:r>
          </a:p>
        </p:txBody>
      </p:sp>
      <p:sp>
        <p:nvSpPr>
          <p:cNvPr name="Shape 75" id="75"/>
          <p:cNvSpPr/>
          <p:nvPr/>
        </p:nvSpPr>
        <p:spPr>
          <a:xfrm>
            <a:off y="1608567" x="4706639"/>
            <a:ext cy="3241582" cx="39801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76" id="76"/>
          <p:cNvSpPr txBox="1"/>
          <p:nvPr>
            <p:ph type="body" idx="2"/>
          </p:nvPr>
        </p:nvSpPr>
        <p:spPr>
          <a:xfrm>
            <a:off y="5008967" x="4706639"/>
            <a:ext cy="1572300" cx="39678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1800"/>
              <a:t>The error rate becomes steady at around 190</a:t>
            </a:r>
          </a:p>
        </p:txBody>
      </p:sp>
      <p:sp>
        <p:nvSpPr>
          <p:cNvPr name="Shape 77" id="77"/>
          <p:cNvSpPr/>
          <p:nvPr/>
        </p:nvSpPr>
        <p:spPr>
          <a:xfrm>
            <a:off y="1600200" x="457200"/>
            <a:ext cy="3242317" cx="399169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name="Shape 78" id="78"/>
          <p:cNvSpPr/>
          <p:nvPr/>
        </p:nvSpPr>
        <p:spPr>
          <a:xfrm>
            <a:off y="4206225" x="6225138"/>
            <a:ext cy="481500" cx="284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79" id="79"/>
          <p:cNvSpPr/>
          <p:nvPr/>
        </p:nvSpPr>
        <p:spPr>
          <a:xfrm>
            <a:off y="2225850" x="2083852"/>
            <a:ext cy="327299" cx="58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80" id="80"/>
          <p:cNvSpPr txBox="1"/>
          <p:nvPr/>
        </p:nvSpPr>
        <p:spPr>
          <a:xfrm>
            <a:off y="28875" x="1544850"/>
            <a:ext cy="765300" cx="56019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 b="1">
                <a:solidFill>
                  <a:schemeClr val="lt1"/>
                </a:solidFill>
              </a:rPr>
              <a:t>Random Forest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4" id="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" id="85"/>
          <p:cNvSpPr txBox="1"/>
          <p:nvPr>
            <p:ph type="title"/>
          </p:nvPr>
        </p:nvSpPr>
        <p:spPr>
          <a:xfrm>
            <a:off y="153062" x="457200"/>
            <a:ext cy="8634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Random Forest Comparison</a:t>
            </a:r>
          </a:p>
        </p:txBody>
      </p:sp>
      <p:sp>
        <p:nvSpPr>
          <p:cNvPr name="Shape 86" id="86"/>
          <p:cNvSpPr/>
          <p:nvPr/>
        </p:nvSpPr>
        <p:spPr>
          <a:xfrm>
            <a:off y="4383950" x="67275"/>
            <a:ext cy="2404134" cx="432070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87" id="87"/>
          <p:cNvSpPr txBox="1"/>
          <p:nvPr/>
        </p:nvSpPr>
        <p:spPr>
          <a:xfrm>
            <a:off y="4007150" x="1291319"/>
            <a:ext cy="376799" cx="20307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>
              <a:buNone/>
            </a:pPr>
            <a:r>
              <a:rPr lang="en" sz="1800" b="1">
                <a:solidFill>
                  <a:schemeClr val="lt1"/>
                </a:solidFill>
              </a:rPr>
              <a:t>12 Variables</a:t>
            </a:r>
          </a:p>
        </p:txBody>
      </p:sp>
      <p:sp>
        <p:nvSpPr>
          <p:cNvPr name="Shape 88" id="88"/>
          <p:cNvSpPr/>
          <p:nvPr/>
        </p:nvSpPr>
        <p:spPr>
          <a:xfrm>
            <a:off y="1537735" x="67275"/>
            <a:ext cy="2469414" cx="432680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name="Shape 89" id="89"/>
          <p:cNvSpPr txBox="1"/>
          <p:nvPr/>
        </p:nvSpPr>
        <p:spPr>
          <a:xfrm>
            <a:off y="1179475" x="1203800"/>
            <a:ext cy="316200" cx="21888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>
              <a:buNone/>
            </a:pPr>
            <a:r>
              <a:rPr lang="en" sz="1800" b="1">
                <a:solidFill>
                  <a:schemeClr val="lt1"/>
                </a:solidFill>
              </a:rPr>
              <a:t>2 Variables</a:t>
            </a:r>
          </a:p>
        </p:txBody>
      </p:sp>
      <p:sp>
        <p:nvSpPr>
          <p:cNvPr name="Shape 90" id="90"/>
          <p:cNvSpPr/>
          <p:nvPr/>
        </p:nvSpPr>
        <p:spPr>
          <a:xfrm>
            <a:off y="1533157" x="4529268"/>
            <a:ext cy="2478570" cx="454039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name="Shape 91" id="91"/>
          <p:cNvSpPr txBox="1"/>
          <p:nvPr/>
        </p:nvSpPr>
        <p:spPr>
          <a:xfrm>
            <a:off y="1197775" x="5836600"/>
            <a:ext cy="279599" cx="20426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>
              <a:buNone/>
            </a:pPr>
            <a:r>
              <a:rPr lang="en" sz="1800" b="1">
                <a:solidFill>
                  <a:schemeClr val="lt1"/>
                </a:solidFill>
              </a:rPr>
              <a:t>6 Variables</a:t>
            </a:r>
          </a:p>
        </p:txBody>
      </p:sp>
      <p:sp>
        <p:nvSpPr>
          <p:cNvPr name="Shape 92" id="92"/>
          <p:cNvSpPr/>
          <p:nvPr/>
        </p:nvSpPr>
        <p:spPr>
          <a:xfrm>
            <a:off y="4386871" x="4522633"/>
            <a:ext cy="2401213" cx="451719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name="Shape 93" id="93"/>
          <p:cNvSpPr txBox="1"/>
          <p:nvPr/>
        </p:nvSpPr>
        <p:spPr>
          <a:xfrm>
            <a:off y="3997304" x="4525660"/>
            <a:ext cy="385199" cx="45543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>
              <a:buNone/>
            </a:pPr>
            <a:r>
              <a:rPr lang="en" sz="1800" b="1">
                <a:solidFill>
                  <a:schemeClr val="lt1"/>
                </a:solidFill>
              </a:rPr>
              <a:t>Without Insignificant Variables (32 Vs)</a:t>
            </a:r>
          </a:p>
        </p:txBody>
      </p:sp>
      <p:sp>
        <p:nvSpPr>
          <p:cNvPr name="Shape 94" id="94"/>
          <p:cNvSpPr/>
          <p:nvPr/>
        </p:nvSpPr>
        <p:spPr>
          <a:xfrm>
            <a:off y="3051224" x="2574761"/>
            <a:ext cy="336900" cx="4955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95" id="95"/>
          <p:cNvSpPr/>
          <p:nvPr/>
        </p:nvSpPr>
        <p:spPr>
          <a:xfrm>
            <a:off y="3075275" x="7117875"/>
            <a:ext cy="288899" cx="4764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96" id="96"/>
          <p:cNvSpPr/>
          <p:nvPr/>
        </p:nvSpPr>
        <p:spPr>
          <a:xfrm>
            <a:off y="5919525" x="2598825"/>
            <a:ext cy="259799" cx="563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97" id="97"/>
          <p:cNvSpPr/>
          <p:nvPr/>
        </p:nvSpPr>
        <p:spPr>
          <a:xfrm>
            <a:off y="5832900" x="7623200"/>
            <a:ext cy="259799" cx="6353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98" id="98"/>
          <p:cNvSpPr/>
          <p:nvPr/>
        </p:nvSpPr>
        <p:spPr>
          <a:xfrm>
            <a:off y="2786525" x="2685450"/>
            <a:ext cy="202200" cx="202200"/>
          </a:xfrm>
          <a:prstGeom prst="rect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99" id="99"/>
          <p:cNvSpPr/>
          <p:nvPr/>
        </p:nvSpPr>
        <p:spPr>
          <a:xfrm>
            <a:off y="2786525" x="7190075"/>
            <a:ext cy="158700" cx="187800"/>
          </a:xfrm>
          <a:prstGeom prst="rect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00" id="100"/>
          <p:cNvSpPr/>
          <p:nvPr/>
        </p:nvSpPr>
        <p:spPr>
          <a:xfrm>
            <a:off y="5587475" x="2685450"/>
            <a:ext cy="202200" cx="259799"/>
          </a:xfrm>
          <a:prstGeom prst="rect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01" id="101"/>
          <p:cNvSpPr/>
          <p:nvPr/>
        </p:nvSpPr>
        <p:spPr>
          <a:xfrm>
            <a:off y="5486400" x="7738700"/>
            <a:ext cy="216600" cx="158700"/>
          </a:xfrm>
          <a:prstGeom prst="rect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