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6" r:id="rId3"/>
    <p:sldId id="260" r:id="rId4"/>
    <p:sldId id="265" r:id="rId5"/>
    <p:sldId id="264" r:id="rId6"/>
    <p:sldId id="262" r:id="rId7"/>
    <p:sldId id="263" r:id="rId8"/>
    <p:sldId id="268" r:id="rId9"/>
    <p:sldId id="269" r:id="rId10"/>
    <p:sldId id="271" r:id="rId11"/>
    <p:sldId id="276" r:id="rId12"/>
    <p:sldId id="274" r:id="rId13"/>
    <p:sldId id="275"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86" d="100"/>
          <a:sy n="86" d="100"/>
        </p:scale>
        <p:origin x="5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F514-D64E-41AC-A567-F20ED09BDB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18A23E-E774-4082-A3AC-86C6D99F1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31C951-9962-421C-B050-2850670F9251}"/>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5" name="Footer Placeholder 4">
            <a:extLst>
              <a:ext uri="{FF2B5EF4-FFF2-40B4-BE49-F238E27FC236}">
                <a16:creationId xmlns:a16="http://schemas.microsoft.com/office/drawing/2014/main" id="{5B60F631-F8BD-4706-95A9-F62FB74CD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AC02C-380D-4473-B9EC-BC9A3AF06824}"/>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13802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8E44-DE00-4296-8E3D-3AF818143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2BE895-A131-410B-A35D-6CFAC92701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CB2B9-B20B-404E-8D41-C6975C074A0F}"/>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5" name="Footer Placeholder 4">
            <a:extLst>
              <a:ext uri="{FF2B5EF4-FFF2-40B4-BE49-F238E27FC236}">
                <a16:creationId xmlns:a16="http://schemas.microsoft.com/office/drawing/2014/main" id="{C42134D7-6980-4D0B-BED8-D3C3A49F3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B1912-89AA-4039-ACD5-02540034DEB0}"/>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87468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B12E81-6355-48C5-8242-AC90EE3381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9B1B3-6D52-40B2-ABAC-E7A6413432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40B5D-6F5E-4AB1-819A-6B48B655F141}"/>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5" name="Footer Placeholder 4">
            <a:extLst>
              <a:ext uri="{FF2B5EF4-FFF2-40B4-BE49-F238E27FC236}">
                <a16:creationId xmlns:a16="http://schemas.microsoft.com/office/drawing/2014/main" id="{28BCF45E-A586-4661-A3E7-F5DB67994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4835D-D0ED-4445-B3C0-FFDDC5F1FB9C}"/>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376631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5D20-9CA7-41F6-88E0-E8E4255D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C6F98-9925-457F-AE96-EF0C26ADE3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BC087-EB64-465B-B413-577A8CC18862}"/>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5" name="Footer Placeholder 4">
            <a:extLst>
              <a:ext uri="{FF2B5EF4-FFF2-40B4-BE49-F238E27FC236}">
                <a16:creationId xmlns:a16="http://schemas.microsoft.com/office/drawing/2014/main" id="{6F82B580-39FA-40B3-A589-5E8A6F0CC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3E713-4E7B-46B7-A75D-17DF2F77C1D6}"/>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420301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5E02-84B6-4466-8C6F-4BAD163214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4F9780-AC94-4528-BACE-49674C5EC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314FB6-C7F8-453E-BB07-9BB07FCC40F5}"/>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5" name="Footer Placeholder 4">
            <a:extLst>
              <a:ext uri="{FF2B5EF4-FFF2-40B4-BE49-F238E27FC236}">
                <a16:creationId xmlns:a16="http://schemas.microsoft.com/office/drawing/2014/main" id="{5C2BBC02-C7E9-4D02-9DEE-D21BD86F0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B1825-E576-4835-9D61-4871CE8A40FC}"/>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61741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F848-43F2-4FFD-9101-5F7A597E9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D535FA-1C56-411E-A392-1E3844A2A3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2FB4B-3DDE-4D50-B544-FA90D1CE30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BE34BE-6C72-4BC8-B9E0-012856D915F8}"/>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6" name="Footer Placeholder 5">
            <a:extLst>
              <a:ext uri="{FF2B5EF4-FFF2-40B4-BE49-F238E27FC236}">
                <a16:creationId xmlns:a16="http://schemas.microsoft.com/office/drawing/2014/main" id="{2ADAD146-C030-4AA7-B68F-B1A914C08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A2DB0-F6E8-4DF0-90B4-525DE0B0C06E}"/>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357786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1119-7FA6-4991-BC6E-BF3574E227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13B9FC-CF99-4638-8ABE-558815C01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D71353-36E9-4EA3-9567-5BAA37B0D6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7D7CC-0837-4ED7-A313-499D59F7EC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376E1C-4D20-4222-A63B-EF48063F24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FB6D3E-AD98-48DC-BFB8-36F16D9E62F6}"/>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8" name="Footer Placeholder 7">
            <a:extLst>
              <a:ext uri="{FF2B5EF4-FFF2-40B4-BE49-F238E27FC236}">
                <a16:creationId xmlns:a16="http://schemas.microsoft.com/office/drawing/2014/main" id="{01B95649-9654-4820-8E25-EE84EF9B47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6AB84E-1547-4940-B17B-3E84115AA772}"/>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45880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0461-965B-43EF-AF0A-A91A56EAC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2E9900-B4DF-4219-B105-8265F4B6CB91}"/>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4" name="Footer Placeholder 3">
            <a:extLst>
              <a:ext uri="{FF2B5EF4-FFF2-40B4-BE49-F238E27FC236}">
                <a16:creationId xmlns:a16="http://schemas.microsoft.com/office/drawing/2014/main" id="{4E5422BE-C80C-4FE5-98C8-1382197EC6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0F8FBE-0FAE-4584-A539-9631F9B19AE0}"/>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410462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CD3AA-85B8-4016-9300-38AAAE1FB544}"/>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3" name="Footer Placeholder 2">
            <a:extLst>
              <a:ext uri="{FF2B5EF4-FFF2-40B4-BE49-F238E27FC236}">
                <a16:creationId xmlns:a16="http://schemas.microsoft.com/office/drawing/2014/main" id="{DA806FF9-6848-4CCD-A12A-9859931E59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4FB603-7A9E-40AC-BC87-B485C494DFC7}"/>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405267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E0AF-62E0-4BA8-9CE2-8BD4AF893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F92FA-BBC4-475D-81C3-526D6469D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9600D-37D8-42A0-85BB-0668F2134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E43E3A-9BCC-4A1C-90D2-8281B1C06962}"/>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6" name="Footer Placeholder 5">
            <a:extLst>
              <a:ext uri="{FF2B5EF4-FFF2-40B4-BE49-F238E27FC236}">
                <a16:creationId xmlns:a16="http://schemas.microsoft.com/office/drawing/2014/main" id="{5EDB2CE4-28B0-4F40-AF55-C77748C6A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84870-8A19-4EC6-92CE-8E87815E2E9E}"/>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93906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9034-FB25-4D66-A699-8F1A405F8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B16CDA-09BA-4E3B-BA7C-780EFF7B3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D19659-EC65-4157-B2DA-ED24BE4D5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E13739-BC1D-456E-8B5F-A75C172A3154}"/>
              </a:ext>
            </a:extLst>
          </p:cNvPr>
          <p:cNvSpPr>
            <a:spLocks noGrp="1"/>
          </p:cNvSpPr>
          <p:nvPr>
            <p:ph type="dt" sz="half" idx="10"/>
          </p:nvPr>
        </p:nvSpPr>
        <p:spPr/>
        <p:txBody>
          <a:bodyPr/>
          <a:lstStyle/>
          <a:p>
            <a:fld id="{4E06D7A4-7606-4418-8169-6DE1B4747DAD}" type="datetimeFigureOut">
              <a:rPr lang="en-US" smtClean="0"/>
              <a:t>01-Jun-19</a:t>
            </a:fld>
            <a:endParaRPr lang="en-US"/>
          </a:p>
        </p:txBody>
      </p:sp>
      <p:sp>
        <p:nvSpPr>
          <p:cNvPr id="6" name="Footer Placeholder 5">
            <a:extLst>
              <a:ext uri="{FF2B5EF4-FFF2-40B4-BE49-F238E27FC236}">
                <a16:creationId xmlns:a16="http://schemas.microsoft.com/office/drawing/2014/main" id="{B50A6C92-67BE-4EBD-8D6D-68E40C018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A4862-9BBF-4EB1-8D5C-37794EC6DDC3}"/>
              </a:ext>
            </a:extLst>
          </p:cNvPr>
          <p:cNvSpPr>
            <a:spLocks noGrp="1"/>
          </p:cNvSpPr>
          <p:nvPr>
            <p:ph type="sldNum" sz="quarter" idx="12"/>
          </p:nvPr>
        </p:nvSpPr>
        <p:spPr/>
        <p:txBody>
          <a:bodyPr/>
          <a:lstStyle/>
          <a:p>
            <a:fld id="{3EE3B629-3BB9-4718-A63D-F12778E6590C}" type="slidenum">
              <a:rPr lang="en-US" smtClean="0"/>
              <a:t>‹#›</a:t>
            </a:fld>
            <a:endParaRPr lang="en-US"/>
          </a:p>
        </p:txBody>
      </p:sp>
    </p:spTree>
    <p:extLst>
      <p:ext uri="{BB962C8B-B14F-4D97-AF65-F5344CB8AC3E}">
        <p14:creationId xmlns:p14="http://schemas.microsoft.com/office/powerpoint/2010/main" val="74694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7E9B0-6F49-4AF6-9AA5-9A96FEF4A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357EB4-87D2-426B-8460-7FE0436F12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7AF40-AF24-4E41-A807-96609100A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6D7A4-7606-4418-8169-6DE1B4747DAD}" type="datetimeFigureOut">
              <a:rPr lang="en-US" smtClean="0"/>
              <a:t>01-Jun-19</a:t>
            </a:fld>
            <a:endParaRPr lang="en-US"/>
          </a:p>
        </p:txBody>
      </p:sp>
      <p:sp>
        <p:nvSpPr>
          <p:cNvPr id="5" name="Footer Placeholder 4">
            <a:extLst>
              <a:ext uri="{FF2B5EF4-FFF2-40B4-BE49-F238E27FC236}">
                <a16:creationId xmlns:a16="http://schemas.microsoft.com/office/drawing/2014/main" id="{1DADBD97-0840-47BE-8CA7-B8428597F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023CED-D222-41D1-B273-8C93D702B0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3B629-3BB9-4718-A63D-F12778E6590C}" type="slidenum">
              <a:rPr lang="en-US" smtClean="0"/>
              <a:t>‹#›</a:t>
            </a:fld>
            <a:endParaRPr lang="en-US"/>
          </a:p>
        </p:txBody>
      </p:sp>
    </p:spTree>
    <p:extLst>
      <p:ext uri="{BB962C8B-B14F-4D97-AF65-F5344CB8AC3E}">
        <p14:creationId xmlns:p14="http://schemas.microsoft.com/office/powerpoint/2010/main" val="322832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AA89-D01C-41DE-96AD-939A23F5514F}"/>
              </a:ext>
            </a:extLst>
          </p:cNvPr>
          <p:cNvSpPr>
            <a:spLocks noGrp="1"/>
          </p:cNvSpPr>
          <p:nvPr>
            <p:ph type="title"/>
          </p:nvPr>
        </p:nvSpPr>
        <p:spPr>
          <a:xfrm>
            <a:off x="759654" y="3029968"/>
            <a:ext cx="11078866" cy="1325563"/>
          </a:xfrm>
        </p:spPr>
        <p:txBody>
          <a:bodyPr>
            <a:normAutofit fontScale="90000"/>
          </a:bodyPr>
          <a:lstStyle/>
          <a:p>
            <a:r>
              <a:rPr lang="en-US" dirty="0">
                <a:latin typeface="Times New Roman" panose="02020603050405020304" pitchFamily="18" charset="0"/>
                <a:cs typeface="Times New Roman" panose="02020603050405020304" pitchFamily="18" charset="0"/>
              </a:rPr>
              <a:t>DISTRIBUTED AND PARALLEL COMPUTING</a:t>
            </a:r>
            <a:br>
              <a:rPr lang="en-US" dirty="0"/>
            </a:br>
            <a:r>
              <a:rPr lang="en-US" dirty="0"/>
              <a:t>				</a:t>
            </a:r>
          </a:p>
        </p:txBody>
      </p:sp>
      <p:pic>
        <p:nvPicPr>
          <p:cNvPr id="1026" name="Picture 2" descr="Image result for university at albany">
            <a:extLst>
              <a:ext uri="{FF2B5EF4-FFF2-40B4-BE49-F238E27FC236}">
                <a16:creationId xmlns:a16="http://schemas.microsoft.com/office/drawing/2014/main" id="{EDB0FBBB-A931-4EE2-A12B-22E6EF74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2" y="681037"/>
            <a:ext cx="5857875" cy="182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2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83F2-6ED4-4266-86FA-DA9BDC53C373}"/>
              </a:ext>
            </a:extLst>
          </p:cNvPr>
          <p:cNvSpPr>
            <a:spLocks noGrp="1"/>
          </p:cNvSpPr>
          <p:nvPr>
            <p:ph type="title"/>
          </p:nvPr>
        </p:nvSpPr>
        <p:spPr/>
        <p:txBody>
          <a:bodyPr/>
          <a:lstStyle/>
          <a:p>
            <a:r>
              <a:rPr lang="en-US" dirty="0"/>
              <a:t>Stock Prediction:</a:t>
            </a:r>
          </a:p>
        </p:txBody>
      </p:sp>
      <p:sp>
        <p:nvSpPr>
          <p:cNvPr id="3" name="Content Placeholder 2">
            <a:extLst>
              <a:ext uri="{FF2B5EF4-FFF2-40B4-BE49-F238E27FC236}">
                <a16:creationId xmlns:a16="http://schemas.microsoft.com/office/drawing/2014/main" id="{E07631BA-8BAA-4F28-BFF9-AA573E7B1CA7}"/>
              </a:ext>
            </a:extLst>
          </p:cNvPr>
          <p:cNvSpPr>
            <a:spLocks noGrp="1"/>
          </p:cNvSpPr>
          <p:nvPr>
            <p:ph idx="1"/>
          </p:nvPr>
        </p:nvSpPr>
        <p:spPr/>
        <p:txBody>
          <a:bodyPr/>
          <a:lstStyle/>
          <a:p>
            <a:r>
              <a:rPr lang="en-US" dirty="0"/>
              <a:t>It predicts the current value of the stock from the given data in which it contains value of stock in previous dates. It contains its open, close, high and low price of the stock.</a:t>
            </a:r>
          </a:p>
          <a:p>
            <a:r>
              <a:rPr lang="en-US" dirty="0"/>
              <a:t>We used different libraries of machine learning that is </a:t>
            </a:r>
            <a:r>
              <a:rPr lang="en-US" dirty="0" err="1"/>
              <a:t>numpy</a:t>
            </a:r>
            <a:r>
              <a:rPr lang="en-US" dirty="0"/>
              <a:t>, </a:t>
            </a:r>
            <a:r>
              <a:rPr lang="en-US" dirty="0" err="1"/>
              <a:t>sklearn</a:t>
            </a:r>
            <a:r>
              <a:rPr lang="en-US" dirty="0"/>
              <a:t>, linear regression, </a:t>
            </a:r>
            <a:r>
              <a:rPr lang="en-US" dirty="0" err="1"/>
              <a:t>quandl</a:t>
            </a:r>
            <a:r>
              <a:rPr lang="en-US" dirty="0"/>
              <a:t>, cross validation.</a:t>
            </a:r>
          </a:p>
          <a:p>
            <a:endParaRPr lang="en-US" dirty="0"/>
          </a:p>
        </p:txBody>
      </p:sp>
    </p:spTree>
    <p:extLst>
      <p:ext uri="{BB962C8B-B14F-4D97-AF65-F5344CB8AC3E}">
        <p14:creationId xmlns:p14="http://schemas.microsoft.com/office/powerpoint/2010/main" val="356758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B38F-8928-478B-9C00-F9AC3A58BF48}"/>
              </a:ext>
            </a:extLst>
          </p:cNvPr>
          <p:cNvSpPr>
            <a:spLocks noGrp="1"/>
          </p:cNvSpPr>
          <p:nvPr>
            <p:ph type="title"/>
          </p:nvPr>
        </p:nvSpPr>
        <p:spPr>
          <a:xfrm>
            <a:off x="1079742" y="365125"/>
            <a:ext cx="10274057" cy="1325563"/>
          </a:xfrm>
        </p:spPr>
        <p:txBody>
          <a:bodyPr/>
          <a:lstStyle/>
          <a:p>
            <a:r>
              <a:rPr lang="en-US" b="1" dirty="0">
                <a:solidFill>
                  <a:schemeClr val="bg1"/>
                </a:solidFill>
              </a:rPr>
              <a:t>Jobs Queued:</a:t>
            </a:r>
          </a:p>
        </p:txBody>
      </p:sp>
      <p:pic>
        <p:nvPicPr>
          <p:cNvPr id="4" name="Content Placeholder 3">
            <a:extLst>
              <a:ext uri="{FF2B5EF4-FFF2-40B4-BE49-F238E27FC236}">
                <a16:creationId xmlns:a16="http://schemas.microsoft.com/office/drawing/2014/main" id="{5F93CFF2-0B38-45CC-9F73-2C5925359A29}"/>
              </a:ext>
            </a:extLst>
          </p:cNvPr>
          <p:cNvPicPr>
            <a:picLocks noGrp="1" noChangeAspect="1"/>
          </p:cNvPicPr>
          <p:nvPr>
            <p:ph idx="1"/>
          </p:nvPr>
        </p:nvPicPr>
        <p:blipFill>
          <a:blip r:embed="rId2"/>
          <a:stretch>
            <a:fillRect/>
          </a:stretch>
        </p:blipFill>
        <p:spPr>
          <a:xfrm>
            <a:off x="1079744" y="2175164"/>
            <a:ext cx="10274056" cy="3990109"/>
          </a:xfrm>
          <a:prstGeom prst="rect">
            <a:avLst/>
          </a:prstGeom>
        </p:spPr>
      </p:pic>
    </p:spTree>
    <p:extLst>
      <p:ext uri="{BB962C8B-B14F-4D97-AF65-F5344CB8AC3E}">
        <p14:creationId xmlns:p14="http://schemas.microsoft.com/office/powerpoint/2010/main" val="89313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7CFE-F0DD-4627-BFF3-C1632443F7E2}"/>
              </a:ext>
            </a:extLst>
          </p:cNvPr>
          <p:cNvSpPr>
            <a:spLocks noGrp="1"/>
          </p:cNvSpPr>
          <p:nvPr>
            <p:ph type="title"/>
          </p:nvPr>
        </p:nvSpPr>
        <p:spPr>
          <a:xfrm>
            <a:off x="838200" y="365125"/>
            <a:ext cx="10515600" cy="1325563"/>
          </a:xfrm>
        </p:spPr>
        <p:txBody>
          <a:bodyPr/>
          <a:lstStyle/>
          <a:p>
            <a:r>
              <a:rPr lang="en-US" b="1" dirty="0">
                <a:solidFill>
                  <a:schemeClr val="bg1"/>
                </a:solidFill>
              </a:rPr>
              <a:t>No clients connected:</a:t>
            </a:r>
          </a:p>
        </p:txBody>
      </p:sp>
      <p:pic>
        <p:nvPicPr>
          <p:cNvPr id="4" name="Content Placeholder 3">
            <a:extLst>
              <a:ext uri="{FF2B5EF4-FFF2-40B4-BE49-F238E27FC236}">
                <a16:creationId xmlns:a16="http://schemas.microsoft.com/office/drawing/2014/main" id="{2042B42C-17EB-4590-8A56-BF0A211E7468}"/>
              </a:ext>
            </a:extLst>
          </p:cNvPr>
          <p:cNvPicPr>
            <a:picLocks noGrp="1" noChangeAspect="1"/>
          </p:cNvPicPr>
          <p:nvPr>
            <p:ph idx="1"/>
          </p:nvPr>
        </p:nvPicPr>
        <p:blipFill>
          <a:blip r:embed="rId2"/>
          <a:stretch>
            <a:fillRect/>
          </a:stretch>
        </p:blipFill>
        <p:spPr>
          <a:xfrm>
            <a:off x="838200" y="2110619"/>
            <a:ext cx="10515600" cy="3781350"/>
          </a:xfrm>
          <a:prstGeom prst="rect">
            <a:avLst/>
          </a:prstGeom>
        </p:spPr>
      </p:pic>
    </p:spTree>
    <p:extLst>
      <p:ext uri="{BB962C8B-B14F-4D97-AF65-F5344CB8AC3E}">
        <p14:creationId xmlns:p14="http://schemas.microsoft.com/office/powerpoint/2010/main" val="12251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FCC6-7A96-4116-8151-CDEC2F74F8E8}"/>
              </a:ext>
            </a:extLst>
          </p:cNvPr>
          <p:cNvSpPr>
            <a:spLocks noGrp="1"/>
          </p:cNvSpPr>
          <p:nvPr>
            <p:ph type="title"/>
          </p:nvPr>
        </p:nvSpPr>
        <p:spPr/>
        <p:txBody>
          <a:bodyPr/>
          <a:lstStyle/>
          <a:p>
            <a:r>
              <a:rPr lang="en-US" b="1" dirty="0">
                <a:solidFill>
                  <a:schemeClr val="bg1"/>
                </a:solidFill>
              </a:rPr>
              <a:t>Single client connected:</a:t>
            </a:r>
          </a:p>
        </p:txBody>
      </p:sp>
      <p:pic>
        <p:nvPicPr>
          <p:cNvPr id="4" name="Content Placeholder 3">
            <a:extLst>
              <a:ext uri="{FF2B5EF4-FFF2-40B4-BE49-F238E27FC236}">
                <a16:creationId xmlns:a16="http://schemas.microsoft.com/office/drawing/2014/main" id="{FD843973-3A99-40D5-A320-E16B028F1065}"/>
              </a:ext>
            </a:extLst>
          </p:cNvPr>
          <p:cNvPicPr>
            <a:picLocks noGrp="1" noChangeAspect="1"/>
          </p:cNvPicPr>
          <p:nvPr>
            <p:ph idx="1"/>
          </p:nvPr>
        </p:nvPicPr>
        <p:blipFill>
          <a:blip r:embed="rId2"/>
          <a:stretch>
            <a:fillRect/>
          </a:stretch>
        </p:blipFill>
        <p:spPr>
          <a:xfrm>
            <a:off x="838200" y="1690688"/>
            <a:ext cx="10515600" cy="4904076"/>
          </a:xfrm>
          <a:prstGeom prst="rect">
            <a:avLst/>
          </a:prstGeom>
        </p:spPr>
      </p:pic>
    </p:spTree>
    <p:extLst>
      <p:ext uri="{BB962C8B-B14F-4D97-AF65-F5344CB8AC3E}">
        <p14:creationId xmlns:p14="http://schemas.microsoft.com/office/powerpoint/2010/main" val="837101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556E-912E-4B11-9726-D13C0BED0416}"/>
              </a:ext>
            </a:extLst>
          </p:cNvPr>
          <p:cNvSpPr>
            <a:spLocks noGrp="1"/>
          </p:cNvSpPr>
          <p:nvPr>
            <p:ph type="title"/>
          </p:nvPr>
        </p:nvSpPr>
        <p:spPr/>
        <p:txBody>
          <a:bodyPr/>
          <a:lstStyle/>
          <a:p>
            <a:r>
              <a:rPr lang="en-US" b="1" dirty="0">
                <a:solidFill>
                  <a:schemeClr val="bg1"/>
                </a:solidFill>
              </a:rPr>
              <a:t>Multiple Clients Connected:</a:t>
            </a:r>
          </a:p>
        </p:txBody>
      </p:sp>
      <p:pic>
        <p:nvPicPr>
          <p:cNvPr id="4" name="Content Placeholder 3">
            <a:extLst>
              <a:ext uri="{FF2B5EF4-FFF2-40B4-BE49-F238E27FC236}">
                <a16:creationId xmlns:a16="http://schemas.microsoft.com/office/drawing/2014/main" id="{5F09775D-C5FE-434D-B991-45E5FE723A4F}"/>
              </a:ext>
            </a:extLst>
          </p:cNvPr>
          <p:cNvPicPr>
            <a:picLocks noGrp="1" noChangeAspect="1"/>
          </p:cNvPicPr>
          <p:nvPr>
            <p:ph idx="1"/>
          </p:nvPr>
        </p:nvPicPr>
        <p:blipFill>
          <a:blip r:embed="rId2"/>
          <a:stretch>
            <a:fillRect/>
          </a:stretch>
        </p:blipFill>
        <p:spPr>
          <a:xfrm>
            <a:off x="838200" y="1690688"/>
            <a:ext cx="10515600" cy="4802187"/>
          </a:xfrm>
          <a:prstGeom prst="rect">
            <a:avLst/>
          </a:prstGeom>
        </p:spPr>
      </p:pic>
    </p:spTree>
    <p:extLst>
      <p:ext uri="{BB962C8B-B14F-4D97-AF65-F5344CB8AC3E}">
        <p14:creationId xmlns:p14="http://schemas.microsoft.com/office/powerpoint/2010/main" val="147010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5648-A321-4662-975A-50235C1A4CB9}"/>
              </a:ext>
            </a:extLst>
          </p:cNvPr>
          <p:cNvSpPr>
            <a:spLocks noGrp="1"/>
          </p:cNvSpPr>
          <p:nvPr>
            <p:ph type="title"/>
          </p:nvPr>
        </p:nvSpPr>
        <p:spPr/>
        <p:txBody>
          <a:bodyPr/>
          <a:lstStyle/>
          <a:p>
            <a:r>
              <a:rPr lang="en-US" b="1" dirty="0">
                <a:solidFill>
                  <a:schemeClr val="bg1"/>
                </a:solidFill>
              </a:rPr>
              <a:t>Active list of Clients:</a:t>
            </a:r>
          </a:p>
        </p:txBody>
      </p:sp>
      <p:pic>
        <p:nvPicPr>
          <p:cNvPr id="4" name="Content Placeholder 3">
            <a:extLst>
              <a:ext uri="{FF2B5EF4-FFF2-40B4-BE49-F238E27FC236}">
                <a16:creationId xmlns:a16="http://schemas.microsoft.com/office/drawing/2014/main" id="{8D04BEE1-D24D-485C-967D-8A55127CF8A5}"/>
              </a:ext>
            </a:extLst>
          </p:cNvPr>
          <p:cNvPicPr>
            <a:picLocks noGrp="1" noChangeAspect="1"/>
          </p:cNvPicPr>
          <p:nvPr>
            <p:ph idx="1"/>
          </p:nvPr>
        </p:nvPicPr>
        <p:blipFill rotWithShape="1">
          <a:blip r:embed="rId2"/>
          <a:srcRect t="48992"/>
          <a:stretch/>
        </p:blipFill>
        <p:spPr>
          <a:xfrm>
            <a:off x="2433709" y="2433710"/>
            <a:ext cx="7399607" cy="2672863"/>
          </a:xfrm>
          <a:prstGeom prst="rect">
            <a:avLst/>
          </a:prstGeom>
        </p:spPr>
      </p:pic>
    </p:spTree>
    <p:extLst>
      <p:ext uri="{BB962C8B-B14F-4D97-AF65-F5344CB8AC3E}">
        <p14:creationId xmlns:p14="http://schemas.microsoft.com/office/powerpoint/2010/main" val="126934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C6C-9CE6-448D-AA51-E9A98A81DCE7}"/>
              </a:ext>
            </a:extLst>
          </p:cNvPr>
          <p:cNvSpPr>
            <a:spLocks noGrp="1"/>
          </p:cNvSpPr>
          <p:nvPr>
            <p:ph type="title"/>
          </p:nvPr>
        </p:nvSpPr>
        <p:spPr>
          <a:xfrm>
            <a:off x="838200" y="365125"/>
            <a:ext cx="10515600" cy="1325563"/>
          </a:xfrm>
        </p:spPr>
        <p:txBody>
          <a:bodyPr/>
          <a:lstStyle/>
          <a:p>
            <a:r>
              <a:rPr lang="en-US" b="1" u="sng" dirty="0"/>
              <a:t>Client Server Architecture</a:t>
            </a:r>
          </a:p>
        </p:txBody>
      </p:sp>
      <p:sp>
        <p:nvSpPr>
          <p:cNvPr id="3" name="Content Placeholder 2">
            <a:extLst>
              <a:ext uri="{FF2B5EF4-FFF2-40B4-BE49-F238E27FC236}">
                <a16:creationId xmlns:a16="http://schemas.microsoft.com/office/drawing/2014/main" id="{E91A17DF-5AF7-4598-A85C-8DF92D81C30A}"/>
              </a:ext>
            </a:extLst>
          </p:cNvPr>
          <p:cNvSpPr>
            <a:spLocks noGrp="1"/>
          </p:cNvSpPr>
          <p:nvPr>
            <p:ph idx="1"/>
          </p:nvPr>
        </p:nvSpPr>
        <p:spPr>
          <a:xfrm>
            <a:off x="838200" y="1597025"/>
            <a:ext cx="10515600" cy="4351338"/>
          </a:xfrm>
        </p:spPr>
        <p:txBody>
          <a:bodyPr/>
          <a:lstStyle/>
          <a:p>
            <a:r>
              <a:rPr lang="en-US" dirty="0"/>
              <a:t>On a network built using the client-server architecture, the devices communicate to other devices through a central computer known as a server. </a:t>
            </a:r>
          </a:p>
          <a:p>
            <a:r>
              <a:rPr lang="en-US" dirty="0"/>
              <a:t>The </a:t>
            </a:r>
            <a:r>
              <a:rPr lang="en-US" b="1" dirty="0"/>
              <a:t>server</a:t>
            </a:r>
            <a:r>
              <a:rPr lang="en-US" dirty="0"/>
              <a:t> is a terminal with high processing power, which </a:t>
            </a:r>
            <a:r>
              <a:rPr lang="en-US" b="1" dirty="0"/>
              <a:t>provides services to the users</a:t>
            </a:r>
            <a:r>
              <a:rPr lang="en-US" dirty="0"/>
              <a:t> on the network. </a:t>
            </a:r>
          </a:p>
          <a:p>
            <a:r>
              <a:rPr lang="en-US" dirty="0"/>
              <a:t>The </a:t>
            </a:r>
            <a:r>
              <a:rPr lang="en-US" b="1" dirty="0"/>
              <a:t>client</a:t>
            </a:r>
            <a:r>
              <a:rPr lang="en-US" dirty="0"/>
              <a:t> is a terminal that </a:t>
            </a:r>
            <a:r>
              <a:rPr lang="en-US" b="1" dirty="0"/>
              <a:t>accesses the resources </a:t>
            </a:r>
            <a:r>
              <a:rPr lang="en-US" dirty="0"/>
              <a:t>available on a server.</a:t>
            </a:r>
          </a:p>
        </p:txBody>
      </p:sp>
      <p:pic>
        <p:nvPicPr>
          <p:cNvPr id="4" name="Picture 3">
            <a:extLst>
              <a:ext uri="{FF2B5EF4-FFF2-40B4-BE49-F238E27FC236}">
                <a16:creationId xmlns:a16="http://schemas.microsoft.com/office/drawing/2014/main" id="{DB85C216-1E83-48A7-9F12-735F8EB842AA}"/>
              </a:ext>
            </a:extLst>
          </p:cNvPr>
          <p:cNvPicPr>
            <a:picLocks noChangeAspect="1"/>
          </p:cNvPicPr>
          <p:nvPr/>
        </p:nvPicPr>
        <p:blipFill>
          <a:blip r:embed="rId2"/>
          <a:stretch>
            <a:fillRect/>
          </a:stretch>
        </p:blipFill>
        <p:spPr>
          <a:xfrm>
            <a:off x="3305712" y="4499839"/>
            <a:ext cx="3995737" cy="2144720"/>
          </a:xfrm>
          <a:prstGeom prst="rect">
            <a:avLst/>
          </a:prstGeom>
        </p:spPr>
      </p:pic>
    </p:spTree>
    <p:extLst>
      <p:ext uri="{BB962C8B-B14F-4D97-AF65-F5344CB8AC3E}">
        <p14:creationId xmlns:p14="http://schemas.microsoft.com/office/powerpoint/2010/main" val="327236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C243-B38E-4B3A-8B03-91C8727944C0}"/>
              </a:ext>
            </a:extLst>
          </p:cNvPr>
          <p:cNvSpPr>
            <a:spLocks noGrp="1"/>
          </p:cNvSpPr>
          <p:nvPr>
            <p:ph type="title"/>
          </p:nvPr>
        </p:nvSpPr>
        <p:spPr/>
        <p:txBody>
          <a:bodyPr/>
          <a:lstStyle/>
          <a:p>
            <a:r>
              <a:rPr lang="en-US" b="1" u="sng" dirty="0"/>
              <a:t>TCP/IP Protocol</a:t>
            </a:r>
          </a:p>
        </p:txBody>
      </p:sp>
      <p:sp>
        <p:nvSpPr>
          <p:cNvPr id="3" name="Content Placeholder 2">
            <a:extLst>
              <a:ext uri="{FF2B5EF4-FFF2-40B4-BE49-F238E27FC236}">
                <a16:creationId xmlns:a16="http://schemas.microsoft.com/office/drawing/2014/main" id="{131B27F9-2CE6-4CDB-A7BA-CF196AE2B324}"/>
              </a:ext>
            </a:extLst>
          </p:cNvPr>
          <p:cNvSpPr>
            <a:spLocks noGrp="1"/>
          </p:cNvSpPr>
          <p:nvPr>
            <p:ph idx="1"/>
          </p:nvPr>
        </p:nvSpPr>
        <p:spPr>
          <a:xfrm>
            <a:off x="838200" y="1420837"/>
            <a:ext cx="10515600" cy="4896803"/>
          </a:xfrm>
        </p:spPr>
        <p:txBody>
          <a:bodyPr>
            <a:normAutofit fontScale="92500" lnSpcReduction="20000"/>
          </a:bodyPr>
          <a:lstStyle/>
          <a:p>
            <a:r>
              <a:rPr lang="en-US" dirty="0"/>
              <a:t>TCP/IP protocol ensures a </a:t>
            </a:r>
            <a:r>
              <a:rPr lang="en-US" b="1" dirty="0"/>
              <a:t>sound, well-structured, errorless data transmission</a:t>
            </a:r>
            <a:r>
              <a:rPr lang="en-US" dirty="0"/>
              <a:t>.</a:t>
            </a:r>
          </a:p>
          <a:p>
            <a:r>
              <a:rPr lang="en-US" dirty="0"/>
              <a:t>In the TCP protocol, a </a:t>
            </a:r>
            <a:r>
              <a:rPr lang="en-US" b="1" dirty="0"/>
              <a:t>connection is established between the pair of sockets</a:t>
            </a:r>
            <a:r>
              <a:rPr lang="en-US" dirty="0"/>
              <a:t>. </a:t>
            </a:r>
          </a:p>
          <a:p>
            <a:r>
              <a:rPr lang="en-US" b="1" dirty="0"/>
              <a:t>Communication</a:t>
            </a:r>
            <a:r>
              <a:rPr lang="en-US" dirty="0"/>
              <a:t> between </a:t>
            </a:r>
            <a:r>
              <a:rPr lang="en-US" b="1" dirty="0"/>
              <a:t>clients and server </a:t>
            </a:r>
            <a:r>
              <a:rPr lang="en-US" dirty="0"/>
              <a:t>takes place using sockets.</a:t>
            </a:r>
          </a:p>
          <a:p>
            <a:r>
              <a:rPr lang="en-US" dirty="0"/>
              <a:t>A </a:t>
            </a:r>
            <a:r>
              <a:rPr lang="en-US" b="1" dirty="0"/>
              <a:t>socket</a:t>
            </a:r>
            <a:r>
              <a:rPr lang="en-US" dirty="0"/>
              <a:t> is a combination of an </a:t>
            </a:r>
            <a:r>
              <a:rPr lang="en-US" b="1" dirty="0"/>
              <a:t>IP address </a:t>
            </a:r>
            <a:r>
              <a:rPr lang="en-US" dirty="0"/>
              <a:t>and a </a:t>
            </a:r>
            <a:r>
              <a:rPr lang="en-US" b="1" dirty="0"/>
              <a:t>port number </a:t>
            </a:r>
            <a:r>
              <a:rPr lang="en-US" dirty="0"/>
              <a:t>of the machine. </a:t>
            </a:r>
          </a:p>
          <a:p>
            <a:r>
              <a:rPr lang="en-US" dirty="0"/>
              <a:t>On getting connected, systems can transmit data in both directions. This ensures:</a:t>
            </a:r>
            <a:br>
              <a:rPr lang="en-US" dirty="0"/>
            </a:br>
            <a:r>
              <a:rPr lang="en-US" dirty="0"/>
              <a:t>- Safe transfer of data, managing the sequence of bytes and structure of packets. </a:t>
            </a:r>
            <a:br>
              <a:rPr lang="en-US" dirty="0"/>
            </a:br>
            <a:r>
              <a:rPr lang="en-US" dirty="0"/>
              <a:t>- Error detection, re-sending the lost packets.</a:t>
            </a:r>
            <a:br>
              <a:rPr lang="en-US" dirty="0"/>
            </a:br>
            <a:r>
              <a:rPr lang="en-US" dirty="0"/>
              <a:t>- Flow control, estimating the speed at which packets can be    sent </a:t>
            </a:r>
            <a:r>
              <a:rPr lang="en-US" i="1" dirty="0"/>
              <a:t>reliably</a:t>
            </a:r>
            <a:r>
              <a:rPr lang="en-US" dirty="0"/>
              <a:t>. </a:t>
            </a:r>
            <a:br>
              <a:rPr lang="en-US" dirty="0"/>
            </a:br>
            <a:endParaRPr lang="en-US" dirty="0"/>
          </a:p>
        </p:txBody>
      </p:sp>
    </p:spTree>
    <p:extLst>
      <p:ext uri="{BB962C8B-B14F-4D97-AF65-F5344CB8AC3E}">
        <p14:creationId xmlns:p14="http://schemas.microsoft.com/office/powerpoint/2010/main" val="379782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70348DF-2DA6-4787-83C5-C333CF41A38C}"/>
              </a:ext>
            </a:extLst>
          </p:cNvPr>
          <p:cNvSpPr/>
          <p:nvPr/>
        </p:nvSpPr>
        <p:spPr>
          <a:xfrm>
            <a:off x="4547930" y="1175870"/>
            <a:ext cx="3083690" cy="108626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Monte Carlo simulation/Stock price prediction</a:t>
            </a:r>
          </a:p>
        </p:txBody>
      </p:sp>
      <p:sp>
        <p:nvSpPr>
          <p:cNvPr id="5" name="Rectangle 4">
            <a:extLst>
              <a:ext uri="{FF2B5EF4-FFF2-40B4-BE49-F238E27FC236}">
                <a16:creationId xmlns:a16="http://schemas.microsoft.com/office/drawing/2014/main" id="{17FC9F69-1217-40F3-8A81-FE7BDFCB52ED}"/>
              </a:ext>
            </a:extLst>
          </p:cNvPr>
          <p:cNvSpPr/>
          <p:nvPr/>
        </p:nvSpPr>
        <p:spPr>
          <a:xfrm>
            <a:off x="5463174" y="2704776"/>
            <a:ext cx="1265652" cy="699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6" name="Straight Arrow Connector 5">
            <a:extLst>
              <a:ext uri="{FF2B5EF4-FFF2-40B4-BE49-F238E27FC236}">
                <a16:creationId xmlns:a16="http://schemas.microsoft.com/office/drawing/2014/main" id="{EA0CCD8A-23DB-421B-93B1-DB85B5F47FC8}"/>
              </a:ext>
            </a:extLst>
          </p:cNvPr>
          <p:cNvCxnSpPr>
            <a:cxnSpLocks/>
            <a:stCxn id="4" idx="4"/>
            <a:endCxn id="5" idx="0"/>
          </p:cNvCxnSpPr>
          <p:nvPr/>
        </p:nvCxnSpPr>
        <p:spPr>
          <a:xfrm>
            <a:off x="6089775" y="2262138"/>
            <a:ext cx="6225" cy="442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C327954-F782-4E7E-A1B7-337520B7BA5E}"/>
              </a:ext>
            </a:extLst>
          </p:cNvPr>
          <p:cNvSpPr txBox="1"/>
          <p:nvPr/>
        </p:nvSpPr>
        <p:spPr>
          <a:xfrm>
            <a:off x="8011989" y="1263703"/>
            <a:ext cx="1957395" cy="369332"/>
          </a:xfrm>
          <a:prstGeom prst="rect">
            <a:avLst/>
          </a:prstGeom>
          <a:noFill/>
        </p:spPr>
        <p:txBody>
          <a:bodyPr wrap="none" rtlCol="0">
            <a:spAutoFit/>
          </a:bodyPr>
          <a:lstStyle/>
          <a:p>
            <a:r>
              <a:rPr lang="en-US" dirty="0"/>
              <a:t>Wants to solve this</a:t>
            </a:r>
          </a:p>
        </p:txBody>
      </p:sp>
      <p:sp>
        <p:nvSpPr>
          <p:cNvPr id="8" name="TextBox 7">
            <a:extLst>
              <a:ext uri="{FF2B5EF4-FFF2-40B4-BE49-F238E27FC236}">
                <a16:creationId xmlns:a16="http://schemas.microsoft.com/office/drawing/2014/main" id="{62F2BF08-FB09-40FE-AE85-C2EE7E7C7EE6}"/>
              </a:ext>
            </a:extLst>
          </p:cNvPr>
          <p:cNvSpPr txBox="1"/>
          <p:nvPr/>
        </p:nvSpPr>
        <p:spPr>
          <a:xfrm>
            <a:off x="10250901" y="1866577"/>
            <a:ext cx="1688757" cy="369332"/>
          </a:xfrm>
          <a:prstGeom prst="rect">
            <a:avLst/>
          </a:prstGeom>
          <a:noFill/>
        </p:spPr>
        <p:txBody>
          <a:bodyPr wrap="square" rtlCol="0">
            <a:spAutoFit/>
          </a:bodyPr>
          <a:lstStyle/>
          <a:p>
            <a:r>
              <a:rPr lang="en-US" dirty="0"/>
              <a:t>User</a:t>
            </a:r>
          </a:p>
        </p:txBody>
      </p:sp>
      <p:cxnSp>
        <p:nvCxnSpPr>
          <p:cNvPr id="9" name="Straight Arrow Connector 8">
            <a:extLst>
              <a:ext uri="{FF2B5EF4-FFF2-40B4-BE49-F238E27FC236}">
                <a16:creationId xmlns:a16="http://schemas.microsoft.com/office/drawing/2014/main" id="{54CFB8E7-D952-4A39-9B1C-2527CC17E00F}"/>
              </a:ext>
            </a:extLst>
          </p:cNvPr>
          <p:cNvCxnSpPr>
            <a:cxnSpLocks/>
          </p:cNvCxnSpPr>
          <p:nvPr/>
        </p:nvCxnSpPr>
        <p:spPr>
          <a:xfrm flipH="1">
            <a:off x="7631620" y="1644199"/>
            <a:ext cx="2676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698DF59-285B-43EF-A4C8-9363F4C55701}"/>
              </a:ext>
            </a:extLst>
          </p:cNvPr>
          <p:cNvSpPr txBox="1"/>
          <p:nvPr/>
        </p:nvSpPr>
        <p:spPr>
          <a:xfrm>
            <a:off x="6257618" y="2293947"/>
            <a:ext cx="2516586" cy="369332"/>
          </a:xfrm>
          <a:prstGeom prst="rect">
            <a:avLst/>
          </a:prstGeom>
          <a:noFill/>
        </p:spPr>
        <p:txBody>
          <a:bodyPr wrap="none" rtlCol="0">
            <a:spAutoFit/>
          </a:bodyPr>
          <a:lstStyle/>
          <a:p>
            <a:r>
              <a:rPr lang="en-US" dirty="0"/>
              <a:t>Command line argument</a:t>
            </a:r>
          </a:p>
        </p:txBody>
      </p:sp>
      <p:sp>
        <p:nvSpPr>
          <p:cNvPr id="11" name="Oval 10">
            <a:extLst>
              <a:ext uri="{FF2B5EF4-FFF2-40B4-BE49-F238E27FC236}">
                <a16:creationId xmlns:a16="http://schemas.microsoft.com/office/drawing/2014/main" id="{661022A5-3C1C-4CD0-9BB1-C20E0A811635}"/>
              </a:ext>
            </a:extLst>
          </p:cNvPr>
          <p:cNvSpPr/>
          <p:nvPr/>
        </p:nvSpPr>
        <p:spPr>
          <a:xfrm>
            <a:off x="10282678" y="862385"/>
            <a:ext cx="380423"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DDC8F2-437A-471B-962E-837C9DB1B199}"/>
              </a:ext>
            </a:extLst>
          </p:cNvPr>
          <p:cNvSpPr/>
          <p:nvPr/>
        </p:nvSpPr>
        <p:spPr>
          <a:xfrm>
            <a:off x="647377" y="5967159"/>
            <a:ext cx="1229496" cy="661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sp>
        <p:nvSpPr>
          <p:cNvPr id="13" name="Rectangle 12">
            <a:extLst>
              <a:ext uri="{FF2B5EF4-FFF2-40B4-BE49-F238E27FC236}">
                <a16:creationId xmlns:a16="http://schemas.microsoft.com/office/drawing/2014/main" id="{3EE1C971-7115-46C2-9EFC-07A9261F58D3}"/>
              </a:ext>
            </a:extLst>
          </p:cNvPr>
          <p:cNvSpPr/>
          <p:nvPr/>
        </p:nvSpPr>
        <p:spPr>
          <a:xfrm>
            <a:off x="2710954" y="5967159"/>
            <a:ext cx="1271715" cy="66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sp>
        <p:nvSpPr>
          <p:cNvPr id="14" name="Rectangle 13">
            <a:extLst>
              <a:ext uri="{FF2B5EF4-FFF2-40B4-BE49-F238E27FC236}">
                <a16:creationId xmlns:a16="http://schemas.microsoft.com/office/drawing/2014/main" id="{EBBCE520-F784-41E9-A981-893C6A36A733}"/>
              </a:ext>
            </a:extLst>
          </p:cNvPr>
          <p:cNvSpPr/>
          <p:nvPr/>
        </p:nvSpPr>
        <p:spPr>
          <a:xfrm>
            <a:off x="10087939" y="5967158"/>
            <a:ext cx="1229496" cy="661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n</a:t>
            </a:r>
          </a:p>
        </p:txBody>
      </p:sp>
      <p:cxnSp>
        <p:nvCxnSpPr>
          <p:cNvPr id="15" name="Straight Connector 14">
            <a:extLst>
              <a:ext uri="{FF2B5EF4-FFF2-40B4-BE49-F238E27FC236}">
                <a16:creationId xmlns:a16="http://schemas.microsoft.com/office/drawing/2014/main" id="{737ABFDE-FE4A-4C7D-94F0-DB12067402D4}"/>
              </a:ext>
            </a:extLst>
          </p:cNvPr>
          <p:cNvCxnSpPr>
            <a:cxnSpLocks/>
          </p:cNvCxnSpPr>
          <p:nvPr/>
        </p:nvCxnSpPr>
        <p:spPr>
          <a:xfrm>
            <a:off x="3766819" y="6298014"/>
            <a:ext cx="617401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6" name="Flowchart: Process 15">
            <a:extLst>
              <a:ext uri="{FF2B5EF4-FFF2-40B4-BE49-F238E27FC236}">
                <a16:creationId xmlns:a16="http://schemas.microsoft.com/office/drawing/2014/main" id="{AA1E99A3-546E-4726-BAF8-754D0C64AA51}"/>
              </a:ext>
            </a:extLst>
          </p:cNvPr>
          <p:cNvSpPr/>
          <p:nvPr/>
        </p:nvSpPr>
        <p:spPr>
          <a:xfrm>
            <a:off x="5675991" y="3562250"/>
            <a:ext cx="840017" cy="505138"/>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022D401D-0A81-4BA1-B3F9-CF19F096A915}"/>
              </a:ext>
            </a:extLst>
          </p:cNvPr>
          <p:cNvSpPr/>
          <p:nvPr/>
        </p:nvSpPr>
        <p:spPr>
          <a:xfrm>
            <a:off x="10282678" y="5345521"/>
            <a:ext cx="840017" cy="505138"/>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91E243A0-64FC-4CDC-8B64-50791153C3C6}"/>
              </a:ext>
            </a:extLst>
          </p:cNvPr>
          <p:cNvSpPr/>
          <p:nvPr/>
        </p:nvSpPr>
        <p:spPr>
          <a:xfrm>
            <a:off x="2926802" y="5345521"/>
            <a:ext cx="840017" cy="505138"/>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49020C86-894A-43DB-A2CE-DA56D60DEB83}"/>
              </a:ext>
            </a:extLst>
          </p:cNvPr>
          <p:cNvSpPr/>
          <p:nvPr/>
        </p:nvSpPr>
        <p:spPr>
          <a:xfrm>
            <a:off x="810914" y="5347767"/>
            <a:ext cx="840017" cy="505138"/>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3D9FCAE-CE5E-41DB-878C-9B40EBFB7E28}"/>
              </a:ext>
            </a:extLst>
          </p:cNvPr>
          <p:cNvCxnSpPr>
            <a:cxnSpLocks/>
            <a:stCxn id="16" idx="1"/>
          </p:cNvCxnSpPr>
          <p:nvPr/>
        </p:nvCxnSpPr>
        <p:spPr>
          <a:xfrm flipH="1">
            <a:off x="1528773" y="3814819"/>
            <a:ext cx="4147218" cy="151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D1F55F-5D26-49DF-B2D1-F02E8F533191}"/>
              </a:ext>
            </a:extLst>
          </p:cNvPr>
          <p:cNvCxnSpPr>
            <a:cxnSpLocks/>
          </p:cNvCxnSpPr>
          <p:nvPr/>
        </p:nvCxnSpPr>
        <p:spPr>
          <a:xfrm flipV="1">
            <a:off x="1650931" y="3997436"/>
            <a:ext cx="4025060" cy="142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E5F7F0-66AD-4773-8F2D-2C7AE9FD3C8D}"/>
              </a:ext>
            </a:extLst>
          </p:cNvPr>
          <p:cNvCxnSpPr>
            <a:cxnSpLocks/>
            <a:stCxn id="16" idx="2"/>
            <a:endCxn id="18" idx="0"/>
          </p:cNvCxnSpPr>
          <p:nvPr/>
        </p:nvCxnSpPr>
        <p:spPr>
          <a:xfrm flipH="1">
            <a:off x="3346811" y="4067388"/>
            <a:ext cx="2749189" cy="127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A9A2493-1112-48B1-8498-AB59148C6C22}"/>
              </a:ext>
            </a:extLst>
          </p:cNvPr>
          <p:cNvCxnSpPr>
            <a:cxnSpLocks/>
          </p:cNvCxnSpPr>
          <p:nvPr/>
        </p:nvCxnSpPr>
        <p:spPr>
          <a:xfrm flipV="1">
            <a:off x="3592286" y="4119431"/>
            <a:ext cx="2665332" cy="120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033676-DD33-48E5-9199-5D1990A4EA7B}"/>
              </a:ext>
            </a:extLst>
          </p:cNvPr>
          <p:cNvCxnSpPr>
            <a:cxnSpLocks/>
          </p:cNvCxnSpPr>
          <p:nvPr/>
        </p:nvCxnSpPr>
        <p:spPr>
          <a:xfrm flipH="1" flipV="1">
            <a:off x="6516008" y="3999512"/>
            <a:ext cx="4348297" cy="1346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DE85D8C-4EF1-475D-A102-E4DBE79E5F59}"/>
              </a:ext>
            </a:extLst>
          </p:cNvPr>
          <p:cNvSpPr txBox="1"/>
          <p:nvPr/>
        </p:nvSpPr>
        <p:spPr>
          <a:xfrm>
            <a:off x="5688015" y="3657269"/>
            <a:ext cx="856645" cy="338554"/>
          </a:xfrm>
          <a:prstGeom prst="rect">
            <a:avLst/>
          </a:prstGeom>
          <a:noFill/>
        </p:spPr>
        <p:txBody>
          <a:bodyPr wrap="none" rtlCol="0">
            <a:spAutoFit/>
          </a:bodyPr>
          <a:lstStyle/>
          <a:p>
            <a:r>
              <a:rPr lang="en-US" sz="1600" dirty="0"/>
              <a:t>Socket()</a:t>
            </a:r>
          </a:p>
        </p:txBody>
      </p:sp>
      <p:sp>
        <p:nvSpPr>
          <p:cNvPr id="26" name="TextBox 25">
            <a:extLst>
              <a:ext uri="{FF2B5EF4-FFF2-40B4-BE49-F238E27FC236}">
                <a16:creationId xmlns:a16="http://schemas.microsoft.com/office/drawing/2014/main" id="{699C23C7-096C-4DAD-BFA8-FF5CC3C6CCAE}"/>
              </a:ext>
            </a:extLst>
          </p:cNvPr>
          <p:cNvSpPr txBox="1"/>
          <p:nvPr/>
        </p:nvSpPr>
        <p:spPr>
          <a:xfrm>
            <a:off x="798890" y="5417550"/>
            <a:ext cx="856645" cy="338554"/>
          </a:xfrm>
          <a:prstGeom prst="rect">
            <a:avLst/>
          </a:prstGeom>
          <a:noFill/>
        </p:spPr>
        <p:txBody>
          <a:bodyPr wrap="none" rtlCol="0">
            <a:spAutoFit/>
          </a:bodyPr>
          <a:lstStyle/>
          <a:p>
            <a:r>
              <a:rPr lang="en-US" sz="1600" dirty="0"/>
              <a:t>Socket()</a:t>
            </a:r>
          </a:p>
        </p:txBody>
      </p:sp>
      <p:sp>
        <p:nvSpPr>
          <p:cNvPr id="27" name="TextBox 26">
            <a:extLst>
              <a:ext uri="{FF2B5EF4-FFF2-40B4-BE49-F238E27FC236}">
                <a16:creationId xmlns:a16="http://schemas.microsoft.com/office/drawing/2014/main" id="{867C361C-364A-4B5C-8E0C-B48511D39C0B}"/>
              </a:ext>
            </a:extLst>
          </p:cNvPr>
          <p:cNvSpPr txBox="1"/>
          <p:nvPr/>
        </p:nvSpPr>
        <p:spPr>
          <a:xfrm>
            <a:off x="2910174" y="5415473"/>
            <a:ext cx="856645" cy="338554"/>
          </a:xfrm>
          <a:prstGeom prst="rect">
            <a:avLst/>
          </a:prstGeom>
          <a:noFill/>
        </p:spPr>
        <p:txBody>
          <a:bodyPr wrap="none" rtlCol="0">
            <a:spAutoFit/>
          </a:bodyPr>
          <a:lstStyle/>
          <a:p>
            <a:r>
              <a:rPr lang="en-US" sz="1600" dirty="0"/>
              <a:t>Socket()</a:t>
            </a:r>
          </a:p>
        </p:txBody>
      </p:sp>
      <p:sp>
        <p:nvSpPr>
          <p:cNvPr id="28" name="TextBox 27">
            <a:extLst>
              <a:ext uri="{FF2B5EF4-FFF2-40B4-BE49-F238E27FC236}">
                <a16:creationId xmlns:a16="http://schemas.microsoft.com/office/drawing/2014/main" id="{86592B49-6EEC-4526-85E7-3DA0A92CFF5E}"/>
              </a:ext>
            </a:extLst>
          </p:cNvPr>
          <p:cNvSpPr txBox="1"/>
          <p:nvPr/>
        </p:nvSpPr>
        <p:spPr>
          <a:xfrm>
            <a:off x="10250901" y="5429277"/>
            <a:ext cx="856645" cy="338554"/>
          </a:xfrm>
          <a:prstGeom prst="rect">
            <a:avLst/>
          </a:prstGeom>
          <a:noFill/>
        </p:spPr>
        <p:txBody>
          <a:bodyPr wrap="none" rtlCol="0">
            <a:spAutoFit/>
          </a:bodyPr>
          <a:lstStyle/>
          <a:p>
            <a:r>
              <a:rPr lang="en-US" sz="1600" dirty="0"/>
              <a:t>Socket()</a:t>
            </a:r>
          </a:p>
        </p:txBody>
      </p:sp>
      <p:cxnSp>
        <p:nvCxnSpPr>
          <p:cNvPr id="29" name="Straight Connector 28">
            <a:extLst>
              <a:ext uri="{FF2B5EF4-FFF2-40B4-BE49-F238E27FC236}">
                <a16:creationId xmlns:a16="http://schemas.microsoft.com/office/drawing/2014/main" id="{980FEF77-1535-4DA1-AEC8-5B6897E5C420}"/>
              </a:ext>
            </a:extLst>
          </p:cNvPr>
          <p:cNvCxnSpPr>
            <a:stCxn id="11" idx="4"/>
          </p:cNvCxnSpPr>
          <p:nvPr/>
        </p:nvCxnSpPr>
        <p:spPr>
          <a:xfrm flipH="1">
            <a:off x="10472889" y="1244940"/>
            <a:ext cx="1" cy="570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FFE26D-534E-41CF-A672-E384508B0D4D}"/>
              </a:ext>
            </a:extLst>
          </p:cNvPr>
          <p:cNvCxnSpPr/>
          <p:nvPr/>
        </p:nvCxnSpPr>
        <p:spPr>
          <a:xfrm flipH="1">
            <a:off x="10289154" y="1444267"/>
            <a:ext cx="183735" cy="11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19CEEDA-47FC-4C69-B47C-361A2502A49B}"/>
              </a:ext>
            </a:extLst>
          </p:cNvPr>
          <p:cNvCxnSpPr>
            <a:cxnSpLocks/>
          </p:cNvCxnSpPr>
          <p:nvPr/>
        </p:nvCxnSpPr>
        <p:spPr>
          <a:xfrm>
            <a:off x="10472889" y="1444267"/>
            <a:ext cx="190211" cy="11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13AE16-6DA6-44B3-B5FB-467D44A2A73C}"/>
              </a:ext>
            </a:extLst>
          </p:cNvPr>
          <p:cNvCxnSpPr/>
          <p:nvPr/>
        </p:nvCxnSpPr>
        <p:spPr>
          <a:xfrm flipH="1">
            <a:off x="10349754" y="1815175"/>
            <a:ext cx="313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5B4BBA1-3C9A-4C8D-B6DE-1376FB6DF046}"/>
              </a:ext>
            </a:extLst>
          </p:cNvPr>
          <p:cNvCxnSpPr>
            <a:cxnSpLocks/>
            <a:stCxn id="5" idx="2"/>
            <a:endCxn id="16" idx="0"/>
          </p:cNvCxnSpPr>
          <p:nvPr/>
        </p:nvCxnSpPr>
        <p:spPr>
          <a:xfrm>
            <a:off x="6096000" y="3403883"/>
            <a:ext cx="0" cy="158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B03DAE6-3E77-45A1-8CEF-FB3701117975}"/>
              </a:ext>
            </a:extLst>
          </p:cNvPr>
          <p:cNvCxnSpPr>
            <a:cxnSpLocks/>
            <a:stCxn id="19" idx="2"/>
          </p:cNvCxnSpPr>
          <p:nvPr/>
        </p:nvCxnSpPr>
        <p:spPr>
          <a:xfrm flipH="1">
            <a:off x="1227212" y="5852905"/>
            <a:ext cx="3711" cy="114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90F03D9-4E91-48C6-88A5-A82BCE1564FF}"/>
              </a:ext>
            </a:extLst>
          </p:cNvPr>
          <p:cNvCxnSpPr>
            <a:stCxn id="18" idx="2"/>
            <a:endCxn id="13" idx="0"/>
          </p:cNvCxnSpPr>
          <p:nvPr/>
        </p:nvCxnSpPr>
        <p:spPr>
          <a:xfrm>
            <a:off x="3346811" y="5850659"/>
            <a:ext cx="1" cy="116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45C601-DF7F-443A-9FE2-3336A6A68F42}"/>
              </a:ext>
            </a:extLst>
          </p:cNvPr>
          <p:cNvCxnSpPr>
            <a:stCxn id="17" idx="2"/>
            <a:endCxn id="14" idx="0"/>
          </p:cNvCxnSpPr>
          <p:nvPr/>
        </p:nvCxnSpPr>
        <p:spPr>
          <a:xfrm>
            <a:off x="10702687" y="5850659"/>
            <a:ext cx="0" cy="116499"/>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BA2AAC3-5925-47C6-A5F3-FB3EFE2CD453}"/>
              </a:ext>
            </a:extLst>
          </p:cNvPr>
          <p:cNvSpPr txBox="1"/>
          <p:nvPr/>
        </p:nvSpPr>
        <p:spPr>
          <a:xfrm rot="20401827">
            <a:off x="2847342" y="4350342"/>
            <a:ext cx="788101" cy="369332"/>
          </a:xfrm>
          <a:prstGeom prst="rect">
            <a:avLst/>
          </a:prstGeom>
          <a:noFill/>
        </p:spPr>
        <p:txBody>
          <a:bodyPr wrap="none" rtlCol="0">
            <a:spAutoFit/>
          </a:bodyPr>
          <a:lstStyle/>
          <a:p>
            <a:r>
              <a:rPr lang="en-US" dirty="0"/>
              <a:t>TCP/IP</a:t>
            </a:r>
          </a:p>
        </p:txBody>
      </p:sp>
      <p:sp>
        <p:nvSpPr>
          <p:cNvPr id="38" name="Flowchart: Decision 37">
            <a:extLst>
              <a:ext uri="{FF2B5EF4-FFF2-40B4-BE49-F238E27FC236}">
                <a16:creationId xmlns:a16="http://schemas.microsoft.com/office/drawing/2014/main" id="{A26E165B-8955-4D9B-9A8F-14C4140DA219}"/>
              </a:ext>
            </a:extLst>
          </p:cNvPr>
          <p:cNvSpPr/>
          <p:nvPr/>
        </p:nvSpPr>
        <p:spPr>
          <a:xfrm>
            <a:off x="6520699" y="4549743"/>
            <a:ext cx="1988356" cy="8372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Free for &gt;= 15 secs</a:t>
            </a:r>
          </a:p>
        </p:txBody>
      </p:sp>
      <p:sp>
        <p:nvSpPr>
          <p:cNvPr id="39" name="TextBox 38">
            <a:extLst>
              <a:ext uri="{FF2B5EF4-FFF2-40B4-BE49-F238E27FC236}">
                <a16:creationId xmlns:a16="http://schemas.microsoft.com/office/drawing/2014/main" id="{4F22CEC9-0E4F-415D-9443-29FFFB4A28E0}"/>
              </a:ext>
            </a:extLst>
          </p:cNvPr>
          <p:cNvSpPr txBox="1"/>
          <p:nvPr/>
        </p:nvSpPr>
        <p:spPr>
          <a:xfrm>
            <a:off x="6419908" y="5469773"/>
            <a:ext cx="1501139" cy="584775"/>
          </a:xfrm>
          <a:prstGeom prst="rect">
            <a:avLst/>
          </a:prstGeom>
          <a:noFill/>
        </p:spPr>
        <p:txBody>
          <a:bodyPr wrap="square" rtlCol="0">
            <a:spAutoFit/>
          </a:bodyPr>
          <a:lstStyle/>
          <a:p>
            <a:r>
              <a:rPr lang="en-US" sz="1600" dirty="0"/>
              <a:t>               Yes</a:t>
            </a:r>
          </a:p>
          <a:p>
            <a:r>
              <a:rPr lang="en-US" sz="1600" dirty="0"/>
              <a:t>     </a:t>
            </a:r>
          </a:p>
        </p:txBody>
      </p:sp>
      <p:sp>
        <p:nvSpPr>
          <p:cNvPr id="40" name="TextBox 39">
            <a:extLst>
              <a:ext uri="{FF2B5EF4-FFF2-40B4-BE49-F238E27FC236}">
                <a16:creationId xmlns:a16="http://schemas.microsoft.com/office/drawing/2014/main" id="{5D740F63-D595-4510-B2D4-23CDAD98E006}"/>
              </a:ext>
            </a:extLst>
          </p:cNvPr>
          <p:cNvSpPr txBox="1"/>
          <p:nvPr/>
        </p:nvSpPr>
        <p:spPr>
          <a:xfrm>
            <a:off x="8267986" y="5715994"/>
            <a:ext cx="1231427" cy="338554"/>
          </a:xfrm>
          <a:prstGeom prst="rect">
            <a:avLst/>
          </a:prstGeom>
          <a:noFill/>
        </p:spPr>
        <p:txBody>
          <a:bodyPr wrap="none" rtlCol="0">
            <a:spAutoFit/>
          </a:bodyPr>
          <a:lstStyle/>
          <a:p>
            <a:r>
              <a:rPr lang="en-US" sz="1600" dirty="0"/>
              <a:t>Job assigned</a:t>
            </a:r>
          </a:p>
        </p:txBody>
      </p:sp>
      <p:cxnSp>
        <p:nvCxnSpPr>
          <p:cNvPr id="41" name="Straight Connector 40">
            <a:extLst>
              <a:ext uri="{FF2B5EF4-FFF2-40B4-BE49-F238E27FC236}">
                <a16:creationId xmlns:a16="http://schemas.microsoft.com/office/drawing/2014/main" id="{D1F05071-8BEA-4404-8383-6EDF7DB88A05}"/>
              </a:ext>
            </a:extLst>
          </p:cNvPr>
          <p:cNvCxnSpPr>
            <a:endCxn id="38" idx="0"/>
          </p:cNvCxnSpPr>
          <p:nvPr/>
        </p:nvCxnSpPr>
        <p:spPr>
          <a:xfrm>
            <a:off x="6516008" y="4067388"/>
            <a:ext cx="998869" cy="48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9095F9-4824-44B8-BA74-FCD0D6A45457}"/>
              </a:ext>
            </a:extLst>
          </p:cNvPr>
          <p:cNvCxnSpPr>
            <a:cxnSpLocks/>
            <a:stCxn id="38" idx="2"/>
          </p:cNvCxnSpPr>
          <p:nvPr/>
        </p:nvCxnSpPr>
        <p:spPr>
          <a:xfrm>
            <a:off x="7514877" y="5387018"/>
            <a:ext cx="0" cy="687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8AEC4D6-EC9F-4433-9ECA-F5B9C2F177C6}"/>
              </a:ext>
            </a:extLst>
          </p:cNvPr>
          <p:cNvCxnSpPr>
            <a:cxnSpLocks/>
          </p:cNvCxnSpPr>
          <p:nvPr/>
        </p:nvCxnSpPr>
        <p:spPr>
          <a:xfrm>
            <a:off x="7514877" y="6065000"/>
            <a:ext cx="2573062" cy="1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B901758-8694-4425-9144-99EB32B202FD}"/>
              </a:ext>
            </a:extLst>
          </p:cNvPr>
          <p:cNvSpPr txBox="1"/>
          <p:nvPr/>
        </p:nvSpPr>
        <p:spPr>
          <a:xfrm rot="975362">
            <a:off x="8474246" y="4441468"/>
            <a:ext cx="1045041" cy="369332"/>
          </a:xfrm>
          <a:prstGeom prst="rect">
            <a:avLst/>
          </a:prstGeom>
          <a:noFill/>
        </p:spPr>
        <p:txBody>
          <a:bodyPr wrap="square" rtlCol="0">
            <a:spAutoFit/>
          </a:bodyPr>
          <a:lstStyle/>
          <a:p>
            <a:r>
              <a:rPr lang="en-US" dirty="0"/>
              <a:t>Job done</a:t>
            </a:r>
          </a:p>
        </p:txBody>
      </p:sp>
      <p:sp>
        <p:nvSpPr>
          <p:cNvPr id="45" name="TextBox 44">
            <a:extLst>
              <a:ext uri="{FF2B5EF4-FFF2-40B4-BE49-F238E27FC236}">
                <a16:creationId xmlns:a16="http://schemas.microsoft.com/office/drawing/2014/main" id="{05A8264B-B5F2-4950-9A06-A0035296BF9D}"/>
              </a:ext>
            </a:extLst>
          </p:cNvPr>
          <p:cNvSpPr txBox="1"/>
          <p:nvPr/>
        </p:nvSpPr>
        <p:spPr>
          <a:xfrm rot="20201056">
            <a:off x="3838879" y="4610741"/>
            <a:ext cx="621324" cy="369332"/>
          </a:xfrm>
          <a:prstGeom prst="rect">
            <a:avLst/>
          </a:prstGeom>
          <a:noFill/>
        </p:spPr>
        <p:txBody>
          <a:bodyPr wrap="none" rtlCol="0">
            <a:spAutoFit/>
          </a:bodyPr>
          <a:lstStyle/>
          <a:p>
            <a:r>
              <a:rPr lang="en-US" dirty="0"/>
              <a:t>Busy</a:t>
            </a:r>
          </a:p>
        </p:txBody>
      </p:sp>
      <p:sp>
        <p:nvSpPr>
          <p:cNvPr id="51" name="TextBox 50">
            <a:extLst>
              <a:ext uri="{FF2B5EF4-FFF2-40B4-BE49-F238E27FC236}">
                <a16:creationId xmlns:a16="http://schemas.microsoft.com/office/drawing/2014/main" id="{D00BE20D-E985-477E-A552-F891E79F7E63}"/>
              </a:ext>
            </a:extLst>
          </p:cNvPr>
          <p:cNvSpPr txBox="1"/>
          <p:nvPr/>
        </p:nvSpPr>
        <p:spPr>
          <a:xfrm>
            <a:off x="366468" y="380407"/>
            <a:ext cx="5087411" cy="769441"/>
          </a:xfrm>
          <a:prstGeom prst="rect">
            <a:avLst/>
          </a:prstGeom>
          <a:noFill/>
        </p:spPr>
        <p:txBody>
          <a:bodyPr wrap="square" rtlCol="0">
            <a:spAutoFit/>
          </a:bodyPr>
          <a:lstStyle/>
          <a:p>
            <a:r>
              <a:rPr lang="en-US" sz="4400" u="sng" dirty="0"/>
              <a:t>Project Architecture:</a:t>
            </a:r>
          </a:p>
        </p:txBody>
      </p:sp>
    </p:spTree>
    <p:extLst>
      <p:ext uri="{BB962C8B-B14F-4D97-AF65-F5344CB8AC3E}">
        <p14:creationId xmlns:p14="http://schemas.microsoft.com/office/powerpoint/2010/main" val="47253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07C1-815B-4641-8834-BF322946BC16}"/>
              </a:ext>
            </a:extLst>
          </p:cNvPr>
          <p:cNvSpPr>
            <a:spLocks noGrp="1"/>
          </p:cNvSpPr>
          <p:nvPr>
            <p:ph type="title"/>
          </p:nvPr>
        </p:nvSpPr>
        <p:spPr>
          <a:xfrm>
            <a:off x="1018309" y="350764"/>
            <a:ext cx="10515600" cy="1325563"/>
          </a:xfrm>
        </p:spPr>
        <p:txBody>
          <a:bodyPr/>
          <a:lstStyle/>
          <a:p>
            <a:r>
              <a:rPr lang="en-US" b="1" dirty="0"/>
              <a:t>Making a connection:</a:t>
            </a:r>
          </a:p>
        </p:txBody>
      </p:sp>
      <p:sp>
        <p:nvSpPr>
          <p:cNvPr id="3" name="Content Placeholder 2">
            <a:extLst>
              <a:ext uri="{FF2B5EF4-FFF2-40B4-BE49-F238E27FC236}">
                <a16:creationId xmlns:a16="http://schemas.microsoft.com/office/drawing/2014/main" id="{6A29AC21-DA4F-46BC-92CF-F6CEA935CF75}"/>
              </a:ext>
            </a:extLst>
          </p:cNvPr>
          <p:cNvSpPr>
            <a:spLocks noGrp="1"/>
          </p:cNvSpPr>
          <p:nvPr>
            <p:ph idx="1"/>
          </p:nvPr>
        </p:nvSpPr>
        <p:spPr>
          <a:xfrm>
            <a:off x="838200" y="1493116"/>
            <a:ext cx="10515600" cy="4351338"/>
          </a:xfrm>
        </p:spPr>
        <p:txBody>
          <a:bodyPr/>
          <a:lstStyle/>
          <a:p>
            <a:r>
              <a:rPr lang="en-US" dirty="0"/>
              <a:t>A server possesses socket that is bound to a particular port. The server listens to the socket until a client makes a connection request.</a:t>
            </a:r>
          </a:p>
          <a:p>
            <a:r>
              <a:rPr lang="en-US" dirty="0"/>
              <a:t>It accepts the connection. The server then gets a new socket bound to a different port. This is to ensure that a server keeps on listening to the original socket for connection requests while serving the connected client.</a:t>
            </a:r>
          </a:p>
          <a:p>
            <a:endParaRPr lang="en-US" dirty="0"/>
          </a:p>
        </p:txBody>
      </p:sp>
      <p:pic>
        <p:nvPicPr>
          <p:cNvPr id="5" name="Picture 4">
            <a:extLst>
              <a:ext uri="{FF2B5EF4-FFF2-40B4-BE49-F238E27FC236}">
                <a16:creationId xmlns:a16="http://schemas.microsoft.com/office/drawing/2014/main" id="{5B650846-F090-40B3-9183-FB77A991CB77}"/>
              </a:ext>
            </a:extLst>
          </p:cNvPr>
          <p:cNvPicPr>
            <a:picLocks noChangeAspect="1"/>
          </p:cNvPicPr>
          <p:nvPr/>
        </p:nvPicPr>
        <p:blipFill>
          <a:blip r:embed="rId2"/>
          <a:stretch>
            <a:fillRect/>
          </a:stretch>
        </p:blipFill>
        <p:spPr>
          <a:xfrm>
            <a:off x="2825408" y="4215753"/>
            <a:ext cx="6175571" cy="2096147"/>
          </a:xfrm>
          <a:prstGeom prst="rect">
            <a:avLst/>
          </a:prstGeom>
        </p:spPr>
      </p:pic>
    </p:spTree>
    <p:extLst>
      <p:ext uri="{BB962C8B-B14F-4D97-AF65-F5344CB8AC3E}">
        <p14:creationId xmlns:p14="http://schemas.microsoft.com/office/powerpoint/2010/main" val="235460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6AE5-FB36-454F-B146-0A83057BA7E5}"/>
              </a:ext>
            </a:extLst>
          </p:cNvPr>
          <p:cNvSpPr>
            <a:spLocks noGrp="1"/>
          </p:cNvSpPr>
          <p:nvPr>
            <p:ph type="title"/>
          </p:nvPr>
        </p:nvSpPr>
        <p:spPr>
          <a:xfrm>
            <a:off x="838200" y="244109"/>
            <a:ext cx="10515600" cy="1171454"/>
          </a:xfrm>
        </p:spPr>
        <p:txBody>
          <a:bodyPr/>
          <a:lstStyle/>
          <a:p>
            <a:r>
              <a:rPr lang="en-US" b="1" dirty="0"/>
              <a:t>Server Program Flow:</a:t>
            </a:r>
          </a:p>
        </p:txBody>
      </p:sp>
      <p:sp>
        <p:nvSpPr>
          <p:cNvPr id="3" name="Content Placeholder 2">
            <a:extLst>
              <a:ext uri="{FF2B5EF4-FFF2-40B4-BE49-F238E27FC236}">
                <a16:creationId xmlns:a16="http://schemas.microsoft.com/office/drawing/2014/main" id="{AE50BCCD-73CA-4D3C-AFBD-B86E958ED12D}"/>
              </a:ext>
            </a:extLst>
          </p:cNvPr>
          <p:cNvSpPr>
            <a:spLocks noGrp="1"/>
          </p:cNvSpPr>
          <p:nvPr>
            <p:ph idx="1"/>
          </p:nvPr>
        </p:nvSpPr>
        <p:spPr>
          <a:xfrm>
            <a:off x="838200" y="1274885"/>
            <a:ext cx="10515600" cy="4510453"/>
          </a:xfrm>
        </p:spPr>
        <p:txBody>
          <a:bodyPr>
            <a:normAutofit/>
          </a:bodyPr>
          <a:lstStyle/>
          <a:p>
            <a:r>
              <a:rPr lang="en-US" sz="2500" dirty="0"/>
              <a:t>Creates and open a server socket.</a:t>
            </a:r>
          </a:p>
          <a:p>
            <a:r>
              <a:rPr lang="en-US" sz="2500" dirty="0"/>
              <a:t>Waits for connection from Client.</a:t>
            </a:r>
          </a:p>
          <a:p>
            <a:r>
              <a:rPr lang="en-US" sz="2500" dirty="0"/>
              <a:t>Adds the connected client to the database.</a:t>
            </a:r>
          </a:p>
          <a:p>
            <a:r>
              <a:rPr lang="en-US" sz="2500" dirty="0"/>
              <a:t>Looks up for the slave system that has been free for more than 15 seconds.</a:t>
            </a:r>
          </a:p>
          <a:p>
            <a:r>
              <a:rPr lang="en-US" sz="2500" dirty="0"/>
              <a:t>Opens an input stream and an output stream to the slave.</a:t>
            </a:r>
          </a:p>
          <a:p>
            <a:r>
              <a:rPr lang="en-US" sz="2500" dirty="0"/>
              <a:t>Submits a job to the slave</a:t>
            </a:r>
          </a:p>
          <a:p>
            <a:r>
              <a:rPr lang="en-US" sz="2500" dirty="0"/>
              <a:t>Receives output from the slave</a:t>
            </a:r>
          </a:p>
          <a:p>
            <a:r>
              <a:rPr lang="en-US" sz="2400" dirty="0"/>
              <a:t>Deletes the client’s IP from the database that are not presently connected to the server.</a:t>
            </a:r>
            <a:endParaRPr lang="en-US" sz="2500" dirty="0"/>
          </a:p>
          <a:p>
            <a:r>
              <a:rPr lang="en-US" sz="2500" dirty="0"/>
              <a:t>Closes the streams.</a:t>
            </a:r>
          </a:p>
          <a:p>
            <a:endParaRPr lang="en-US" dirty="0"/>
          </a:p>
        </p:txBody>
      </p:sp>
      <p:pic>
        <p:nvPicPr>
          <p:cNvPr id="2052" name="Picture 4" descr="View Image">
            <a:extLst>
              <a:ext uri="{FF2B5EF4-FFF2-40B4-BE49-F238E27FC236}">
                <a16:creationId xmlns:a16="http://schemas.microsoft.com/office/drawing/2014/main" id="{555D6168-0D41-4B9B-9E61-58BB14521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570" y="5358056"/>
            <a:ext cx="3358638" cy="113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94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F453-1CF9-4198-9949-E1C3353FCD47}"/>
              </a:ext>
            </a:extLst>
          </p:cNvPr>
          <p:cNvSpPr>
            <a:spLocks noGrp="1"/>
          </p:cNvSpPr>
          <p:nvPr>
            <p:ph type="title"/>
          </p:nvPr>
        </p:nvSpPr>
        <p:spPr/>
        <p:txBody>
          <a:bodyPr/>
          <a:lstStyle/>
          <a:p>
            <a:r>
              <a:rPr lang="en-US" b="1" dirty="0"/>
              <a:t>Slave Program Flow:</a:t>
            </a:r>
          </a:p>
        </p:txBody>
      </p:sp>
      <p:sp>
        <p:nvSpPr>
          <p:cNvPr id="3" name="Content Placeholder 2">
            <a:extLst>
              <a:ext uri="{FF2B5EF4-FFF2-40B4-BE49-F238E27FC236}">
                <a16:creationId xmlns:a16="http://schemas.microsoft.com/office/drawing/2014/main" id="{BA8BE497-C30C-4571-8599-457629786E8E}"/>
              </a:ext>
            </a:extLst>
          </p:cNvPr>
          <p:cNvSpPr>
            <a:spLocks noGrp="1"/>
          </p:cNvSpPr>
          <p:nvPr>
            <p:ph idx="1"/>
          </p:nvPr>
        </p:nvSpPr>
        <p:spPr>
          <a:xfrm>
            <a:off x="838200" y="1825625"/>
            <a:ext cx="10515600" cy="4351338"/>
          </a:xfrm>
        </p:spPr>
        <p:txBody>
          <a:bodyPr/>
          <a:lstStyle/>
          <a:p>
            <a:r>
              <a:rPr lang="en-US" dirty="0"/>
              <a:t>Initiates a connection with Server.</a:t>
            </a:r>
          </a:p>
          <a:p>
            <a:r>
              <a:rPr lang="en-US" dirty="0"/>
              <a:t>Opens an input stream and an output stream to the socket.</a:t>
            </a:r>
            <a:endParaRPr lang="en-US" b="1" dirty="0"/>
          </a:p>
          <a:p>
            <a:r>
              <a:rPr lang="en-US" dirty="0"/>
              <a:t>Reads input from the Server socket, does computation and writes the result back to the Server socket.</a:t>
            </a:r>
          </a:p>
          <a:p>
            <a:r>
              <a:rPr lang="en-US" dirty="0"/>
              <a:t>Closes the socket.</a:t>
            </a:r>
            <a:endParaRPr lang="en-US" b="1" dirty="0"/>
          </a:p>
          <a:p>
            <a:endParaRPr lang="en-US" dirty="0"/>
          </a:p>
        </p:txBody>
      </p:sp>
      <p:pic>
        <p:nvPicPr>
          <p:cNvPr id="4098" name="Picture 2" descr="View Image">
            <a:extLst>
              <a:ext uri="{FF2B5EF4-FFF2-40B4-BE49-F238E27FC236}">
                <a16:creationId xmlns:a16="http://schemas.microsoft.com/office/drawing/2014/main" id="{57910622-5338-4C8E-954D-2FC719123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873" y="4338638"/>
            <a:ext cx="3593342" cy="142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89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11EBE9-E57D-4E05-9D98-C3C2E56A8609}"/>
              </a:ext>
            </a:extLst>
          </p:cNvPr>
          <p:cNvSpPr>
            <a:spLocks noGrp="1"/>
          </p:cNvSpPr>
          <p:nvPr>
            <p:ph type="title"/>
          </p:nvPr>
        </p:nvSpPr>
        <p:spPr>
          <a:xfrm>
            <a:off x="838200" y="365125"/>
            <a:ext cx="10515600" cy="1325563"/>
          </a:xfrm>
        </p:spPr>
        <p:txBody>
          <a:bodyPr/>
          <a:lstStyle/>
          <a:p>
            <a:r>
              <a:rPr lang="en-US" b="1" dirty="0"/>
              <a:t>Jobs submitted to slave:</a:t>
            </a:r>
          </a:p>
        </p:txBody>
      </p:sp>
      <p:sp>
        <p:nvSpPr>
          <p:cNvPr id="7" name="Content Placeholder 2">
            <a:extLst>
              <a:ext uri="{FF2B5EF4-FFF2-40B4-BE49-F238E27FC236}">
                <a16:creationId xmlns:a16="http://schemas.microsoft.com/office/drawing/2014/main" id="{0ABB7296-1785-4897-8EC3-BDC4322D2199}"/>
              </a:ext>
            </a:extLst>
          </p:cNvPr>
          <p:cNvSpPr>
            <a:spLocks noGrp="1"/>
          </p:cNvSpPr>
          <p:nvPr>
            <p:ph idx="1"/>
          </p:nvPr>
        </p:nvSpPr>
        <p:spPr>
          <a:xfrm>
            <a:off x="838200" y="1825625"/>
            <a:ext cx="10515600" cy="4351338"/>
          </a:xfrm>
        </p:spPr>
        <p:txBody>
          <a:bodyPr/>
          <a:lstStyle/>
          <a:p>
            <a:pPr marL="514350" indent="-514350">
              <a:buAutoNum type="arabicPeriod"/>
            </a:pPr>
            <a:r>
              <a:rPr lang="en-US" dirty="0"/>
              <a:t>Monte </a:t>
            </a:r>
            <a:r>
              <a:rPr lang="en-US" dirty="0" err="1"/>
              <a:t>carlo</a:t>
            </a:r>
            <a:r>
              <a:rPr lang="en-US" dirty="0"/>
              <a:t> simulations (PI calculation) </a:t>
            </a:r>
          </a:p>
          <a:p>
            <a:pPr marL="514350" indent="-514350">
              <a:buAutoNum type="arabicPeriod"/>
            </a:pPr>
            <a:endParaRPr lang="en-US" dirty="0"/>
          </a:p>
          <a:p>
            <a:pPr marL="514350" indent="-514350">
              <a:buAutoNum type="arabicPeriod"/>
            </a:pPr>
            <a:r>
              <a:rPr lang="en-US" dirty="0"/>
              <a:t> Stock price prediction </a:t>
            </a:r>
          </a:p>
        </p:txBody>
      </p:sp>
    </p:spTree>
    <p:extLst>
      <p:ext uri="{BB962C8B-B14F-4D97-AF65-F5344CB8AC3E}">
        <p14:creationId xmlns:p14="http://schemas.microsoft.com/office/powerpoint/2010/main" val="91028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9DE8CC-820C-4AA6-9A0F-001876544A0E}"/>
              </a:ext>
            </a:extLst>
          </p:cNvPr>
          <p:cNvSpPr>
            <a:spLocks noGrp="1"/>
          </p:cNvSpPr>
          <p:nvPr>
            <p:ph type="title"/>
          </p:nvPr>
        </p:nvSpPr>
        <p:spPr>
          <a:xfrm>
            <a:off x="838200" y="365125"/>
            <a:ext cx="10515600" cy="1325563"/>
          </a:xfrm>
        </p:spPr>
        <p:txBody>
          <a:bodyPr/>
          <a:lstStyle/>
          <a:p>
            <a:r>
              <a:rPr lang="en-US" b="1" dirty="0"/>
              <a:t>Monte </a:t>
            </a:r>
            <a:r>
              <a:rPr lang="en-US" b="1" dirty="0" err="1"/>
              <a:t>carlo</a:t>
            </a:r>
            <a:r>
              <a:rPr lang="en-US" b="1" dirty="0"/>
              <a:t> simulations (PI calculation) </a:t>
            </a:r>
            <a:br>
              <a:rPr lang="en-US" b="1" dirty="0"/>
            </a:br>
            <a:endParaRPr lang="en-US" b="1" dirty="0"/>
          </a:p>
        </p:txBody>
      </p:sp>
      <p:sp>
        <p:nvSpPr>
          <p:cNvPr id="5" name="Content Placeholder 2">
            <a:extLst>
              <a:ext uri="{FF2B5EF4-FFF2-40B4-BE49-F238E27FC236}">
                <a16:creationId xmlns:a16="http://schemas.microsoft.com/office/drawing/2014/main" id="{09F7B321-3A33-4C8E-8EFA-E281292CBB51}"/>
              </a:ext>
            </a:extLst>
          </p:cNvPr>
          <p:cNvSpPr>
            <a:spLocks noGrp="1"/>
          </p:cNvSpPr>
          <p:nvPr>
            <p:ph idx="1"/>
          </p:nvPr>
        </p:nvSpPr>
        <p:spPr>
          <a:xfrm>
            <a:off x="838200" y="1825625"/>
            <a:ext cx="10515600" cy="4351338"/>
          </a:xfrm>
        </p:spPr>
        <p:txBody>
          <a:bodyPr/>
          <a:lstStyle/>
          <a:p>
            <a:r>
              <a:rPr lang="en-US" dirty="0"/>
              <a:t>A Monte Carlo simulation approximates the value of pi by involving randomly selected points (</a:t>
            </a:r>
            <a:r>
              <a:rPr lang="en-US" dirty="0" err="1"/>
              <a:t>x</a:t>
            </a:r>
            <a:r>
              <a:rPr lang="en-US" sz="1800" dirty="0" err="1"/>
              <a:t>i</a:t>
            </a:r>
            <a:r>
              <a:rPr lang="en-US" dirty="0" err="1"/>
              <a:t>,y</a:t>
            </a:r>
            <a:r>
              <a:rPr lang="en-US" sz="1800" dirty="0" err="1"/>
              <a:t>i</a:t>
            </a:r>
            <a:r>
              <a:rPr lang="en-US" dirty="0"/>
              <a:t>)</a:t>
            </a:r>
            <a:r>
              <a:rPr lang="en-US" baseline="30000" dirty="0" err="1"/>
              <a:t>n</a:t>
            </a:r>
            <a:r>
              <a:rPr lang="en-US" sz="2400" baseline="-25000" dirty="0" err="1"/>
              <a:t>i</a:t>
            </a:r>
            <a:r>
              <a:rPr lang="en-US" sz="2400" baseline="-25000" dirty="0"/>
              <a:t>=1 </a:t>
            </a:r>
            <a:r>
              <a:rPr lang="en-US" dirty="0"/>
              <a:t>in the unit square and determining the ratio m/n where m is the number of points that lie inside a circle and n is the total number of points.</a:t>
            </a:r>
          </a:p>
          <a:p>
            <a:r>
              <a:rPr lang="en-US" dirty="0"/>
              <a:t>Suppose, m=787, n=1000, </a:t>
            </a:r>
          </a:p>
          <a:p>
            <a:pPr marL="0" indent="0">
              <a:buNone/>
            </a:pPr>
            <a:r>
              <a:rPr lang="en-US" dirty="0"/>
              <a:t> pi=787/1000 * 4 (calculating for the first quadrant)</a:t>
            </a:r>
          </a:p>
          <a:p>
            <a:pPr marL="0" indent="0">
              <a:buNone/>
            </a:pPr>
            <a:r>
              <a:rPr lang="en-US" dirty="0"/>
              <a:t> pi=3.148</a:t>
            </a:r>
          </a:p>
        </p:txBody>
      </p:sp>
    </p:spTree>
    <p:extLst>
      <p:ext uri="{BB962C8B-B14F-4D97-AF65-F5344CB8AC3E}">
        <p14:creationId xmlns:p14="http://schemas.microsoft.com/office/powerpoint/2010/main" val="421485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575</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DISTRIBUTED AND PARALLEL COMPUTING     </vt:lpstr>
      <vt:lpstr>Client Server Architecture</vt:lpstr>
      <vt:lpstr>TCP/IP Protocol</vt:lpstr>
      <vt:lpstr>PowerPoint Presentation</vt:lpstr>
      <vt:lpstr>Making a connection:</vt:lpstr>
      <vt:lpstr>Server Program Flow:</vt:lpstr>
      <vt:lpstr>Slave Program Flow:</vt:lpstr>
      <vt:lpstr>Jobs submitted to slave:</vt:lpstr>
      <vt:lpstr>Monte carlo simulations (PI calculation)  </vt:lpstr>
      <vt:lpstr>Stock Prediction:</vt:lpstr>
      <vt:lpstr>Jobs Queued:</vt:lpstr>
      <vt:lpstr>No clients connected:</vt:lpstr>
      <vt:lpstr>Single client connected:</vt:lpstr>
      <vt:lpstr>Multiple Clients Connected:</vt:lpstr>
      <vt:lpstr>Active list of Clients: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Ayesha, Marrium</dc:creator>
  <cp:lastModifiedBy>Nandedkar, Sumedh</cp:lastModifiedBy>
  <cp:revision>43</cp:revision>
  <dcterms:created xsi:type="dcterms:W3CDTF">2018-03-18T16:08:41Z</dcterms:created>
  <dcterms:modified xsi:type="dcterms:W3CDTF">2019-06-01T19:51:56Z</dcterms:modified>
</cp:coreProperties>
</file>