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9" r:id="rId4"/>
    <p:sldId id="258" r:id="rId5"/>
    <p:sldId id="259" r:id="rId6"/>
    <p:sldId id="260" r:id="rId7"/>
    <p:sldId id="270" r:id="rId8"/>
    <p:sldId id="262" r:id="rId9"/>
    <p:sldId id="263" r:id="rId10"/>
    <p:sldId id="264" r:id="rId11"/>
    <p:sldId id="281" r:id="rId12"/>
    <p:sldId id="280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SUS\Desktop\Copy%20of%20cost%20shee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'[Copy of cost sheet.xlsx]Sheet2'!$B$1</c:f>
              <c:strCache>
                <c:ptCount val="1"/>
                <c:pt idx="0">
                  <c:v>Cost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'[Copy of cost sheet.xlsx]Sheet2'!$A$2:$A$13</c:f>
              <c:strCache>
                <c:ptCount val="12"/>
                <c:pt idx="0">
                  <c:v>Steering System</c:v>
                </c:pt>
                <c:pt idx="1">
                  <c:v>Brake Assembly</c:v>
                </c:pt>
                <c:pt idx="2">
                  <c:v>Suspension Assembly</c:v>
                </c:pt>
                <c:pt idx="3">
                  <c:v>Transmission</c:v>
                </c:pt>
                <c:pt idx="4">
                  <c:v>Drive Train</c:v>
                </c:pt>
                <c:pt idx="5">
                  <c:v>Body </c:v>
                </c:pt>
                <c:pt idx="6">
                  <c:v>Frame</c:v>
                </c:pt>
                <c:pt idx="7">
                  <c:v>Engine</c:v>
                </c:pt>
                <c:pt idx="8">
                  <c:v>Electrical</c:v>
                </c:pt>
                <c:pt idx="9">
                  <c:v>Safety Equipments</c:v>
                </c:pt>
                <c:pt idx="10">
                  <c:v>Fasteners</c:v>
                </c:pt>
                <c:pt idx="11">
                  <c:v>Miscellaneous</c:v>
                </c:pt>
              </c:strCache>
            </c:strRef>
          </c:cat>
          <c:val>
            <c:numRef>
              <c:f>'[Copy of cost sheet.xlsx]Sheet2'!$B$2:$B$13</c:f>
              <c:numCache>
                <c:formatCode>#,##0</c:formatCode>
                <c:ptCount val="12"/>
                <c:pt idx="0">
                  <c:v>10200</c:v>
                </c:pt>
                <c:pt idx="1">
                  <c:v>30500</c:v>
                </c:pt>
                <c:pt idx="2">
                  <c:v>308000</c:v>
                </c:pt>
                <c:pt idx="3">
                  <c:v>87000</c:v>
                </c:pt>
                <c:pt idx="4">
                  <c:v>60000</c:v>
                </c:pt>
                <c:pt idx="5">
                  <c:v>3000</c:v>
                </c:pt>
                <c:pt idx="6">
                  <c:v>42000</c:v>
                </c:pt>
                <c:pt idx="7">
                  <c:v>54000</c:v>
                </c:pt>
                <c:pt idx="8">
                  <c:v>16400</c:v>
                </c:pt>
                <c:pt idx="9">
                  <c:v>56000</c:v>
                </c:pt>
                <c:pt idx="10">
                  <c:v>3500</c:v>
                </c:pt>
                <c:pt idx="11">
                  <c:v>25000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FRAME</c:v>
                </c:pt>
                <c:pt idx="1">
                  <c:v>STEERING SYSTEM</c:v>
                </c:pt>
                <c:pt idx="2">
                  <c:v>BRAKE ASSEMBLY</c:v>
                </c:pt>
                <c:pt idx="3">
                  <c:v>SUSPENSION</c:v>
                </c:pt>
                <c:pt idx="4">
                  <c:v>TRANSMISSION</c:v>
                </c:pt>
                <c:pt idx="5">
                  <c:v>WHEELS AND TIRES</c:v>
                </c:pt>
                <c:pt idx="6">
                  <c:v>PANELS AND BODY WORKS</c:v>
                </c:pt>
                <c:pt idx="7">
                  <c:v>MISCELLANEOUS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10</c:v>
                </c:pt>
                <c:pt idx="2">
                  <c:v>5</c:v>
                </c:pt>
                <c:pt idx="3">
                  <c:v>30</c:v>
                </c:pt>
                <c:pt idx="4">
                  <c:v>85</c:v>
                </c:pt>
                <c:pt idx="5">
                  <c:v>80</c:v>
                </c:pt>
                <c:pt idx="6">
                  <c:v>10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srm institute logo"/>
          <p:cNvSpPr>
            <a:spLocks noChangeAspect="1" noChangeArrowheads="1"/>
          </p:cNvSpPr>
          <p:nvPr/>
        </p:nvSpPr>
        <p:spPr bwMode="auto">
          <a:xfrm>
            <a:off x="1641475" y="-968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28" name="AutoShape 4" descr="Image result for srm institute logo"/>
          <p:cNvSpPr>
            <a:spLocks noChangeAspect="1" noChangeArrowheads="1"/>
          </p:cNvSpPr>
          <p:nvPr/>
        </p:nvSpPr>
        <p:spPr bwMode="auto">
          <a:xfrm>
            <a:off x="1768475" y="30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0" name="Picture 6" descr="Image result for srm institute 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66900" y="352425"/>
            <a:ext cx="2562225" cy="135255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0" y="352425"/>
            <a:ext cx="2995745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22720" y="2333625"/>
            <a:ext cx="8771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SRM Institute of Science and Technology</a:t>
            </a:r>
            <a:br>
              <a:rPr lang="en-US" dirty="0" smtClean="0"/>
            </a:br>
            <a:r>
              <a:rPr lang="en-US" sz="2000" dirty="0" smtClean="0"/>
              <a:t>NCR Campus, Ghaziabad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5245" y="3400425"/>
            <a:ext cx="3008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Team ID-</a:t>
            </a:r>
            <a:r>
              <a:rPr lang="en-IN" altLang="en-US" sz="3600" b="1" dirty="0" smtClean="0"/>
              <a:t>20174</a:t>
            </a:r>
            <a:endParaRPr lang="en-IN" altLang="en-US" sz="3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41620" y="4162425"/>
            <a:ext cx="201041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Old Car Details</a:t>
            </a:r>
            <a:br>
              <a:rPr lang="en-US" dirty="0" smtClean="0"/>
            </a:br>
            <a:r>
              <a:rPr lang="en-US" dirty="0" smtClean="0"/>
              <a:t>Team ID-1</a:t>
            </a:r>
            <a:r>
              <a:rPr lang="en-IN" altLang="en-US" dirty="0" smtClean="0"/>
              <a:t>9345</a:t>
            </a:r>
            <a:br>
              <a:rPr lang="en-US" dirty="0" smtClean="0"/>
            </a:br>
            <a:r>
              <a:rPr lang="en-US" dirty="0" smtClean="0"/>
              <a:t>Car Number-</a:t>
            </a:r>
            <a:r>
              <a:rPr lang="en-IN" altLang="en-US" dirty="0" smtClean="0"/>
              <a:t>107</a:t>
            </a:r>
            <a:br>
              <a:rPr lang="en-US" dirty="0" smtClean="0"/>
            </a:br>
            <a:r>
              <a:rPr lang="en-US" dirty="0" smtClean="0"/>
              <a:t>Endurance Score </a:t>
            </a:r>
            <a:r>
              <a:rPr lang="en-IN" altLang="en-US" dirty="0" smtClean="0"/>
              <a:t>:0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Total Score </a:t>
            </a:r>
            <a:r>
              <a:rPr lang="en-IN" altLang="en-US" dirty="0" smtClean="0"/>
              <a:t>:0</a:t>
            </a:r>
            <a:br>
              <a:rPr lang="en-US" dirty="0" smtClean="0"/>
            </a:br>
            <a:r>
              <a:rPr lang="en-US" dirty="0" smtClean="0"/>
              <a:t>Awards- </a:t>
            </a:r>
            <a:r>
              <a:rPr lang="en-IN" altLang="en-US" dirty="0" smtClean="0"/>
              <a:t>0</a:t>
            </a:r>
            <a:endParaRPr lang="en-I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833104" y="4050788"/>
          <a:ext cx="2825496" cy="24055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28799"/>
                <a:gridCol w="696697"/>
              </a:tblGrid>
              <a:tr h="267279">
                <a:tc>
                  <a:txBody>
                    <a:bodyPr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COMPONENTS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7279">
                <a:tc>
                  <a:txBody>
                    <a:bodyPr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Frame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35Kg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7279">
                <a:tc>
                  <a:txBody>
                    <a:bodyPr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Steering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10Kg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7279">
                <a:tc>
                  <a:txBody>
                    <a:bodyPr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Brake Assembly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5Kg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7279">
                <a:tc>
                  <a:txBody>
                    <a:bodyPr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Suspension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30Kg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7279">
                <a:tc>
                  <a:txBody>
                    <a:bodyPr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Transmission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85Kg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7279">
                <a:tc>
                  <a:txBody>
                    <a:bodyPr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Wheels and Tires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80Kg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7279">
                <a:tc>
                  <a:txBody>
                    <a:bodyPr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Panels and Body Works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10Kg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7279">
                <a:tc>
                  <a:txBody>
                    <a:bodyPr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Miscellaneous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20Kg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16885" y="210185"/>
          <a:ext cx="3081020" cy="3680460"/>
        </p:xfrm>
        <a:graphic>
          <a:graphicData uri="http://schemas.openxmlformats.org/drawingml/2006/table">
            <a:tbl>
              <a:tblPr/>
              <a:tblGrid>
                <a:gridCol w="2359660"/>
                <a:gridCol w="721360"/>
              </a:tblGrid>
              <a:tr h="175260">
                <a:tc>
                  <a:txBody>
                    <a:bodyPr/>
                    <a:p>
                      <a:pPr algn="l" fontAlgn="b"/>
                      <a:r>
                        <a:rPr lang="en-IN" sz="1100" b="0" i="0" u="none" strike="noStrike" dirty="0" smtClean="0">
                          <a:solidFill>
                            <a:schemeClr val="tx1"/>
                          </a:solidFill>
                          <a:latin typeface="Calibri" panose="020F0502020204030204"/>
                        </a:rPr>
                        <a:t>Components</a:t>
                      </a:r>
                      <a:endParaRPr lang="en-US" sz="1100" b="0" i="0" u="none" strike="noStrike" dirty="0" smtClean="0">
                        <a:solidFill>
                          <a:schemeClr val="tx1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Engine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54,000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Engine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46,000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Fuel Tank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Exhaust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Electrical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16,400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Harness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8,500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Brake Lights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Battery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2,900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Safety Equipments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56,000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Safety Harness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Fire Extinguisher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Kill Switch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Driving Gear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Nuts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Bolts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Spring Washer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Miscellaneous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25,000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Other Charges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25,000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60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EC0A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6,95,600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EC0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905" y="161925"/>
          <a:ext cx="2603500" cy="6311900"/>
        </p:xfrm>
        <a:graphic>
          <a:graphicData uri="http://schemas.openxmlformats.org/drawingml/2006/table">
            <a:tbl>
              <a:tblPr/>
              <a:tblGrid>
                <a:gridCol w="1993900"/>
                <a:gridCol w="609600"/>
              </a:tblGrid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Components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Steering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10,200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Tie Rod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Custom Made Steering rack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Steering wheel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3,200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Brake Assembly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30,500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Caliper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8,000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Aluminium Housing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Brake Pads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Suspension Assembly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3,08,000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Suspension Assembly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2,00,000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Knukle Hub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96,000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Spindles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A-ARM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Transmission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87,000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Coupling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CVT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Gearbox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35,000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Drive Train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Axle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Tyres+Rim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Body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Body Fenders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Roll Cage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35,000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Seat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425">
                <a:tc>
                  <a:txBody>
                    <a:bodyPr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Firewall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3464560" y="4191000"/>
          <a:ext cx="4572000" cy="252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7543165" y="329565"/>
          <a:ext cx="3648075" cy="3442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171450"/>
            <a:ext cx="11878310" cy="63919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97338" y="5105400"/>
            <a:ext cx="47288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Plan</a:t>
            </a:r>
            <a:endParaRPr lang="en-I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/>
          </p:nvPr>
        </p:nvGraphicFramePr>
        <p:xfrm>
          <a:off x="-5715" y="-24130"/>
          <a:ext cx="12203430" cy="695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340"/>
                <a:gridCol w="3002280"/>
                <a:gridCol w="2202815"/>
                <a:gridCol w="1389380"/>
                <a:gridCol w="404495"/>
                <a:gridCol w="404495"/>
                <a:gridCol w="404495"/>
                <a:gridCol w="793115"/>
                <a:gridCol w="1390015"/>
              </a:tblGrid>
              <a:tr h="4546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Systems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Components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Failure Mode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Effects on System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 S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O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D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RPN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Applicable control(s )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</a:tr>
              <a:tr h="479425">
                <a:tc gridSpan="9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PFMEA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213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WELDING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Current regulator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1.Insufficient welding current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1.Weak weld         2.less penetration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180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1.Parameter should be regulated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HOBBING MACHINE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Hobbling tool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1.Incorrect module    2.Incorrect tooth profile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1.Interface between gears      2.Egg shape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144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1.Implement a gauge to measure the width of the teeth of gears 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CNC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Motor drive controller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1.Electronic fail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1.Motor will not work or work improperly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144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1.Include preventive measure like fuses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WATER JET CUTTING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Controller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1.Revised program not loaded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1.Parts with missing slots/holes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112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1.No error proof program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</a:tr>
              <a:tr h="460375">
                <a:tc gridSpan="9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DFMEA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2579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ROLLCAGE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RRH,RHO,FBM,LC ,FLC,LDB,LFS,SIM,FAB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1.Improper force analysis 2.Wrong force determnation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1.Failure of primary or secondary members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144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1.Proper techniques of welding using MIG                           2.Analysis of forces on various members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SUSPENSION AND STEERING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Air shocks,Arms,Upright Ball joints,tie rod,hub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1.Improper selection of module                         2.Wrong selection of suspension mounting points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1.Failure of pinion                   2.failure of ball joint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180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1.Multiple iteration of module and taking high fos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BRAKING SYSTEM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Pedals,TMC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1.Lack of heat dissipation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1.Deformation of disc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135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1.High heat dissipation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</a:tr>
              <a:tr h="5213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POWER TRAIN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CVT,Engine,Gearbox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1.Improper design of gear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1.Failure of powertrain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189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1.Take high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fos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as this is a critical part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4876800"/>
            <a:ext cx="25698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056765" y="5041900"/>
            <a:ext cx="1833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3200"/>
              <a:t>Validation</a:t>
            </a:r>
            <a:endParaRPr lang="en-IN" altLang="en-US" sz="320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33040" y="1584960"/>
            <a:ext cx="0" cy="3291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378960" y="5364480"/>
            <a:ext cx="2976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590800" y="914400"/>
            <a:ext cx="990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61200" y="5021580"/>
            <a:ext cx="990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71900" y="1854200"/>
            <a:ext cx="990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62500" y="2887980"/>
            <a:ext cx="990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070600" y="3733800"/>
            <a:ext cx="990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37840" y="3200400"/>
            <a:ext cx="12293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65240" y="828040"/>
            <a:ext cx="1899920" cy="157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25520" y="1524000"/>
            <a:ext cx="36068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3760" y="2499360"/>
            <a:ext cx="19304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20080" y="3556000"/>
            <a:ext cx="375920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00240" y="4399280"/>
            <a:ext cx="238760" cy="629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267200" y="3962400"/>
            <a:ext cx="180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4018280" y="2540000"/>
            <a:ext cx="172720" cy="65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3"/>
          </p:cNvCxnSpPr>
          <p:nvPr/>
        </p:nvCxnSpPr>
        <p:spPr>
          <a:xfrm flipH="1">
            <a:off x="3505200" y="1005840"/>
            <a:ext cx="2778760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24400" y="1493520"/>
            <a:ext cx="1656080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715000" y="2245360"/>
            <a:ext cx="665480" cy="65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781800" y="2418080"/>
            <a:ext cx="15240" cy="131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40320" y="2336800"/>
            <a:ext cx="55880" cy="269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600190" y="1257300"/>
            <a:ext cx="1386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/>
              <a:t>REVIEW</a:t>
            </a:r>
            <a:endParaRPr lang="en-IN" altLang="en-US" sz="2800"/>
          </a:p>
        </p:txBody>
      </p:sp>
      <p:sp>
        <p:nvSpPr>
          <p:cNvPr id="30" name="Text Box 29"/>
          <p:cNvSpPr txBox="1"/>
          <p:nvPr/>
        </p:nvSpPr>
        <p:spPr>
          <a:xfrm>
            <a:off x="2705100" y="1005840"/>
            <a:ext cx="762000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/>
              <a:t>User Needs</a:t>
            </a:r>
            <a:endParaRPr lang="en-IN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3850640" y="1950720"/>
            <a:ext cx="797560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/>
              <a:t>Design Input</a:t>
            </a:r>
            <a:endParaRPr lang="en-IN" altLang="en-US" sz="1400"/>
          </a:p>
        </p:txBody>
      </p:sp>
      <p:sp>
        <p:nvSpPr>
          <p:cNvPr id="32" name="Text Box 31"/>
          <p:cNvSpPr txBox="1"/>
          <p:nvPr/>
        </p:nvSpPr>
        <p:spPr>
          <a:xfrm>
            <a:off x="4866640" y="2997200"/>
            <a:ext cx="772160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/>
              <a:t>Design Process</a:t>
            </a:r>
            <a:endParaRPr lang="en-IN" alt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6243955" y="3805555"/>
            <a:ext cx="111188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/>
              <a:t>Design Output </a:t>
            </a:r>
            <a:endParaRPr lang="en-IN" altLang="en-US" sz="1400"/>
          </a:p>
        </p:txBody>
      </p:sp>
      <p:sp>
        <p:nvSpPr>
          <p:cNvPr id="35" name="Text Box 34"/>
          <p:cNvSpPr txBox="1"/>
          <p:nvPr/>
        </p:nvSpPr>
        <p:spPr>
          <a:xfrm>
            <a:off x="7056755" y="5075555"/>
            <a:ext cx="929640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/>
              <a:t>BAJA Vehicle </a:t>
            </a:r>
            <a:endParaRPr lang="en-IN" altLang="en-US" sz="1400"/>
          </a:p>
        </p:txBody>
      </p:sp>
      <p:sp>
        <p:nvSpPr>
          <p:cNvPr id="36" name="Text Box 35"/>
          <p:cNvSpPr txBox="1"/>
          <p:nvPr/>
        </p:nvSpPr>
        <p:spPr>
          <a:xfrm>
            <a:off x="3123565" y="3498850"/>
            <a:ext cx="1057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/>
              <a:t>Verification</a:t>
            </a:r>
            <a:endParaRPr lang="en-I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585428"/>
          <a:ext cx="3739896" cy="614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951"/>
                <a:gridCol w="1979945"/>
              </a:tblGrid>
              <a:tr h="2931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DEPARTMENT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MEMBERS</a:t>
                      </a:r>
                      <a:endParaRPr lang="en-US" sz="1400" b="1" dirty="0"/>
                    </a:p>
                  </a:txBody>
                  <a:tcPr/>
                </a:tc>
              </a:tr>
              <a:tr h="4091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Faculty Advisor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Kannan</a:t>
                      </a:r>
                      <a:r>
                        <a:rPr lang="en-US" sz="1400" baseline="0" dirty="0" smtClean="0"/>
                        <a:t> M.</a:t>
                      </a:r>
                      <a:endParaRPr lang="en-US" sz="1400" dirty="0"/>
                    </a:p>
                  </a:txBody>
                  <a:tcPr/>
                </a:tc>
              </a:tr>
              <a:tr h="293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Captain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Parth</a:t>
                      </a:r>
                      <a:r>
                        <a:rPr lang="en-US" sz="1400" baseline="0" dirty="0" smtClean="0"/>
                        <a:t> Jain</a:t>
                      </a:r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</a:tr>
              <a:tr h="293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Vice Captain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Ansh</a:t>
                      </a:r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</a:tr>
              <a:tr h="4983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Suspension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Sumedha</a:t>
                      </a:r>
                      <a:r>
                        <a:rPr lang="en-US" sz="1400" dirty="0" smtClean="0"/>
                        <a:t>, Aryan*, </a:t>
                      </a:r>
                      <a:r>
                        <a:rPr lang="en-US" sz="1400" dirty="0" err="1" smtClean="0"/>
                        <a:t>Nimish</a:t>
                      </a:r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</a:tr>
              <a:tr h="4983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Steering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Tarun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Tanay</a:t>
                      </a:r>
                      <a:r>
                        <a:rPr lang="en-US" sz="1400" dirty="0" smtClean="0"/>
                        <a:t>*, Shreya, </a:t>
                      </a:r>
                      <a:r>
                        <a:rPr lang="en-US" sz="1400" dirty="0" err="1" smtClean="0"/>
                        <a:t>Prithvi</a:t>
                      </a:r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</a:tr>
              <a:tr h="4560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Transmission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Kshitij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Ansh</a:t>
                      </a:r>
                      <a:r>
                        <a:rPr lang="en-US" sz="1400" dirty="0" smtClean="0"/>
                        <a:t>*, </a:t>
                      </a:r>
                      <a:r>
                        <a:rPr lang="en-US" sz="1400" dirty="0" err="1" smtClean="0"/>
                        <a:t>Prateek</a:t>
                      </a:r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</a:tr>
              <a:tr h="577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Braking and Tires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Deena, </a:t>
                      </a:r>
                      <a:r>
                        <a:rPr lang="en-US" sz="1400" dirty="0" err="1" smtClean="0"/>
                        <a:t>Annirudha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Rajat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Subhojit</a:t>
                      </a:r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</a:tr>
              <a:tr h="4983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Design and Development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Parth*, </a:t>
                      </a:r>
                      <a:r>
                        <a:rPr lang="en-US" sz="1400" dirty="0" err="1" smtClean="0"/>
                        <a:t>Vaibhav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Shivansh</a:t>
                      </a:r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</a:tr>
              <a:tr h="4983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Research and Development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Shreyash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Vanshaj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Satwik</a:t>
                      </a:r>
                      <a:endParaRPr lang="en-US" sz="1400" dirty="0"/>
                    </a:p>
                  </a:txBody>
                  <a:tcPr/>
                </a:tc>
              </a:tr>
              <a:tr h="577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Parnika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Vreshabbhan</a:t>
                      </a:r>
                      <a:r>
                        <a:rPr lang="en-US" sz="1400" dirty="0" smtClean="0"/>
                        <a:t>*, </a:t>
                      </a:r>
                      <a:r>
                        <a:rPr lang="en-US" sz="1400" dirty="0" err="1" smtClean="0"/>
                        <a:t>Agrata</a:t>
                      </a:r>
                      <a:endParaRPr lang="en-US" sz="1400" dirty="0"/>
                    </a:p>
                  </a:txBody>
                  <a:tcPr/>
                </a:tc>
              </a:tr>
              <a:tr h="4211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Drivers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Parth*,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Ansh</a:t>
                      </a:r>
                      <a:r>
                        <a:rPr lang="en-US" sz="1400" baseline="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</a:tr>
              <a:tr h="4091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Sayantan</a:t>
                      </a:r>
                      <a:r>
                        <a:rPr lang="en-US" sz="1400" dirty="0" smtClean="0"/>
                        <a:t>, Shantanu</a:t>
                      </a:r>
                      <a:endParaRPr lang="en-US" sz="1400" dirty="0"/>
                    </a:p>
                  </a:txBody>
                  <a:tcPr/>
                </a:tc>
              </a:tr>
              <a:tr h="293120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i="1" dirty="0" smtClean="0"/>
                        <a:t>‘*’ indicates the old members</a:t>
                      </a:r>
                      <a:endParaRPr lang="en-US" sz="1400" i="1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49626" y="3789775"/>
          <a:ext cx="3581400" cy="19941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200"/>
                <a:gridCol w="1981200"/>
              </a:tblGrid>
              <a:tr h="3429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Manufacturing Facilities at College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34294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Arc Welding*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welding*</a:t>
                      </a:r>
                      <a:endParaRPr lang="en-US" sz="1400" dirty="0"/>
                    </a:p>
                  </a:txBody>
                  <a:tcPr/>
                </a:tc>
              </a:tr>
              <a:tr h="34294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Tig</a:t>
                      </a:r>
                      <a:r>
                        <a:rPr lang="en-US" sz="1400" dirty="0" smtClean="0"/>
                        <a:t> Welding*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Lathe Machine*</a:t>
                      </a:r>
                      <a:endParaRPr lang="en-US" sz="1400" dirty="0"/>
                    </a:p>
                  </a:txBody>
                  <a:tcPr/>
                </a:tc>
              </a:tr>
              <a:tr h="34294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Cutting Machine*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Gear </a:t>
                      </a:r>
                      <a:r>
                        <a:rPr lang="en-US" sz="1400" dirty="0" err="1" smtClean="0"/>
                        <a:t>Hobbing</a:t>
                      </a:r>
                      <a:r>
                        <a:rPr lang="en-US" sz="1400" dirty="0" smtClean="0"/>
                        <a:t> Machine*</a:t>
                      </a:r>
                      <a:endParaRPr lang="en-US" sz="1400" dirty="0"/>
                    </a:p>
                  </a:txBody>
                  <a:tcPr/>
                </a:tc>
              </a:tr>
              <a:tr h="29186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Drilling Machines*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Grinding Wheels*</a:t>
                      </a:r>
                      <a:endParaRPr lang="en-US" sz="1400" dirty="0"/>
                    </a:p>
                  </a:txBody>
                  <a:tcPr/>
                </a:tc>
              </a:tr>
              <a:tr h="317545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i="1" dirty="0" smtClean="0"/>
                        <a:t>‘*’ indicates old facilities</a:t>
                      </a:r>
                      <a:endParaRPr lang="en-US" sz="1400" i="1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10728" y="2519775"/>
          <a:ext cx="3581400" cy="127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1630"/>
                <a:gridCol w="1969770"/>
              </a:tblGrid>
              <a:tr h="3556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Manufacturing facilities Outside 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CNC Machines*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Pipe Bending*</a:t>
                      </a:r>
                      <a:endParaRPr lang="en-US" sz="1400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Lathe Machine*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Hardening Process*</a:t>
                      </a:r>
                      <a:endParaRPr lang="en-US" sz="1400" dirty="0"/>
                    </a:p>
                  </a:txBody>
                  <a:tcPr/>
                </a:tc>
              </a:tr>
              <a:tr h="285750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i="1" dirty="0" smtClean="0"/>
                        <a:t>‘*’ indicates</a:t>
                      </a:r>
                      <a:r>
                        <a:rPr lang="en-US" sz="1400" i="1" baseline="0" dirty="0" smtClean="0"/>
                        <a:t> old facilities </a:t>
                      </a:r>
                      <a:endParaRPr lang="en-US" sz="1400" i="1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38928" y="5651500"/>
          <a:ext cx="655320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9400"/>
                <a:gridCol w="3733800"/>
              </a:tblGrid>
              <a:tr h="2984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Test facilities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Material Strength</a:t>
                      </a:r>
                      <a:r>
                        <a:rPr lang="en-US" sz="1400" baseline="0" dirty="0" smtClean="0"/>
                        <a:t> Test*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Grounds</a:t>
                      </a:r>
                      <a:endParaRPr lang="en-US" sz="1400" dirty="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Specific</a:t>
                      </a:r>
                      <a:r>
                        <a:rPr lang="en-US" sz="1400" baseline="0" dirty="0" smtClean="0"/>
                        <a:t> Tracks*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Required equipments for measuring parameters</a:t>
                      </a:r>
                      <a:endParaRPr lang="en-US" sz="1400" dirty="0"/>
                    </a:p>
                  </a:txBody>
                  <a:tcPr/>
                </a:tc>
              </a:tr>
              <a:tr h="298450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i="1" dirty="0" smtClean="0"/>
                        <a:t>‘*’ indicate facilities available outside college</a:t>
                      </a:r>
                      <a:endParaRPr lang="en-US" sz="1400" i="1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26" y="2301240"/>
            <a:ext cx="120334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28" y="585428"/>
            <a:ext cx="4572000" cy="189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51" y="3085465"/>
            <a:ext cx="1710708" cy="264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697" y="535972"/>
            <a:ext cx="1676400" cy="254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496" y="3322320"/>
            <a:ext cx="12275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56" y="4342130"/>
            <a:ext cx="1166418" cy="130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33600" y="152400"/>
            <a:ext cx="544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Team Composition, Manufacturing and testing facilities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-25400" y="-20320"/>
            <a:ext cx="12221845" cy="689800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60000"/>
          </a:bodyPr>
          <a:p>
            <a:r>
              <a:rPr lang="en-IN" altLang="en-US" b="1" u="sng">
                <a:sym typeface="+mn-ea"/>
              </a:rPr>
              <a:t>In the BAJA 2019 event, we encountered numerious problems, because of which we learned following lessons:</a:t>
            </a:r>
            <a:endParaRPr lang="en-IN" altLang="en-US" b="1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>
                <a:sym typeface="+mn-ea"/>
              </a:rPr>
              <a:t>Manufacturing Defects</a:t>
            </a:r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A. Inadequate Strenght at Joints </a:t>
            </a:r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B. More adequate mounting points can be chosen for the front suspensions, as we encountered </a:t>
            </a:r>
            <a:r>
              <a:rPr lang="en-IN" altLang="en-US" b="1" u="sng">
                <a:sym typeface="+mn-ea"/>
              </a:rPr>
              <a:t>improper suspension assembly </a:t>
            </a:r>
            <a:r>
              <a:rPr lang="en-IN" altLang="en-US" b="1">
                <a:sym typeface="+mn-ea"/>
              </a:rPr>
              <a:t>	</a:t>
            </a:r>
            <a:r>
              <a:rPr lang="en-IN" altLang="en-US" b="1" u="sng">
                <a:sym typeface="+mn-ea"/>
              </a:rPr>
              <a:t>response.</a:t>
            </a:r>
            <a:r>
              <a:rPr lang="en-IN" altLang="en-US">
                <a:sym typeface="+mn-ea"/>
              </a:rPr>
              <a:t>  </a:t>
            </a:r>
            <a:endParaRPr lang="en-I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>
                <a:sym typeface="+mn-ea"/>
              </a:rPr>
              <a:t>Transportation</a:t>
            </a:r>
            <a:endParaRPr lang="en-IN" altLang="en-US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>
                <a:sym typeface="+mn-ea"/>
              </a:rPr>
              <a:t>      A. Arms were made without any bends so they became more rigid and no of joints in arms increased which resulted  broken arms    	during transportaion.                                           </a:t>
            </a:r>
            <a:endParaRPr lang="en-IN" altLang="en-US" b="1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>
                <a:sym typeface="+mn-ea"/>
              </a:rPr>
              <a:t>Time Management</a:t>
            </a:r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A. We must learn to follow the Project Plan, as we had been constantly </a:t>
            </a:r>
            <a:r>
              <a:rPr lang="en-IN" altLang="en-US" b="1" u="sng">
                <a:sym typeface="+mn-ea"/>
              </a:rPr>
              <a:t>running late on the schedule</a:t>
            </a:r>
            <a:br>
              <a:rPr lang="en-IN" altLang="en-US" b="1" u="sng">
                <a:sym typeface="+mn-ea"/>
              </a:rPr>
            </a:br>
            <a:r>
              <a:rPr lang="en-IN" altLang="en-US">
                <a:sym typeface="+mn-ea"/>
              </a:rPr>
              <a:t>B. We must avoid the internal rush between the teams at college, for allotment of lab and tools, as in the last event, we wasted 	approximately 3 months in waiting for the required facilities.</a:t>
            </a:r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C. We must learn to get materials on time, as in the previous event, we encountered many scenarios, when material was delievered 	much late than the promised time.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>
                <a:sym typeface="+mn-ea"/>
              </a:rPr>
              <a:t>Brake-line failure</a:t>
            </a:r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A.</a:t>
            </a:r>
            <a:r>
              <a:rPr lang="en-IN" altLang="en-US" b="1" u="sng">
                <a:sym typeface="+mn-ea"/>
              </a:rPr>
              <a:t> Contenous vaccum was not being generated</a:t>
            </a:r>
            <a:r>
              <a:rPr lang="en-IN" altLang="en-US">
                <a:sym typeface="+mn-ea"/>
              </a:rPr>
              <a:t>, air was continuously seeping in the brake line through the switches, resulting in loss 	of vaccum pressure.</a:t>
            </a:r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B. Teflon coating meant to make the assembly leak-proof was also found thick,which also mately resulted in </a:t>
            </a:r>
            <a:r>
              <a:rPr lang="en-IN" altLang="en-US" b="1" u="sng">
                <a:sym typeface="+mn-ea"/>
              </a:rPr>
              <a:t>vaccum pressure not </a:t>
            </a:r>
            <a:r>
              <a:rPr lang="en-IN" altLang="en-US" b="1">
                <a:sym typeface="+mn-ea"/>
              </a:rPr>
              <a:t>	</a:t>
            </a:r>
            <a:r>
              <a:rPr lang="en-IN" altLang="en-US" b="1" u="sng">
                <a:sym typeface="+mn-ea"/>
              </a:rPr>
              <a:t>being generated.</a:t>
            </a:r>
            <a:endParaRPr lang="en-IN" altLang="en-US" b="1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>
                <a:sym typeface="+mn-ea"/>
              </a:rPr>
              <a:t>Workforce Management</a:t>
            </a:r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A. All the team members were not alloted tasks according to their capability. Most of the times, only a few members were working 	continuously. This time, we made it a point to involve each and every member in the tasks being carried out. This  ll definitely 	result in better time management as well</a:t>
            </a:r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B. Work load was concentrated on only a few members, thus they were exhausted by the time the event actually begun, resulting in 	overexertion on the overall workforce.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/>
          </p:nvPr>
        </p:nvGraphicFramePr>
        <p:xfrm>
          <a:off x="-9525" y="22860"/>
          <a:ext cx="12212955" cy="69786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070985"/>
                <a:gridCol w="4070985"/>
                <a:gridCol w="4070985"/>
              </a:tblGrid>
              <a:tr h="4121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Comparison for Aggregate specifications  and Vehicle Performance specifications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44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Particulars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Proposed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Old</a:t>
                      </a:r>
                      <a:endParaRPr lang="en-US" sz="1400" b="1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Overall Length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73.6 inches 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64 Inches</a:t>
                      </a:r>
                      <a:endParaRPr lang="en-IN" altLang="en-US" sz="140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Overall Width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63 inches 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56Inches(F)                    54Inches(R)</a:t>
                      </a:r>
                      <a:endParaRPr lang="en-IN" altLang="en-US" sz="1400" dirty="0"/>
                    </a:p>
                  </a:txBody>
                  <a:tcPr/>
                </a:tc>
              </a:tr>
              <a:tr h="34480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Ground</a:t>
                      </a:r>
                      <a:r>
                        <a:rPr lang="en-US" sz="1400" b="0" baseline="0" dirty="0" smtClean="0"/>
                        <a:t> Clearance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12 inches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14Inches(F)                    12Inches(R)</a:t>
                      </a:r>
                      <a:endParaRPr lang="en-IN" altLang="en-US" sz="140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Wheelbase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50Inches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42Inches</a:t>
                      </a:r>
                      <a:endParaRPr lang="en-IN" altLang="en-US" sz="1400" dirty="0"/>
                    </a:p>
                  </a:txBody>
                  <a:tcPr/>
                </a:tc>
              </a:tr>
              <a:tr h="34480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Track Width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56 inches(F)                53 inches(R)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45Inches(F)                      39Inches(R)</a:t>
                      </a:r>
                      <a:endParaRPr lang="en-IN" altLang="en-US" sz="1400" dirty="0"/>
                    </a:p>
                  </a:txBody>
                  <a:tcPr/>
                </a:tc>
              </a:tr>
              <a:tr h="56007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Roll Cage Material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AISI 4130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/>
                        <a:t>AISI 4130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4480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Overall Weight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 smtClean="0"/>
                        <a:t>275Kg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260kg</a:t>
                      </a:r>
                      <a:endParaRPr lang="en-IN" altLang="en-US" sz="1400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Engine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+mn-ea"/>
                        </a:rPr>
                        <a:t>Briggs &amp; Stratton  305 cc  10HP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/>
                        <a:t>Briggs &amp; Stratton</a:t>
                      </a:r>
                      <a:r>
                        <a:rPr lang="en-US" sz="1400" baseline="0" dirty="0" smtClean="0"/>
                        <a:t>  305 cc  10HP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53911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Transmission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+mn-ea"/>
                        </a:rPr>
                        <a:t>Custom single speed reduction gear box with CVT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/>
                        <a:t>Custom single speed reduction gear box with CVT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Tires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25x8-12 (R)          </a:t>
                      </a:r>
                      <a:r>
                        <a:rPr lang="en-IN" altLang="en-US" sz="1400" dirty="0" smtClean="0"/>
                        <a:t>25x7-10(F</a:t>
                      </a:r>
                      <a:r>
                        <a:rPr lang="en-IN" altLang="en-US" sz="1400" dirty="0"/>
                        <a:t>)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>
                          <a:sym typeface="+mn-ea"/>
                        </a:rPr>
                        <a:t>25x8-12 (R)          </a:t>
                      </a:r>
                      <a:r>
                        <a:rPr lang="en-IN" altLang="en-US" sz="1400" dirty="0" smtClean="0">
                          <a:sym typeface="+mn-ea"/>
                        </a:rPr>
                        <a:t>25x7-10(F</a:t>
                      </a:r>
                      <a:r>
                        <a:rPr lang="en-IN" altLang="en-US" sz="1400" dirty="0">
                          <a:sym typeface="+mn-ea"/>
                        </a:rPr>
                        <a:t>)</a:t>
                      </a:r>
                      <a:endParaRPr lang="en-IN" altLang="en-US" sz="1400" dirty="0">
                        <a:sym typeface="+mn-ea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Maximum Speed ( Kmph 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53.1 KMPH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56.73 KMPH</a:t>
                      </a:r>
                      <a:endParaRPr lang="en-US" sz="140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Maximum Acceleration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1.2 </a:t>
                      </a:r>
                      <a:r>
                        <a:rPr lang="en-US" sz="1400" dirty="0" smtClean="0">
                          <a:sym typeface="+mn-ea"/>
                        </a:rPr>
                        <a:t>m/s</a:t>
                      </a:r>
                      <a:r>
                        <a:rPr lang="en-US" sz="1400" baseline="30000" dirty="0" smtClean="0">
                          <a:sym typeface="+mn-ea"/>
                        </a:rPr>
                        <a:t>2</a:t>
                      </a:r>
                      <a:endParaRPr lang="en-US" sz="1400" dirty="0">
                        <a:sym typeface="+mn-ea"/>
                      </a:endParaRPr>
                    </a:p>
                    <a:p>
                      <a:pPr algn="ctr"/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7.37 m/s</a:t>
                      </a:r>
                      <a:r>
                        <a:rPr lang="en-US" sz="1400" baseline="30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4480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Gradiability %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/>
                        <a:t>49.74  degree 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 Degree</a:t>
                      </a:r>
                      <a:endParaRPr lang="en-US" sz="1400" dirty="0"/>
                    </a:p>
                  </a:txBody>
                  <a:tcPr/>
                </a:tc>
              </a:tr>
              <a:tr h="34480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Stopping Distance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 smtClean="0"/>
                        <a:t>5.95 </a:t>
                      </a:r>
                      <a:r>
                        <a:rPr lang="en-IN" altLang="en-US" sz="1400" dirty="0"/>
                        <a:t>meters 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5.97Meters</a:t>
                      </a:r>
                      <a:endParaRPr lang="en-US" sz="1400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Kerb Weight/ Ratio</a:t>
                      </a:r>
                      <a:r>
                        <a:rPr lang="en-US" sz="1400" b="0" baseline="0" dirty="0" smtClean="0"/>
                        <a:t> FAW to RAW- laden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 smtClean="0"/>
                        <a:t>205Kg</a:t>
                      </a:r>
                      <a:r>
                        <a:rPr lang="en-IN" altLang="en-US" sz="1400" dirty="0"/>
                        <a:t>/   </a:t>
                      </a:r>
                      <a:r>
                        <a:rPr lang="en-IN" altLang="en-US" sz="1400" dirty="0" smtClean="0"/>
                        <a:t>1.15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400" dirty="0" smtClean="0"/>
                        <a:t>190Kg</a:t>
                      </a:r>
                      <a:r>
                        <a:rPr lang="en-IN" altLang="en-US" sz="1400" dirty="0"/>
                        <a:t>/    </a:t>
                      </a:r>
                      <a:r>
                        <a:rPr lang="en-IN" altLang="en-US" sz="1400" dirty="0" smtClean="0"/>
                        <a:t>1.15</a:t>
                      </a:r>
                      <a:endParaRPr lang="en-I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8296910" y="77470"/>
            <a:ext cx="3543935" cy="6581775"/>
            <a:chOff x="298" y="777"/>
            <a:chExt cx="5581" cy="9422"/>
          </a:xfrm>
        </p:grpSpPr>
        <p:grpSp>
          <p:nvGrpSpPr>
            <p:cNvPr id="43" name="Group 42"/>
            <p:cNvGrpSpPr/>
            <p:nvPr/>
          </p:nvGrpSpPr>
          <p:grpSpPr>
            <a:xfrm>
              <a:off x="298" y="833"/>
              <a:ext cx="1326" cy="9367"/>
              <a:chOff x="298" y="833"/>
              <a:chExt cx="1326" cy="936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98" y="833"/>
                <a:ext cx="1231" cy="1758"/>
                <a:chOff x="0" y="3"/>
                <a:chExt cx="781542" cy="1116487"/>
              </a:xfrm>
            </p:grpSpPr>
            <p:sp>
              <p:nvSpPr>
                <p:cNvPr id="36" name="Chevron 35"/>
                <p:cNvSpPr/>
                <p:nvPr/>
              </p:nvSpPr>
              <p:spPr>
                <a:xfrm rot="5400000">
                  <a:off x="-167473" y="167476"/>
                  <a:ext cx="1116487" cy="781541"/>
                </a:xfrm>
                <a:prstGeom prst="chevron">
                  <a:avLst/>
                </a:prstGeom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" name="Chevron 4"/>
                <p:cNvSpPr/>
                <p:nvPr/>
              </p:nvSpPr>
              <p:spPr>
                <a:xfrm>
                  <a:off x="1" y="390774"/>
                  <a:ext cx="781541" cy="3349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890" tIns="8890" rIns="8890" bIns="889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/>
                    <a:t>PHASE 1</a:t>
                  </a:r>
                  <a:endParaRPr lang="en-US" sz="1400" kern="1200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94" y="2310"/>
                <a:ext cx="1231" cy="1758"/>
                <a:chOff x="0" y="973416"/>
                <a:chExt cx="781542" cy="1116487"/>
              </a:xfrm>
            </p:grpSpPr>
            <p:sp>
              <p:nvSpPr>
                <p:cNvPr id="32" name="Chevron 31"/>
                <p:cNvSpPr/>
                <p:nvPr/>
              </p:nvSpPr>
              <p:spPr>
                <a:xfrm rot="5400000">
                  <a:off x="-167473" y="1140889"/>
                  <a:ext cx="1116487" cy="781541"/>
                </a:xfrm>
                <a:prstGeom prst="chevron">
                  <a:avLst/>
                </a:prstGeom>
              </p:spPr>
              <p:style>
                <a:lnRef idx="2">
                  <a:schemeClr val="accent5">
                    <a:hueOff val="-1986775"/>
                    <a:satOff val="7962"/>
                    <a:lumOff val="1726"/>
                    <a:alphaOff val="0"/>
                  </a:schemeClr>
                </a:lnRef>
                <a:fillRef idx="1">
                  <a:schemeClr val="accent5">
                    <a:hueOff val="-1986775"/>
                    <a:satOff val="7962"/>
                    <a:lumOff val="1726"/>
                    <a:alphaOff val="0"/>
                  </a:schemeClr>
                </a:fillRef>
                <a:effectRef idx="0">
                  <a:schemeClr val="accent5">
                    <a:hueOff val="-1986775"/>
                    <a:satOff val="7962"/>
                    <a:lumOff val="1726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Chevron 8"/>
                <p:cNvSpPr/>
                <p:nvPr/>
              </p:nvSpPr>
              <p:spPr>
                <a:xfrm>
                  <a:off x="1" y="1364187"/>
                  <a:ext cx="781541" cy="3349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890" tIns="8890" rIns="8890" bIns="889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/>
                    <a:t>PHASE 2</a:t>
                  </a:r>
                  <a:endParaRPr lang="en-US" sz="1400" kern="12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94" y="3843"/>
                <a:ext cx="1231" cy="1758"/>
                <a:chOff x="0" y="1946829"/>
                <a:chExt cx="781542" cy="1116487"/>
              </a:xfrm>
            </p:grpSpPr>
            <p:sp>
              <p:nvSpPr>
                <p:cNvPr id="28" name="Chevron 27"/>
                <p:cNvSpPr/>
                <p:nvPr/>
              </p:nvSpPr>
              <p:spPr>
                <a:xfrm rot="5400000">
                  <a:off x="-167473" y="2114302"/>
                  <a:ext cx="1116487" cy="781541"/>
                </a:xfrm>
                <a:prstGeom prst="chevron">
                  <a:avLst/>
                </a:prstGeom>
              </p:spPr>
              <p:style>
                <a:lnRef idx="2">
                  <a:schemeClr val="accent5">
                    <a:hueOff val="-3973551"/>
                    <a:satOff val="15924"/>
                    <a:lumOff val="3451"/>
                    <a:alphaOff val="0"/>
                  </a:schemeClr>
                </a:lnRef>
                <a:fillRef idx="1">
                  <a:schemeClr val="accent5">
                    <a:hueOff val="-3973551"/>
                    <a:satOff val="15924"/>
                    <a:lumOff val="3451"/>
                    <a:alphaOff val="0"/>
                  </a:schemeClr>
                </a:fillRef>
                <a:effectRef idx="0">
                  <a:schemeClr val="accent5">
                    <a:hueOff val="-3973551"/>
                    <a:satOff val="15924"/>
                    <a:lumOff val="3451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" name="Chevron 12"/>
                <p:cNvSpPr/>
                <p:nvPr/>
              </p:nvSpPr>
              <p:spPr>
                <a:xfrm>
                  <a:off x="1" y="2337600"/>
                  <a:ext cx="781541" cy="3349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890" tIns="8890" rIns="8890" bIns="889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/>
                    <a:t>PHASE 3</a:t>
                  </a:r>
                  <a:endParaRPr lang="en-US" sz="1400" kern="12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94" y="5376"/>
                <a:ext cx="1231" cy="1758"/>
                <a:chOff x="0" y="2920242"/>
                <a:chExt cx="781542" cy="1116487"/>
              </a:xfrm>
            </p:grpSpPr>
            <p:sp>
              <p:nvSpPr>
                <p:cNvPr id="24" name="Chevron 23"/>
                <p:cNvSpPr/>
                <p:nvPr/>
              </p:nvSpPr>
              <p:spPr>
                <a:xfrm rot="5400000">
                  <a:off x="-167473" y="3087715"/>
                  <a:ext cx="1116487" cy="781541"/>
                </a:xfrm>
                <a:prstGeom prst="chevron">
                  <a:avLst/>
                </a:prstGeom>
              </p:spPr>
              <p:style>
                <a:lnRef idx="2">
                  <a:schemeClr val="accent5">
                    <a:hueOff val="-5960326"/>
                    <a:satOff val="23887"/>
                    <a:lumOff val="5177"/>
                    <a:alphaOff val="0"/>
                  </a:schemeClr>
                </a:lnRef>
                <a:fillRef idx="1">
                  <a:schemeClr val="accent5">
                    <a:hueOff val="-5960326"/>
                    <a:satOff val="23887"/>
                    <a:lumOff val="5177"/>
                    <a:alphaOff val="0"/>
                  </a:schemeClr>
                </a:fillRef>
                <a:effectRef idx="0">
                  <a:schemeClr val="accent5">
                    <a:hueOff val="-5960326"/>
                    <a:satOff val="23887"/>
                    <a:lumOff val="5177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Chevron 16"/>
                <p:cNvSpPr/>
                <p:nvPr/>
              </p:nvSpPr>
              <p:spPr>
                <a:xfrm>
                  <a:off x="1" y="3311013"/>
                  <a:ext cx="781541" cy="3349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890" tIns="8890" rIns="8890" bIns="889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/>
                    <a:t>PHASE 4</a:t>
                  </a:r>
                  <a:endParaRPr lang="en-US" sz="1400" kern="12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4" y="6909"/>
                <a:ext cx="1231" cy="1758"/>
                <a:chOff x="0" y="3893655"/>
                <a:chExt cx="781542" cy="1116487"/>
              </a:xfrm>
            </p:grpSpPr>
            <p:sp>
              <p:nvSpPr>
                <p:cNvPr id="20" name="Chevron 19"/>
                <p:cNvSpPr/>
                <p:nvPr/>
              </p:nvSpPr>
              <p:spPr>
                <a:xfrm rot="5400000">
                  <a:off x="-167473" y="4061128"/>
                  <a:ext cx="1116487" cy="781541"/>
                </a:xfrm>
                <a:prstGeom prst="chevron">
                  <a:avLst/>
                </a:prstGeom>
              </p:spPr>
              <p:style>
                <a:lnRef idx="2">
                  <a:schemeClr val="accent5">
                    <a:hueOff val="-7947101"/>
                    <a:satOff val="31849"/>
                    <a:lumOff val="6902"/>
                    <a:alphaOff val="0"/>
                  </a:schemeClr>
                </a:lnRef>
                <a:fillRef idx="1">
                  <a:schemeClr val="accent5">
                    <a:hueOff val="-7947101"/>
                    <a:satOff val="31849"/>
                    <a:lumOff val="6902"/>
                    <a:alphaOff val="0"/>
                  </a:schemeClr>
                </a:fillRef>
                <a:effectRef idx="0">
                  <a:schemeClr val="accent5">
                    <a:hueOff val="-7947101"/>
                    <a:satOff val="31849"/>
                    <a:lumOff val="6902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" name="Chevron 20"/>
                <p:cNvSpPr/>
                <p:nvPr/>
              </p:nvSpPr>
              <p:spPr>
                <a:xfrm>
                  <a:off x="1" y="4284426"/>
                  <a:ext cx="781541" cy="3349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890" tIns="8890" rIns="8890" bIns="889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/>
                    <a:t>PHASE </a:t>
                  </a:r>
                  <a:r>
                    <a:rPr lang="en-IN" altLang="en-US" sz="1400" kern="1200" dirty="0" smtClean="0"/>
                    <a:t>5</a:t>
                  </a:r>
                  <a:endParaRPr lang="en-IN" altLang="en-US" sz="1400" kern="1200" dirty="0" smtClean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94" y="8442"/>
                <a:ext cx="1231" cy="1758"/>
                <a:chOff x="0" y="4867068"/>
                <a:chExt cx="781542" cy="1116487"/>
              </a:xfrm>
            </p:grpSpPr>
            <p:sp>
              <p:nvSpPr>
                <p:cNvPr id="16" name="Chevron 15"/>
                <p:cNvSpPr/>
                <p:nvPr/>
              </p:nvSpPr>
              <p:spPr>
                <a:xfrm rot="5400000">
                  <a:off x="-167473" y="5034541"/>
                  <a:ext cx="1116487" cy="781541"/>
                </a:xfrm>
                <a:prstGeom prst="chevron">
                  <a:avLst/>
                </a:prstGeom>
              </p:spPr>
              <p:style>
                <a:lnRef idx="2">
                  <a:schemeClr val="accent5">
                    <a:hueOff val="-9933876"/>
                    <a:satOff val="39811"/>
                    <a:lumOff val="8628"/>
                    <a:alphaOff val="0"/>
                  </a:schemeClr>
                </a:lnRef>
                <a:fillRef idx="1">
                  <a:schemeClr val="accent5">
                    <a:hueOff val="-9933876"/>
                    <a:satOff val="39811"/>
                    <a:lumOff val="8628"/>
                    <a:alphaOff val="0"/>
                  </a:schemeClr>
                </a:fillRef>
                <a:effectRef idx="0">
                  <a:schemeClr val="accent5">
                    <a:hueOff val="-9933876"/>
                    <a:satOff val="39811"/>
                    <a:lumOff val="8628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Chevron 24"/>
                <p:cNvSpPr/>
                <p:nvPr/>
              </p:nvSpPr>
              <p:spPr>
                <a:xfrm>
                  <a:off x="1" y="5257839"/>
                  <a:ext cx="781541" cy="3349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890" tIns="8890" rIns="8890" bIns="889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/>
                    <a:t>PHASE </a:t>
                  </a:r>
                  <a:r>
                    <a:rPr lang="en-IN" altLang="en-US" sz="1400" kern="1200" dirty="0" smtClean="0"/>
                    <a:t>6</a:t>
                  </a:r>
                  <a:endParaRPr lang="en-IN" altLang="en-US" sz="1400" kern="1200" dirty="0" smtClean="0"/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1625" y="777"/>
              <a:ext cx="4254" cy="8807"/>
              <a:chOff x="1625" y="777"/>
              <a:chExt cx="4254" cy="880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625" y="777"/>
                <a:ext cx="4255" cy="1143"/>
                <a:chOff x="781541" y="4"/>
                <a:chExt cx="2701954" cy="725716"/>
              </a:xfrm>
            </p:grpSpPr>
            <p:sp>
              <p:nvSpPr>
                <p:cNvPr id="34" name="Round Same Side Corner Rectangle 33"/>
                <p:cNvSpPr/>
                <p:nvPr/>
              </p:nvSpPr>
              <p:spPr>
                <a:xfrm rot="5400000">
                  <a:off x="1769660" y="-988115"/>
                  <a:ext cx="725716" cy="2701954"/>
                </a:xfrm>
                <a:prstGeom prst="round2SameRect">
                  <a:avLst/>
                </a:prstGeom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" name="Round Same Side Corner Rectangle 6"/>
                <p:cNvSpPr/>
                <p:nvPr/>
              </p:nvSpPr>
              <p:spPr>
                <a:xfrm>
                  <a:off x="781542" y="35430"/>
                  <a:ext cx="2666527" cy="65486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8890" rIns="8890" bIns="8890" numCol="1" spcCol="1270" anchor="ctr" anchorCtr="0">
                  <a:noAutofit/>
                </a:bodyPr>
                <a:lstStyle/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400" kern="1200" dirty="0" smtClean="0"/>
                    <a:t>Rule book Study</a:t>
                  </a:r>
                  <a:endParaRPr lang="en-US" sz="1400" kern="12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1625" y="2338"/>
                <a:ext cx="4255" cy="1143"/>
                <a:chOff x="781541" y="991218"/>
                <a:chExt cx="2701954" cy="725716"/>
              </a:xfrm>
            </p:grpSpPr>
            <p:sp>
              <p:nvSpPr>
                <p:cNvPr id="30" name="Round Same Side Corner Rectangle 29"/>
                <p:cNvSpPr/>
                <p:nvPr/>
              </p:nvSpPr>
              <p:spPr>
                <a:xfrm rot="5400000">
                  <a:off x="1769660" y="3099"/>
                  <a:ext cx="725716" cy="2701954"/>
                </a:xfrm>
                <a:prstGeom prst="round2SameRect">
                  <a:avLst/>
                </a:prstGeom>
              </p:spPr>
              <p:style>
                <a:lnRef idx="2">
                  <a:schemeClr val="accent5">
                    <a:hueOff val="-1986775"/>
                    <a:satOff val="7962"/>
                    <a:lumOff val="1726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Round Same Side Corner Rectangle 10"/>
                <p:cNvSpPr/>
                <p:nvPr/>
              </p:nvSpPr>
              <p:spPr>
                <a:xfrm>
                  <a:off x="781542" y="1026645"/>
                  <a:ext cx="2666527" cy="65486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8890" rIns="8890" bIns="8890" numCol="1" spcCol="1270" anchor="ctr" anchorCtr="0">
                  <a:noAutofit/>
                </a:bodyPr>
                <a:lstStyle/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400" kern="1200" dirty="0" smtClean="0"/>
                    <a:t>Rectangle Of Max. Dimensions</a:t>
                  </a:r>
                  <a:endParaRPr lang="en-US" sz="1400" kern="12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625" y="3843"/>
                <a:ext cx="4255" cy="1143"/>
                <a:chOff x="781541" y="1946829"/>
                <a:chExt cx="2701954" cy="725716"/>
              </a:xfrm>
            </p:grpSpPr>
            <p:sp>
              <p:nvSpPr>
                <p:cNvPr id="26" name="Round Same Side Corner Rectangle 25"/>
                <p:cNvSpPr/>
                <p:nvPr/>
              </p:nvSpPr>
              <p:spPr>
                <a:xfrm rot="5400000">
                  <a:off x="1769660" y="958710"/>
                  <a:ext cx="725716" cy="2701954"/>
                </a:xfrm>
                <a:prstGeom prst="round2SameRect">
                  <a:avLst/>
                </a:prstGeom>
              </p:spPr>
              <p:style>
                <a:lnRef idx="2">
                  <a:schemeClr val="accent5">
                    <a:hueOff val="-3973551"/>
                    <a:satOff val="15924"/>
                    <a:lumOff val="3451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Round Same Side Corner Rectangle 14"/>
                <p:cNvSpPr/>
                <p:nvPr/>
              </p:nvSpPr>
              <p:spPr>
                <a:xfrm>
                  <a:off x="781542" y="1982256"/>
                  <a:ext cx="2666527" cy="65486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8890" rIns="8890" bIns="8890" numCol="1" spcCol="1270" anchor="ctr" anchorCtr="0">
                  <a:noAutofit/>
                </a:bodyPr>
                <a:lstStyle/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400" kern="1200" dirty="0" smtClean="0"/>
                    <a:t>Driver Dimensions</a:t>
                  </a:r>
                  <a:endParaRPr lang="en-US" sz="1400" kern="1200" dirty="0"/>
                </a:p>
                <a:p>
                  <a:pPr marL="228600" lvl="2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US" sz="1400" kern="12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625" y="5376"/>
                <a:ext cx="4255" cy="1143"/>
                <a:chOff x="781541" y="2920242"/>
                <a:chExt cx="2701954" cy="725716"/>
              </a:xfrm>
            </p:grpSpPr>
            <p:sp>
              <p:nvSpPr>
                <p:cNvPr id="22" name="Round Same Side Corner Rectangle 21"/>
                <p:cNvSpPr/>
                <p:nvPr/>
              </p:nvSpPr>
              <p:spPr>
                <a:xfrm rot="5400000">
                  <a:off x="1769660" y="1932123"/>
                  <a:ext cx="725716" cy="2701954"/>
                </a:xfrm>
                <a:prstGeom prst="round2SameRect">
                  <a:avLst/>
                </a:prstGeom>
              </p:spPr>
              <p:style>
                <a:lnRef idx="2">
                  <a:schemeClr val="accent5">
                    <a:hueOff val="-5960326"/>
                    <a:satOff val="23887"/>
                    <a:lumOff val="5177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" name="Round Same Side Corner Rectangle 18"/>
                <p:cNvSpPr/>
                <p:nvPr/>
              </p:nvSpPr>
              <p:spPr>
                <a:xfrm>
                  <a:off x="781542" y="2955669"/>
                  <a:ext cx="2666527" cy="65486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8890" rIns="8890" bIns="8890" numCol="1" spcCol="1270" anchor="ctr" anchorCtr="0">
                  <a:noAutofit/>
                </a:bodyPr>
                <a:lstStyle/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400" kern="1200" dirty="0" smtClean="0"/>
                    <a:t>PVC model</a:t>
                  </a:r>
                  <a:endParaRPr lang="en-US" sz="1400" kern="12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625" y="6945"/>
                <a:ext cx="4255" cy="1143"/>
                <a:chOff x="781541" y="3916486"/>
                <a:chExt cx="2701954" cy="725716"/>
              </a:xfrm>
            </p:grpSpPr>
            <p:sp>
              <p:nvSpPr>
                <p:cNvPr id="18" name="Round Same Side Corner Rectangle 17"/>
                <p:cNvSpPr/>
                <p:nvPr/>
              </p:nvSpPr>
              <p:spPr>
                <a:xfrm rot="5400000">
                  <a:off x="1769660" y="2928367"/>
                  <a:ext cx="725716" cy="2701954"/>
                </a:xfrm>
                <a:prstGeom prst="round2SameRect">
                  <a:avLst/>
                </a:prstGeom>
              </p:spPr>
              <p:style>
                <a:lnRef idx="2">
                  <a:schemeClr val="accent5">
                    <a:hueOff val="-7947101"/>
                    <a:satOff val="31849"/>
                    <a:lumOff val="6902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9" name="Round Same Side Corner Rectangle 22"/>
                <p:cNvSpPr/>
                <p:nvPr/>
              </p:nvSpPr>
              <p:spPr>
                <a:xfrm>
                  <a:off x="781542" y="3951913"/>
                  <a:ext cx="2666527" cy="65486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8890" rIns="8890" bIns="8890" numCol="1" spcCol="1270" anchor="ctr" anchorCtr="0">
                  <a:noAutofit/>
                </a:bodyPr>
                <a:lstStyle/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400" kern="1200" dirty="0" smtClean="0"/>
                    <a:t>Initial CAD Design</a:t>
                  </a:r>
                  <a:endParaRPr lang="en-US" sz="1400" kern="1200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625" y="8442"/>
                <a:ext cx="4255" cy="1143"/>
                <a:chOff x="781541" y="4867068"/>
                <a:chExt cx="2701954" cy="725716"/>
              </a:xfrm>
            </p:grpSpPr>
            <p:sp>
              <p:nvSpPr>
                <p:cNvPr id="15" name="Round Same Side Corner Rectangle 14"/>
                <p:cNvSpPr/>
                <p:nvPr/>
              </p:nvSpPr>
              <p:spPr>
                <a:xfrm rot="5400000">
                  <a:off x="1769660" y="3878949"/>
                  <a:ext cx="725716" cy="2701954"/>
                </a:xfrm>
                <a:prstGeom prst="round2SameRect">
                  <a:avLst/>
                </a:prstGeom>
              </p:spPr>
              <p:style>
                <a:lnRef idx="2">
                  <a:schemeClr val="accent5">
                    <a:hueOff val="-9933876"/>
                    <a:satOff val="39811"/>
                    <a:lumOff val="8628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8" name="Round Same Side Corner Rectangle 26"/>
                <p:cNvSpPr/>
                <p:nvPr/>
              </p:nvSpPr>
              <p:spPr>
                <a:xfrm>
                  <a:off x="781542" y="4902495"/>
                  <a:ext cx="2666527" cy="65486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8890" rIns="8890" bIns="8890" numCol="1" spcCol="1270" anchor="ctr" anchorCtr="0">
                  <a:noAutofit/>
                </a:bodyPr>
                <a:lstStyle/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400" kern="1200" dirty="0" smtClean="0"/>
                    <a:t>Final Vehicle Design</a:t>
                  </a:r>
                  <a:endParaRPr lang="en-US" sz="1400" kern="1200" dirty="0"/>
                </a:p>
              </p:txBody>
            </p:sp>
          </p:grpSp>
        </p:grp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3200" y="203835"/>
          <a:ext cx="7940675" cy="40887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406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Ergonomics</a:t>
                      </a:r>
                      <a:endParaRPr lang="en-US" sz="1400" u="sng" dirty="0"/>
                    </a:p>
                  </a:txBody>
                  <a:tcPr marT="45717" marB="45717"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driver’s helmet has 152 mm (6 in.) clearance to the side surfaces.</a:t>
                      </a:r>
                      <a:endParaRPr lang="en-US" sz="1400" dirty="0"/>
                    </a:p>
                  </a:txBody>
                  <a:tcPr marT="45717" marB="45717"/>
                </a:tc>
              </a:tr>
              <a:tr h="6273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Driver’s shoulders, torso, hips, thighs, knees, arms, elbows, and hands has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76 mm (3 in.) clearance. </a:t>
                      </a:r>
                      <a:endParaRPr lang="en-US" sz="1400" dirty="0"/>
                    </a:p>
                  </a:txBody>
                  <a:tcPr marT="45717" marB="45717"/>
                </a:tc>
              </a:tr>
              <a:tr h="4451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Driver emerging out</a:t>
                      </a:r>
                      <a:r>
                        <a:rPr lang="en-US" sz="1400" baseline="0" dirty="0" smtClean="0"/>
                        <a:t> of the car within  3 seconds.</a:t>
                      </a:r>
                      <a:endParaRPr lang="en-US" sz="1400" dirty="0"/>
                    </a:p>
                  </a:txBody>
                  <a:tcPr marT="45717" marB="45717"/>
                </a:tc>
              </a:tr>
              <a:tr h="6280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Frame Distance from Driver In compliance with Rulebook Specifications</a:t>
                      </a:r>
                      <a:endParaRPr lang="en-US" sz="1400" dirty="0"/>
                    </a:p>
                  </a:txBody>
                  <a:tcPr marT="45717" marB="45717"/>
                </a:tc>
              </a:tr>
              <a:tr h="8121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Adjustable and optional thigh pads seat with a train to adjust distance from steering wheel. Pre Fabricated seat of Sparco, FIA Certified</a:t>
                      </a:r>
                      <a:endParaRPr lang="en-US" sz="1400" dirty="0"/>
                    </a:p>
                  </a:txBody>
                  <a:tcPr marT="45717" marB="45717"/>
                </a:tc>
              </a:tr>
              <a:tr h="8115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Padded sharp edges over the entire vehicle and frames in cockpit to ensure safety of driver and track crew.</a:t>
                      </a:r>
                      <a:endParaRPr lang="en-US" sz="1400" dirty="0"/>
                    </a:p>
                  </a:txBody>
                  <a:tcPr marT="45717" marB="45717"/>
                </a:tc>
              </a:tr>
            </a:tbl>
          </a:graphicData>
        </a:graphic>
      </p:graphicFrame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10" y="4599305"/>
            <a:ext cx="4789170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7015" y="4688840"/>
          <a:ext cx="5417185" cy="146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630"/>
                <a:gridCol w="1485900"/>
                <a:gridCol w="961390"/>
                <a:gridCol w="1485265"/>
              </a:tblGrid>
              <a:tr h="958850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PROPERTIES</a:t>
                      </a:r>
                      <a:endParaRPr lang="en-IN" sz="1500" dirty="0"/>
                    </a:p>
                  </a:txBody>
                  <a:tcPr marL="68580" marR="68580" marT="45751" marB="45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YIELD </a:t>
                      </a:r>
                      <a:endParaRPr lang="en-IN" sz="1500" dirty="0" smtClean="0"/>
                    </a:p>
                    <a:p>
                      <a:pPr algn="ctr"/>
                      <a:r>
                        <a:rPr lang="en-IN" sz="1500" dirty="0" smtClean="0"/>
                        <a:t> STRENGTH</a:t>
                      </a:r>
                      <a:endParaRPr lang="en-IN" sz="1500" dirty="0"/>
                    </a:p>
                  </a:txBody>
                  <a:tcPr marL="68580" marR="68580" marT="45751" marB="45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UTS </a:t>
                      </a:r>
                      <a:endParaRPr lang="en-IN" sz="1500" dirty="0"/>
                    </a:p>
                  </a:txBody>
                  <a:tcPr marL="68580" marR="68580" marT="45751" marB="45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ELONGATION</a:t>
                      </a:r>
                      <a:endParaRPr lang="en-IN" sz="1500" dirty="0"/>
                    </a:p>
                  </a:txBody>
                  <a:tcPr marL="68580" marR="68580" marT="45751" marB="45751"/>
                </a:tc>
              </a:tr>
              <a:tr h="506730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AISI 4130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51" marB="45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640MPa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51" marB="45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560MPa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751" marB="45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 28.2%</a:t>
                      </a:r>
                      <a:endParaRPr lang="en-IN" sz="1400" dirty="0"/>
                    </a:p>
                  </a:txBody>
                  <a:tcPr marL="68580" marR="68580" marT="45751" marB="45751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59220" y="1812925"/>
          <a:ext cx="5588635" cy="150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75"/>
                <a:gridCol w="988695"/>
                <a:gridCol w="889000"/>
                <a:gridCol w="1083310"/>
                <a:gridCol w="897255"/>
              </a:tblGrid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IMPACTS</a:t>
                      </a:r>
                      <a:endParaRPr lang="en-IN" sz="1500" dirty="0"/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FRONT</a:t>
                      </a:r>
                      <a:endParaRPr lang="en-IN" sz="1500" dirty="0"/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SIDE</a:t>
                      </a:r>
                      <a:endParaRPr lang="en-IN" sz="1500" dirty="0"/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ROLLOVER</a:t>
                      </a:r>
                      <a:endParaRPr lang="en-IN" sz="1500" dirty="0"/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REAR</a:t>
                      </a:r>
                      <a:endParaRPr lang="en-IN" sz="1500" dirty="0"/>
                    </a:p>
                  </a:txBody>
                  <a:tcPr marL="68580" marR="68580" marT="45697" marB="45697"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Stress(N/mm</a:t>
                      </a:r>
                      <a:r>
                        <a:rPr lang="en-IN" sz="1500" baseline="30000" dirty="0" smtClean="0"/>
                        <a:t>2</a:t>
                      </a:r>
                      <a:r>
                        <a:rPr lang="en-IN" sz="1500" dirty="0" smtClean="0"/>
                        <a:t>)</a:t>
                      </a:r>
                      <a:endParaRPr lang="en-IN" sz="1500" dirty="0"/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533.5</a:t>
                      </a:r>
                      <a:endParaRPr lang="en-IN" sz="1600" dirty="0"/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106.69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533.5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533.5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697" marB="45697" anchor="ctr"/>
                </a:tc>
              </a:tr>
              <a:tr h="415925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Deformation(mm)</a:t>
                      </a:r>
                      <a:endParaRPr lang="en-IN" sz="1500" dirty="0" smtClean="0"/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1.87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7.50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16.88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697" marB="45697" anchor="ctr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FOS</a:t>
                      </a:r>
                      <a:endParaRPr lang="en-IN" sz="1500" dirty="0" smtClean="0"/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1.68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1.14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1.81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45697" marB="45697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7840" y="89535"/>
            <a:ext cx="688657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COMPUTER AIDED ENGINEERING</a:t>
            </a:r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5720" y="89535"/>
            <a:ext cx="5715000" cy="1599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defRPr/>
            </a:pPr>
            <a:r>
              <a:rPr lang="en-IN" sz="1600" b="1" dirty="0">
                <a:latin typeface="+mj-lt"/>
              </a:rPr>
              <a:t>Selection Criteria  </a:t>
            </a:r>
            <a:r>
              <a:rPr lang="en-IN" sz="1600" dirty="0">
                <a:latin typeface="+mj-lt"/>
              </a:rPr>
              <a:t>:Maximise inertia &amp; Minimise cross sectional area </a:t>
            </a:r>
            <a:endParaRPr lang="en-IN" sz="1600" dirty="0">
              <a:latin typeface="+mj-lt"/>
            </a:endParaRPr>
          </a:p>
          <a:p>
            <a:pPr marL="285750" indent="-285750" eaLnBrk="1" hangingPunct="1">
              <a:defRPr/>
            </a:pPr>
            <a:r>
              <a:rPr lang="en-IN" sz="1600" b="1" dirty="0">
                <a:latin typeface="+mj-lt"/>
              </a:rPr>
              <a:t>Meshing size          </a:t>
            </a:r>
            <a:r>
              <a:rPr lang="en-IN" sz="1600" dirty="0">
                <a:latin typeface="+mj-lt"/>
              </a:rPr>
              <a:t>:0.08537554”</a:t>
            </a:r>
            <a:endParaRPr lang="en-IN" sz="1600" dirty="0">
              <a:latin typeface="+mj-lt"/>
            </a:endParaRPr>
          </a:p>
          <a:p>
            <a:pPr marL="285750" indent="-285750" eaLnBrk="1" hangingPunct="1">
              <a:defRPr/>
            </a:pPr>
            <a:r>
              <a:rPr lang="en-IN" sz="1600" b="1" dirty="0">
                <a:latin typeface="+mj-lt"/>
              </a:rPr>
              <a:t>Proposed FOS        </a:t>
            </a:r>
            <a:r>
              <a:rPr lang="en-IN" sz="1600" dirty="0">
                <a:latin typeface="+mj-lt"/>
              </a:rPr>
              <a:t>:2</a:t>
            </a:r>
            <a:endParaRPr lang="en-IN" sz="1600" dirty="0">
              <a:latin typeface="+mj-lt"/>
            </a:endParaRPr>
          </a:p>
          <a:p>
            <a:pPr marL="285750" indent="-285750" eaLnBrk="1" hangingPunct="1">
              <a:defRPr/>
            </a:pPr>
            <a:r>
              <a:rPr lang="en-IN" sz="1600" b="1" dirty="0">
                <a:latin typeface="+mj-lt"/>
              </a:rPr>
              <a:t>Max Deformation </a:t>
            </a:r>
            <a:r>
              <a:rPr lang="en-IN" sz="1600" dirty="0">
                <a:latin typeface="+mj-lt"/>
              </a:rPr>
              <a:t>:14mm</a:t>
            </a:r>
            <a:endParaRPr lang="en-IN" sz="1600" dirty="0">
              <a:latin typeface="+mj-lt"/>
            </a:endParaRPr>
          </a:p>
          <a:p>
            <a:pPr marL="285750" indent="-285750" eaLnBrk="1" hangingPunct="1">
              <a:defRPr/>
            </a:pPr>
            <a:r>
              <a:rPr lang="en-IN" sz="1600" b="1" dirty="0">
                <a:latin typeface="+mj-lt"/>
              </a:rPr>
              <a:t>Type of Mesh         </a:t>
            </a:r>
            <a:r>
              <a:rPr lang="en-IN" sz="1600" dirty="0">
                <a:latin typeface="+mj-lt"/>
              </a:rPr>
              <a:t>:Tetrahedron (2D elements) </a:t>
            </a:r>
            <a:endParaRPr lang="en-IN" sz="1600" dirty="0">
              <a:latin typeface="+mj-lt"/>
            </a:endParaRPr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47015" y="3438208"/>
            <a:ext cx="6743962" cy="14157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IN" sz="1400" dirty="0">
                <a:latin typeface="+mj-lt"/>
              </a:rPr>
              <a:t>Beam method used for spaceframe chassis and shell method used for monocoque chassis </a:t>
            </a:r>
            <a:endParaRPr lang="en-IN" sz="1400" dirty="0">
              <a:latin typeface="+mj-lt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IN" sz="1400" b="1" dirty="0">
                <a:latin typeface="+mj-lt"/>
              </a:rPr>
              <a:t> Choosing solver- </a:t>
            </a:r>
            <a:r>
              <a:rPr lang="en-IN" sz="1400" dirty="0">
                <a:latin typeface="+mj-lt"/>
              </a:rPr>
              <a:t>COSMOS</a:t>
            </a:r>
            <a:endParaRPr lang="en-IN" sz="1400" dirty="0">
              <a:latin typeface="+mj-lt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IN" sz="1400" dirty="0">
                <a:latin typeface="+mj-lt"/>
              </a:rPr>
              <a:t> </a:t>
            </a:r>
            <a:r>
              <a:rPr lang="en-IN" sz="1400" b="1" dirty="0">
                <a:latin typeface="+mj-lt"/>
              </a:rPr>
              <a:t>Constraints</a:t>
            </a:r>
            <a:r>
              <a:rPr lang="en-IN" sz="1400" dirty="0">
                <a:latin typeface="+mj-lt"/>
              </a:rPr>
              <a:t> – suspension points, Rulebook</a:t>
            </a:r>
            <a:endParaRPr lang="en-IN" sz="1400" dirty="0">
              <a:latin typeface="+mj-lt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IN" sz="1400" b="1" dirty="0">
                <a:latin typeface="+mj-lt"/>
              </a:rPr>
              <a:t> Chemical Composition </a:t>
            </a:r>
            <a:r>
              <a:rPr lang="en-IN" sz="1400" dirty="0">
                <a:latin typeface="+mj-lt"/>
              </a:rPr>
              <a:t>: Mn</a:t>
            </a:r>
            <a:r>
              <a:rPr lang="en-IN" sz="1400" dirty="0" smtClean="0">
                <a:latin typeface="+mj-lt"/>
              </a:rPr>
              <a:t>(.50) </a:t>
            </a:r>
            <a:r>
              <a:rPr lang="en-IN" sz="1400" dirty="0">
                <a:latin typeface="+mj-lt"/>
              </a:rPr>
              <a:t>S(.</a:t>
            </a:r>
            <a:r>
              <a:rPr lang="en-IN" sz="1400" dirty="0" smtClean="0">
                <a:latin typeface="+mj-lt"/>
              </a:rPr>
              <a:t>04) </a:t>
            </a:r>
            <a:r>
              <a:rPr lang="en-IN" sz="1400" dirty="0">
                <a:latin typeface="+mj-lt"/>
              </a:rPr>
              <a:t>P(.</a:t>
            </a:r>
            <a:r>
              <a:rPr lang="en-IN" sz="1400" dirty="0" smtClean="0">
                <a:latin typeface="+mj-lt"/>
              </a:rPr>
              <a:t>035) </a:t>
            </a:r>
            <a:r>
              <a:rPr lang="en-IN" sz="1400" dirty="0">
                <a:latin typeface="+mj-lt"/>
              </a:rPr>
              <a:t>C</a:t>
            </a:r>
            <a:r>
              <a:rPr lang="en-IN" sz="1400" dirty="0" smtClean="0">
                <a:latin typeface="+mj-lt"/>
              </a:rPr>
              <a:t>(.300)</a:t>
            </a:r>
            <a:endParaRPr lang="en-IN" sz="1400" dirty="0">
              <a:latin typeface="+mj-lt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IN" sz="1400" dirty="0">
              <a:latin typeface="+mj-lt"/>
            </a:endParaRPr>
          </a:p>
          <a:p>
            <a:pPr eaLnBrk="1" hangingPunct="1">
              <a:defRPr/>
            </a:pPr>
            <a:endParaRPr lang="en-IN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250" name="TextBox 16"/>
          <p:cNvSpPr txBox="1">
            <a:spLocks noChangeArrowheads="1"/>
          </p:cNvSpPr>
          <p:nvPr/>
        </p:nvSpPr>
        <p:spPr bwMode="auto">
          <a:xfrm>
            <a:off x="1081724" y="488316"/>
            <a:ext cx="13286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400" b="1"/>
              <a:t>SIDE IMPACT</a:t>
            </a:r>
            <a:endParaRPr lang="en-IN" sz="1400" b="1"/>
          </a:p>
        </p:txBody>
      </p:sp>
      <p:sp>
        <p:nvSpPr>
          <p:cNvPr id="8251" name="Rectangle 20"/>
          <p:cNvSpPr>
            <a:spLocks noChangeArrowheads="1"/>
          </p:cNvSpPr>
          <p:nvPr/>
        </p:nvSpPr>
        <p:spPr bwMode="auto">
          <a:xfrm>
            <a:off x="4066540" y="491491"/>
            <a:ext cx="13140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IN" sz="1400" b="1"/>
              <a:t>FRONT IMPACT</a:t>
            </a:r>
            <a:endParaRPr lang="en-IN" sz="1400" b="1"/>
          </a:p>
        </p:txBody>
      </p:sp>
      <p:pic>
        <p:nvPicPr>
          <p:cNvPr id="12" name="Picture 11" descr="C:\Users\Abhinav Bishnoi\AppData\Local\Microsoft\Windows\INetCache\Content.Word\12121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7" y="1111885"/>
            <a:ext cx="2754630" cy="140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Abhinav Bishnoi\AppData\Local\Microsoft\Windows\INetCache\Content.Word\fffffff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04" y="1056100"/>
            <a:ext cx="2971800" cy="146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Abhinav Bishnoi\AppData\Local\Microsoft\Windows\INetCache\Content.Word\Captur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04" y="3621024"/>
            <a:ext cx="494538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55" y="4646930"/>
            <a:ext cx="3182620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86070" y="91440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SUSPENSION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32575" y="328295"/>
            <a:ext cx="55181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Double Wishbone Independent</a:t>
            </a:r>
            <a:r>
              <a:rPr lang="en-IN" altLang="en-US" sz="1600" dirty="0" smtClean="0"/>
              <a:t>-</a:t>
            </a:r>
            <a:r>
              <a:rPr lang="en-US" sz="1600" b="1" dirty="0" smtClean="0"/>
              <a:t>FOX AIR SHOCK 2.0</a:t>
            </a:r>
            <a:r>
              <a:rPr lang="en-US" sz="1600" b="1" i="1" dirty="0" smtClean="0"/>
              <a:t> Suspension</a:t>
            </a:r>
            <a:endParaRPr lang="en-US" sz="1600" b="1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72720"/>
          <a:ext cx="3713480" cy="40043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5385"/>
                <a:gridCol w="1268095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SUSPENSION</a:t>
                      </a:r>
                      <a:r>
                        <a:rPr lang="en-US" sz="1400" baseline="0" dirty="0" smtClean="0"/>
                        <a:t> GEOMETRY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/>
                </a:tc>
              </a:tr>
              <a:tr h="2369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</a:tr>
              <a:tr h="4202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 degree</a:t>
                      </a:r>
                      <a:endParaRPr lang="en-IN" sz="1400" dirty="0"/>
                    </a:p>
                  </a:txBody>
                  <a:tcPr/>
                </a:tc>
              </a:tr>
              <a:tr h="4202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5.4 degree</a:t>
                      </a:r>
                      <a:endParaRPr lang="en-IN" sz="1400" dirty="0"/>
                    </a:p>
                  </a:txBody>
                  <a:tcPr/>
                </a:tc>
              </a:tr>
              <a:tr h="4202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Scrub Radius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1.92 inches</a:t>
                      </a:r>
                      <a:endParaRPr lang="en-IN" sz="1400" dirty="0"/>
                    </a:p>
                  </a:txBody>
                  <a:tcPr/>
                </a:tc>
              </a:tr>
              <a:tr h="2369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Kerb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smtClean="0"/>
                        <a:t> 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205kg</a:t>
                      </a:r>
                      <a:endParaRPr lang="en-IN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 dirty="0"/>
                        <a:t>Spring wire dia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400" dirty="0"/>
                        <a:t>12mm</a:t>
                      </a:r>
                      <a:endParaRPr lang="en-IN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 dirty="0"/>
                        <a:t>Spring Material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400" dirty="0"/>
                        <a:t>ASTM A228</a:t>
                      </a:r>
                      <a:endParaRPr lang="en-IN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 dirty="0"/>
                        <a:t>Spirng FOS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400" dirty="0"/>
                        <a:t>1.5</a:t>
                      </a:r>
                      <a:endParaRPr lang="en-IN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 dirty="0"/>
                        <a:t>Damping Value(N-s/m)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400" dirty="0"/>
                        <a:t>404(F) 417(R)</a:t>
                      </a:r>
                      <a:endParaRPr lang="en-IN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 dirty="0"/>
                        <a:t>Wheel Travel Front</a:t>
                      </a:r>
                      <a:endParaRPr lang="en-IN" altLang="en-US" sz="1400" dirty="0"/>
                    </a:p>
                    <a:p>
                      <a:pPr>
                        <a:buNone/>
                      </a:pPr>
                      <a:r>
                        <a:rPr lang="en-IN" altLang="en-US" sz="1400" dirty="0"/>
                        <a:t>Wheel Travel Rear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400" dirty="0"/>
                        <a:t>+ -50mm</a:t>
                      </a:r>
                      <a:endParaRPr lang="en-IN" sz="1400" dirty="0"/>
                    </a:p>
                    <a:p>
                      <a:pPr>
                        <a:buNone/>
                      </a:pPr>
                      <a:r>
                        <a:rPr lang="en-IN" sz="1400" dirty="0"/>
                        <a:t>+ -43mm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74560" y="751205"/>
          <a:ext cx="4754880" cy="36391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4160"/>
                <a:gridCol w="1950720"/>
              </a:tblGrid>
              <a:tr h="3473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SUSPENSION 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/>
                </a:tc>
              </a:tr>
              <a:tr h="4914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Sprung Mass at Front/Rear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97.65kg/119.35kg</a:t>
                      </a:r>
                      <a:endParaRPr lang="en-IN" sz="1400" dirty="0"/>
                    </a:p>
                  </a:txBody>
                  <a:tcPr/>
                </a:tc>
              </a:tr>
              <a:tr h="4908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Unsprung Mass at Front/Rear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22kg/21kg</a:t>
                      </a:r>
                      <a:endParaRPr lang="en-IN" sz="1400" dirty="0"/>
                    </a:p>
                  </a:txBody>
                  <a:tcPr/>
                </a:tc>
              </a:tr>
              <a:tr h="4908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Natural Frequency – Front/Rear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1.3Hz/1.5Hz</a:t>
                      </a:r>
                      <a:endParaRPr lang="en-IN" sz="1400" dirty="0" smtClean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Ride</a:t>
                      </a:r>
                      <a:r>
                        <a:rPr lang="en-US" sz="1400" baseline="0" dirty="0" smtClean="0"/>
                        <a:t> Rate 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Front/Rear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1.65N/mm/</a:t>
                      </a:r>
                      <a:r>
                        <a:rPr lang="en-IN" sz="1400" baseline="0" dirty="0" smtClean="0"/>
                        <a:t> 2.68N/mm</a:t>
                      </a:r>
                      <a:endParaRPr lang="en-IN" sz="1400" dirty="0"/>
                    </a:p>
                  </a:txBody>
                  <a:tcPr/>
                </a:tc>
              </a:tr>
              <a:tr h="4889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Spring</a:t>
                      </a:r>
                      <a:r>
                        <a:rPr lang="en-US" sz="1400" baseline="0" dirty="0" smtClean="0"/>
                        <a:t> Stiffness F/R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9.2N/mm/6.93N/mm</a:t>
                      </a:r>
                      <a:endParaRPr lang="en-IN" sz="1400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Suspension Travel F/R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4in/6.65in</a:t>
                      </a:r>
                      <a:endParaRPr lang="en-IN" sz="1400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 dirty="0"/>
                        <a:t>Damping Coefficient</a:t>
                      </a:r>
                      <a:endParaRPr lang="en-I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400" dirty="0"/>
                        <a:t>.35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15335" y="3902710"/>
            <a:ext cx="38176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/>
              <a:t>Arms design optimization in </a:t>
            </a:r>
            <a:r>
              <a:rPr lang="en-US" b="1" u="sng" dirty="0" err="1" smtClean="0"/>
              <a:t>solidworks</a:t>
            </a:r>
            <a:endParaRPr lang="en-US" b="1" u="sng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920" y="4902200"/>
            <a:ext cx="2301344" cy="17110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5" y="4902200"/>
            <a:ext cx="2438400" cy="17113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8755" y="751205"/>
          <a:ext cx="3124200" cy="29838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9800"/>
                <a:gridCol w="914400"/>
              </a:tblGrid>
              <a:tr h="3670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SUSPENSION LINKAGE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/>
                </a:tc>
              </a:tr>
              <a:tr h="3770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CG</a:t>
                      </a:r>
                      <a:r>
                        <a:rPr lang="en-US" sz="1400" baseline="0" dirty="0" smtClean="0"/>
                        <a:t> Height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25inch</a:t>
                      </a:r>
                      <a:endParaRPr lang="en-IN" sz="1400" dirty="0"/>
                    </a:p>
                  </a:txBody>
                  <a:tcPr/>
                </a:tc>
              </a:tr>
              <a:tr h="3770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Clearance(F/R)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16”/14”</a:t>
                      </a:r>
                      <a:endParaRPr lang="en-IN" sz="1400" dirty="0"/>
                    </a:p>
                  </a:txBody>
                  <a:tcPr/>
                </a:tc>
              </a:tr>
              <a:tr h="3770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Roll Centre Height at FAW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10.5in</a:t>
                      </a:r>
                      <a:endParaRPr lang="en-IN" sz="1400" dirty="0"/>
                    </a:p>
                  </a:txBody>
                  <a:tcPr/>
                </a:tc>
              </a:tr>
              <a:tr h="3770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Roll Centre</a:t>
                      </a:r>
                      <a:r>
                        <a:rPr lang="en-US" sz="1400" baseline="0" dirty="0" smtClean="0"/>
                        <a:t> Height at RAW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18.25in</a:t>
                      </a:r>
                      <a:endParaRPr lang="en-IN" sz="1400" dirty="0"/>
                    </a:p>
                  </a:txBody>
                  <a:tcPr/>
                </a:tc>
              </a:tr>
              <a:tr h="3770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Motion Ratio F/R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0.8/0.6</a:t>
                      </a:r>
                      <a:endParaRPr lang="en-IN" sz="1400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r>
                        <a:rPr lang="en-US" sz="1400" dirty="0" smtClean="0"/>
                        <a:t>Wheel Rate F/R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1400" dirty="0" smtClean="0"/>
                        <a:t>5.88N/mm(F)2.5N/mm(R)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" y="4850130"/>
            <a:ext cx="3048635" cy="181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438400" y="76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565775" y="122555"/>
            <a:ext cx="92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 u="sng" dirty="0" smtClean="0"/>
              <a:t>BRAKES</a:t>
            </a:r>
            <a:endParaRPr lang="en-IN" alt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54685" y="256660"/>
            <a:ext cx="198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BRAKING CIRCUIT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35735" y="2153013"/>
          <a:ext cx="3744416" cy="1609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5689"/>
                <a:gridCol w="1928727"/>
              </a:tblGrid>
              <a:tr h="3289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SPECIFICATIONS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b="0" dirty="0"/>
                    </a:p>
                  </a:txBody>
                  <a:tcPr/>
                </a:tc>
              </a:tr>
              <a:tr h="2320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Pedal force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300N</a:t>
                      </a:r>
                      <a:endParaRPr lang="en-IN" sz="1400" dirty="0"/>
                    </a:p>
                  </a:txBody>
                  <a:tcPr/>
                </a:tc>
              </a:tr>
              <a:tr h="2320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Pedal travel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50mm</a:t>
                      </a:r>
                      <a:endParaRPr lang="en-IN" sz="1600" dirty="0"/>
                    </a:p>
                  </a:txBody>
                  <a:tcPr/>
                </a:tc>
              </a:tr>
              <a:tr h="3289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Stopping distance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5.97m</a:t>
                      </a:r>
                      <a:endParaRPr lang="en-IN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Pedal ratio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5:1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00042" y="865116"/>
          <a:ext cx="3816423" cy="9201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3439"/>
                <a:gridCol w="1862984"/>
              </a:tblGrid>
              <a:tr h="307654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BRAKE INSTALLATION PROBLEMS –ACTIONS?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3076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Bleeding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Pump</a:t>
                      </a:r>
                      <a:r>
                        <a:rPr lang="en-IN" sz="1400" baseline="0" dirty="0" smtClean="0"/>
                        <a:t> and hold</a:t>
                      </a:r>
                      <a:endParaRPr lang="en-IN" sz="1400" dirty="0"/>
                    </a:p>
                  </a:txBody>
                  <a:tcPr/>
                </a:tc>
              </a:tr>
              <a:tr h="1971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Caliper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Floating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819624" y="122730"/>
            <a:ext cx="266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BRAKING  CALCULATION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4702" y="1785224"/>
            <a:ext cx="266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BRAKING PERFORMANCE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52205" y="4319905"/>
            <a:ext cx="2801620" cy="216979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159041" y="624960"/>
          <a:ext cx="3728160" cy="3490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544"/>
                <a:gridCol w="1704616"/>
              </a:tblGrid>
              <a:tr h="4337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SPECIFICATION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</a:tr>
              <a:tr h="1701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Weight transfer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70:30:00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</a:tr>
              <a:tr h="5767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Static Rolling radius for tire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12.303inch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</a:tr>
              <a:tr h="2907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COF of  road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</a:tr>
              <a:tr h="7197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Brake torque per wheel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F/R 323.83N-m /357.187N-m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</a:tr>
              <a:tr h="7197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Force by caliper cylinders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F/R  2948.49N/3796.48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</a:tr>
              <a:tr h="2298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Wheel lock first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</a:rPr>
                        <a:t>Rear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" marR="6163" marT="6163" marB="0"/>
                </a:tc>
              </a:tr>
              <a:tr h="285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Balance between two braking circuits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Tandem Master Cylinder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8386" y="762000"/>
          <a:ext cx="3353798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457"/>
                <a:gridCol w="1710341"/>
              </a:tblGrid>
              <a:tr h="5217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SPECIFICATIONS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</a:tr>
              <a:tr h="3554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Split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F/R split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</a:tr>
              <a:tr h="8656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Master cylinder bore size*stroke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0.86x1.18inch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</a:tr>
              <a:tr h="1777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Brake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Disc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</a:tr>
              <a:tr h="4127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Brake caliper bore size*no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F-  0.90inchx2  R-1.37inchx1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</a:tr>
              <a:tr h="5331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Brake  caliper pad-mean braking radius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2.89inch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</a:tr>
              <a:tr h="6134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Brake  caliper pad-area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 1.77inch^2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</a:tr>
              <a:tr h="3497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Brake  caliper pad- friction coefficient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</a:tr>
              <a:tr h="5217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Brake fluid used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Dot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3" marR="5733" marT="5733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0088" y="555038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/>
                        <a:t>BRAKE INSTALLATION PROBLEMS</a:t>
                      </a:r>
                      <a:endParaRPr lang="en-US" sz="1100" dirty="0" smtClean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Bleeding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100"/>
                        <a:t>Use of Bleeding syringes, Maintaining pressure in hoses using nylon tapes using pump and hold technique </a:t>
                      </a:r>
                      <a:endParaRPr lang="en-IN" alt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Unbalanced Circuits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100" dirty="0"/>
                        <a:t>Check for undue long hoses and any slacks, CorrecTandem Master Cylinder Working</a:t>
                      </a:r>
                      <a:endParaRPr lang="en-IN" alt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4974590" y="3762375"/>
            <a:ext cx="2725420" cy="1646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535930" y="264160"/>
            <a:ext cx="1110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STEERING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8564245" y="1035685"/>
            <a:ext cx="34651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Steering system used – Rack &amp; pinion</a:t>
            </a:r>
            <a:endParaRPr lang="en-US" sz="1600" dirty="0" smtClean="0"/>
          </a:p>
          <a:p>
            <a:r>
              <a:rPr lang="en-US" sz="1600" dirty="0" smtClean="0"/>
              <a:t>Turning angles – interior 44.5 degree /outside 24.5 degrees</a:t>
            </a:r>
            <a:endParaRPr lang="en-US" sz="1600" dirty="0" smtClean="0"/>
          </a:p>
          <a:p>
            <a:r>
              <a:rPr lang="en-US" sz="1600" dirty="0" smtClean="0"/>
              <a:t>Camber - (less steering effect)</a:t>
            </a:r>
            <a:endParaRPr lang="en-US" sz="1600" dirty="0" smtClean="0"/>
          </a:p>
          <a:p>
            <a:r>
              <a:rPr lang="en-US" sz="1600" dirty="0" smtClean="0"/>
              <a:t>Under steer</a:t>
            </a:r>
            <a:endParaRPr lang="en-US" sz="1600" dirty="0" smtClean="0"/>
          </a:p>
          <a:p>
            <a:r>
              <a:rPr lang="en-US" sz="1600" dirty="0" smtClean="0"/>
              <a:t>at turns Ackerman geometry followed</a:t>
            </a:r>
            <a:br>
              <a:rPr lang="en-US" sz="1600" dirty="0" smtClean="0"/>
            </a:br>
            <a:r>
              <a:rPr lang="en-US" sz="1600" dirty="0" smtClean="0"/>
              <a:t>Tire size: </a:t>
            </a:r>
            <a:r>
              <a:rPr lang="en-US" sz="1600" b="1" dirty="0" smtClean="0">
                <a:latin typeface="Calibri" panose="020F0502020204030204" pitchFamily="34" charset="0"/>
              </a:rPr>
              <a:t>25x7/10(F)  25x8/12(R)</a:t>
            </a:r>
            <a:br>
              <a:rPr lang="en-US" sz="1600" b="1" dirty="0" smtClean="0">
                <a:latin typeface="Calibri" panose="020F0502020204030204" pitchFamily="34" charset="0"/>
              </a:rPr>
            </a:br>
            <a:r>
              <a:rPr lang="en-US" sz="1600" b="1" dirty="0" smtClean="0">
                <a:latin typeface="Calibri" panose="020F0502020204030204" pitchFamily="34" charset="0"/>
              </a:rPr>
              <a:t>LHD</a:t>
            </a:r>
            <a:br>
              <a:rPr lang="en-US" sz="1600" b="1" dirty="0" smtClean="0">
                <a:latin typeface="Calibri" panose="020F0502020204030204" pitchFamily="34" charset="0"/>
              </a:rPr>
            </a:br>
            <a:r>
              <a:rPr lang="en-US" sz="1600" b="1" dirty="0" smtClean="0">
                <a:latin typeface="Calibri" panose="020F0502020204030204" pitchFamily="34" charset="0"/>
              </a:rPr>
              <a:t>Neither Collapsible nor tilting </a:t>
            </a:r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035685"/>
          <a:ext cx="2362200" cy="5589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  <a:gridCol w="1066800"/>
              </a:tblGrid>
              <a:tr h="3524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</a:tr>
              <a:tr h="3511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Rack</a:t>
                      </a:r>
                      <a:r>
                        <a:rPr lang="en-US" sz="1400" baseline="0" dirty="0" smtClean="0"/>
                        <a:t> travel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12.8 cm</a:t>
                      </a:r>
                      <a:endParaRPr lang="en-IN" sz="1400" dirty="0"/>
                    </a:p>
                  </a:txBody>
                  <a:tcPr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Steering wheel torque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8764N-mm</a:t>
                      </a:r>
                      <a:endParaRPr lang="en-IN" sz="1400" dirty="0"/>
                    </a:p>
                  </a:txBody>
                  <a:tcPr/>
                </a:tc>
              </a:tr>
              <a:tr h="351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Steering</a:t>
                      </a:r>
                      <a:r>
                        <a:rPr lang="en-US" sz="1400" baseline="0" dirty="0" smtClean="0"/>
                        <a:t> ratio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8:1</a:t>
                      </a:r>
                      <a:endParaRPr lang="en-IN" sz="1400" dirty="0"/>
                    </a:p>
                  </a:txBody>
                  <a:tcPr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IBJ center distance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153mm</a:t>
                      </a:r>
                      <a:endParaRPr lang="en-IN" sz="1400" dirty="0"/>
                    </a:p>
                  </a:txBody>
                  <a:tcPr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OBJ</a:t>
                      </a:r>
                      <a:r>
                        <a:rPr lang="en-US" sz="1400" baseline="0" dirty="0" smtClean="0"/>
                        <a:t> center distance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564mm</a:t>
                      </a:r>
                      <a:endParaRPr lang="en-IN" sz="14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Length</a:t>
                      </a:r>
                      <a:r>
                        <a:rPr lang="en-US" sz="1400" baseline="0" dirty="0" smtClean="0"/>
                        <a:t> of tie rod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15inch</a:t>
                      </a:r>
                      <a:endParaRPr lang="en-IN" sz="1400" dirty="0"/>
                    </a:p>
                  </a:txBody>
                  <a:tcPr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Steering</a:t>
                      </a:r>
                      <a:r>
                        <a:rPr lang="en-US" sz="1400" baseline="0" dirty="0" smtClean="0"/>
                        <a:t> column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Rack &amp; pinion</a:t>
                      </a:r>
                      <a:endParaRPr lang="en-IN" sz="1400" dirty="0"/>
                    </a:p>
                  </a:txBody>
                  <a:tcPr/>
                </a:tc>
              </a:tr>
              <a:tr h="6426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Steering wheel diameter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 inches</a:t>
                      </a:r>
                      <a:endParaRPr lang="en-IN" sz="1400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Turning radius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1.9 meter</a:t>
                      </a:r>
                      <a:endParaRPr lang="en-IN" sz="1400" dirty="0"/>
                    </a:p>
                  </a:txBody>
                  <a:tcPr/>
                </a:tc>
              </a:tr>
              <a:tr h="58991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Ackerman</a:t>
                      </a:r>
                      <a:r>
                        <a:rPr lang="en-US" sz="1400" baseline="0" dirty="0" smtClean="0"/>
                        <a:t> angle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70.3degree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95880" y="1035685"/>
          <a:ext cx="3048001" cy="35049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800"/>
                <a:gridCol w="1600201"/>
              </a:tblGrid>
              <a:tr h="3378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SPECIFICATION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</a:tr>
              <a:tr h="89669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Track</a:t>
                      </a:r>
                      <a:r>
                        <a:rPr lang="en-US" sz="1400" baseline="0" dirty="0" smtClean="0"/>
                        <a:t> width F/R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52inches/46 inches</a:t>
                      </a:r>
                      <a:endParaRPr lang="en-IN" sz="1400" dirty="0"/>
                    </a:p>
                  </a:txBody>
                  <a:tcPr/>
                </a:tc>
              </a:tr>
              <a:tr h="61739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Wheel 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48.09 inches</a:t>
                      </a:r>
                      <a:endParaRPr lang="en-IN" sz="1400" dirty="0"/>
                    </a:p>
                  </a:txBody>
                  <a:tcPr/>
                </a:tc>
              </a:tr>
              <a:tr h="33809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Power</a:t>
                      </a:r>
                      <a:r>
                        <a:rPr lang="en-US" sz="1400" baseline="0" dirty="0" smtClean="0"/>
                        <a:t> assist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No</a:t>
                      </a:r>
                      <a:endParaRPr lang="en-IN" sz="1400" dirty="0"/>
                    </a:p>
                  </a:txBody>
                  <a:tcPr/>
                </a:tc>
              </a:tr>
              <a:tr h="47774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%  ackerman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70.3%</a:t>
                      </a:r>
                      <a:endParaRPr lang="en-IN" sz="1400" dirty="0"/>
                    </a:p>
                  </a:txBody>
                  <a:tcPr/>
                </a:tc>
              </a:tr>
              <a:tr h="4774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Under</a:t>
                      </a:r>
                      <a:r>
                        <a:rPr lang="en-US" sz="1400" baseline="0" dirty="0" smtClean="0"/>
                        <a:t> steer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</a:tr>
              <a:tr h="36004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Steering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central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11520" y="1035685"/>
          <a:ext cx="2667000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1000"/>
                <a:gridCol w="1016000"/>
              </a:tblGrid>
              <a:tr h="7448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SPECIFICATIONS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</a:tr>
              <a:tr h="726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 degree</a:t>
                      </a:r>
                      <a:endParaRPr lang="en-IN" sz="1400" dirty="0"/>
                    </a:p>
                  </a:txBody>
                  <a:tcPr/>
                </a:tc>
              </a:tr>
              <a:tr h="5473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</a:tr>
              <a:tr h="9391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Lock to lock revolutions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¾ turns</a:t>
                      </a:r>
                      <a:endParaRPr lang="en-IN" sz="1600" dirty="0"/>
                    </a:p>
                  </a:txBody>
                  <a:tcPr/>
                </a:tc>
              </a:tr>
              <a:tr h="5473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Content Placeholder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658225" y="3545205"/>
            <a:ext cx="3277235" cy="293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20" y="4641850"/>
            <a:ext cx="2757805" cy="2136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085" y="4641850"/>
            <a:ext cx="2560955" cy="1920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152400"/>
            <a:ext cx="1562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POWER TRAIN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330" y="1351280"/>
          <a:ext cx="3709670" cy="128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  <a:gridCol w="1891030"/>
              </a:tblGrid>
              <a:tr h="365760">
                <a:tc gridSpan="2">
                  <a:txBody>
                    <a:bodyPr/>
                    <a:lstStyle/>
                    <a:p>
                      <a:r>
                        <a:rPr lang="en-IN" sz="1800" smtClean="0"/>
                        <a:t>                         </a:t>
                      </a:r>
                      <a:r>
                        <a:rPr lang="en-IN" sz="1600" smtClean="0"/>
                        <a:t>ENGINE  SPECIFICATIONS</a:t>
                      </a:r>
                      <a:endParaRPr lang="en-IN" sz="1800" dirty="0"/>
                    </a:p>
                  </a:txBody>
                  <a:tcPr/>
                </a:tc>
                <a:tc hMerge="1">
                  <a:tcPr/>
                </a:tc>
              </a:tr>
              <a:tr h="338860">
                <a:tc>
                  <a:txBody>
                    <a:bodyPr/>
                    <a:lstStyle/>
                    <a:p>
                      <a:r>
                        <a:rPr lang="en-IN" sz="1400" smtClean="0"/>
                        <a:t>MAXIMUM POWER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 HP</a:t>
                      </a:r>
                      <a:endParaRPr lang="en-IN" sz="1600" dirty="0"/>
                    </a:p>
                  </a:txBody>
                  <a:tcPr/>
                </a:tc>
              </a:tr>
              <a:tr h="466912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MAXIMUM TORQUE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14</a:t>
                      </a:r>
                      <a:r>
                        <a:rPr lang="en-IN" sz="1600" baseline="0" dirty="0" smtClean="0"/>
                        <a:t> lbs-</a:t>
                      </a:r>
                      <a:r>
                        <a:rPr lang="en-IN" sz="1600" baseline="0" dirty="0" err="1" smtClean="0"/>
                        <a:t>ft</a:t>
                      </a:r>
                      <a:r>
                        <a:rPr lang="en-IN" sz="1600" baseline="0" dirty="0" smtClean="0"/>
                        <a:t> @ 2800 RPM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8600" y="640080"/>
            <a:ext cx="37098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u="sng" dirty="0" smtClean="0"/>
              <a:t> </a:t>
            </a:r>
            <a:r>
              <a:rPr lang="en-IN" u="sng" dirty="0" smtClean="0"/>
              <a:t>POWER  TRAIN  LAYOUT</a:t>
            </a:r>
            <a:br>
              <a:rPr lang="en-IN" u="sng" dirty="0" smtClean="0"/>
            </a:br>
            <a:r>
              <a:rPr lang="en-US" b="1" dirty="0" smtClean="0">
                <a:latin typeface="Calibri" panose="020F0502020204030204" pitchFamily="34" charset="0"/>
              </a:rPr>
              <a:t>Engine </a:t>
            </a:r>
            <a:r>
              <a:rPr lang="en-US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CVT  Gearbox  Wheels</a:t>
            </a:r>
            <a:endParaRPr lang="en-IN" b="1" dirty="0" smtClean="0">
              <a:latin typeface="Calibri" panose="020F0502020204030204" pitchFamily="34" charset="0"/>
            </a:endParaRPr>
          </a:p>
          <a:p>
            <a:pPr algn="ctr"/>
            <a:endParaRPr lang="en-IN" u="sng" dirty="0"/>
          </a:p>
        </p:txBody>
      </p:sp>
      <p:sp>
        <p:nvSpPr>
          <p:cNvPr id="5" name="Rectangle 4"/>
          <p:cNvSpPr/>
          <p:nvPr/>
        </p:nvSpPr>
        <p:spPr>
          <a:xfrm>
            <a:off x="271706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b="1" dirty="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60" y="2635250"/>
          <a:ext cx="3124200" cy="3004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4279"/>
                <a:gridCol w="1129921"/>
              </a:tblGrid>
              <a:tr h="369220">
                <a:tc gridSpan="2">
                  <a:txBody>
                    <a:bodyPr/>
                    <a:lstStyle/>
                    <a:p>
                      <a:r>
                        <a:rPr lang="en-IN" sz="1600" dirty="0" smtClean="0"/>
                        <a:t>                    GEARBOX DATA</a:t>
                      </a:r>
                      <a:endParaRPr lang="en-IN" sz="1600" dirty="0"/>
                    </a:p>
                  </a:txBody>
                  <a:tcPr/>
                </a:tc>
                <a:tc hMerge="1">
                  <a:tcPr/>
                </a:tc>
              </a:tr>
              <a:tr h="36922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GEAR   RATIO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14.69</a:t>
                      </a:r>
                      <a:endParaRPr lang="en-IN" sz="1600" dirty="0"/>
                    </a:p>
                  </a:txBody>
                  <a:tcPr/>
                </a:tc>
              </a:tr>
              <a:tr h="52610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NO. OF  REDUCTION STAGES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</a:tr>
              <a:tr h="36922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MODULE  I  STAGE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2.5</a:t>
                      </a:r>
                      <a:endParaRPr lang="en-IN" sz="1600" dirty="0"/>
                    </a:p>
                  </a:txBody>
                  <a:tcPr/>
                </a:tc>
              </a:tr>
              <a:tr h="36922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MODULE  II  STAGE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2.5</a:t>
                      </a:r>
                      <a:endParaRPr lang="en-IN" sz="1600" dirty="0"/>
                    </a:p>
                  </a:txBody>
                  <a:tcPr/>
                </a:tc>
              </a:tr>
              <a:tr h="52610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GEAR  AND  SHAFT  MATERIAL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EN24</a:t>
                      </a:r>
                      <a:endParaRPr lang="en-IN" sz="1600" dirty="0"/>
                    </a:p>
                  </a:txBody>
                  <a:tcPr/>
                </a:tc>
              </a:tr>
              <a:tr h="36922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CASING  MATERIAL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Al6061-T6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420860" y="40640"/>
          <a:ext cx="2438400" cy="11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1143000"/>
              </a:tblGrid>
              <a:tr h="57912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                            PERFORMANCE</a:t>
                      </a:r>
                      <a:endParaRPr lang="en-IN" sz="1600" dirty="0"/>
                    </a:p>
                  </a:txBody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ACCELERATION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dirty="0" smtClean="0"/>
                        <a:t>7.28m/s</a:t>
                      </a:r>
                      <a:r>
                        <a:rPr lang="en-IN" sz="1400" baseline="30000" dirty="0" smtClean="0"/>
                        <a:t>2</a:t>
                      </a:r>
                      <a:endParaRPr lang="en-IN" sz="1400" baseline="30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GRADIABILITY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49.74</a:t>
                      </a:r>
                      <a:r>
                        <a:rPr lang="en-IN" sz="1400" baseline="0" dirty="0" smtClean="0"/>
                        <a:t> degree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114800" y="685800"/>
            <a:ext cx="502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Custom Gearbox With CVT - </a:t>
            </a:r>
            <a:r>
              <a:rPr lang="en-US" sz="1600" dirty="0" err="1" smtClean="0">
                <a:latin typeface="Calibri" panose="020F0502020204030204" pitchFamily="34" charset="0"/>
              </a:rPr>
              <a:t>CVtech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Engine and Gearbox coupled using a CVT with a V-Belt</a:t>
            </a:r>
            <a:br>
              <a:rPr lang="en-US" sz="1600" dirty="0" smtClean="0">
                <a:latin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</a:rPr>
              <a:t>T</a:t>
            </a:r>
            <a:r>
              <a:rPr lang="en-US" sz="1600" b="1" dirty="0" smtClean="0">
                <a:latin typeface="Calibri" panose="020F0502020204030204" pitchFamily="34" charset="0"/>
              </a:rPr>
              <a:t>ire size- 25x7/10(F)  25x8/12(R)   </a:t>
            </a:r>
            <a:endParaRPr lang="en-US" sz="1600" b="1" dirty="0" smtClean="0">
              <a:latin typeface="Calibri" panose="020F050202020403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07" y="3244215"/>
            <a:ext cx="28414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800" y="1513205"/>
          <a:ext cx="79476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830"/>
                <a:gridCol w="3973830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 hMerge="1"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NVH Considerations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</a:t>
                      </a:r>
                      <a:r>
                        <a:rPr lang="en-US" baseline="0" dirty="0" smtClean="0"/>
                        <a:t> Aligned and balanced wheels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2) PU Sheet placed under engine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3) 75cm of clearance of seat from front suspension assembly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Content Placeholder 12"/>
          <p:cNvPicPr>
            <a:picLocks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6766560" y="3244215"/>
            <a:ext cx="1863725" cy="2895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244215"/>
            <a:ext cx="2481580" cy="3077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11445</Words>
  <Application>WPS Presentation</Application>
  <PresentationFormat>Widescreen</PresentationFormat>
  <Paragraphs>1203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Calibri</vt:lpstr>
      <vt:lpstr>Times New Roman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ASUS</dc:creator>
  <cp:lastModifiedBy>ASUS</cp:lastModifiedBy>
  <cp:revision>22</cp:revision>
  <dcterms:created xsi:type="dcterms:W3CDTF">2019-07-07T19:34:00Z</dcterms:created>
  <dcterms:modified xsi:type="dcterms:W3CDTF">2019-07-08T18:47:28Z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