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00787A84-9124-4F65-B045-34F774C062D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6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8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09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88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36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32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3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6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3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0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0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7A84-9124-4F65-B045-34F774C062D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4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0787A84-9124-4F65-B045-34F774C062D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D707BCB-B77F-4533-A209-8BAF188DF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5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E74D-573C-4FCB-82E5-EB76C6ADC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>
                <a:latin typeface="+mj-lt"/>
              </a:rPr>
              <a:t>Airlines Yield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7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B794-3D41-44D6-842D-0937B766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airline prices.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5C5E-CB11-4203-A3C8-223964ABB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Price is affected by various main factors such as:</a:t>
            </a:r>
          </a:p>
          <a:p>
            <a:r>
              <a:rPr lang="en-US" dirty="0"/>
              <a:t>Day of Booking.</a:t>
            </a:r>
          </a:p>
          <a:p>
            <a:r>
              <a:rPr lang="en-US" dirty="0"/>
              <a:t>Weekday/Weekend travel.</a:t>
            </a:r>
          </a:p>
          <a:p>
            <a:r>
              <a:rPr lang="en-US" dirty="0"/>
              <a:t>Festival/National holiday.</a:t>
            </a:r>
          </a:p>
          <a:p>
            <a:r>
              <a:rPr lang="en-US" dirty="0"/>
              <a:t>Weather Conditions.</a:t>
            </a:r>
          </a:p>
          <a:p>
            <a:r>
              <a:rPr lang="en-US" dirty="0"/>
              <a:t>Distance.</a:t>
            </a:r>
          </a:p>
          <a:p>
            <a:r>
              <a:rPr lang="en-US" dirty="0"/>
              <a:t>Flight carrier.</a:t>
            </a:r>
          </a:p>
          <a:p>
            <a:r>
              <a:rPr lang="en-US" dirty="0"/>
              <a:t>Demand level.</a:t>
            </a:r>
          </a:p>
          <a:p>
            <a:r>
              <a:rPr lang="en-US" dirty="0"/>
              <a:t>Airline Fuel Cost.</a:t>
            </a:r>
          </a:p>
        </p:txBody>
      </p:sp>
    </p:spTree>
    <p:extLst>
      <p:ext uri="{BB962C8B-B14F-4D97-AF65-F5344CB8AC3E}">
        <p14:creationId xmlns:p14="http://schemas.microsoft.com/office/powerpoint/2010/main" val="45366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E5D7-B847-46F6-B008-2C62CAE7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Dimensions: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181EC-E77E-4F78-883C-422DBE835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Independent Variables:						Dependent Variable:</a:t>
            </a:r>
          </a:p>
          <a:p>
            <a:r>
              <a:rPr lang="en-US" sz="1000" dirty="0"/>
              <a:t>Booking ID.(Integer)						Ticket price.(Integer)</a:t>
            </a:r>
          </a:p>
          <a:p>
            <a:r>
              <a:rPr lang="en-US" sz="1000" dirty="0"/>
              <a:t>Day of Booking.(Categorical)</a:t>
            </a:r>
          </a:p>
          <a:p>
            <a:r>
              <a:rPr lang="en-US" sz="1000" dirty="0"/>
              <a:t>Weekend.(Categorical)</a:t>
            </a:r>
          </a:p>
          <a:p>
            <a:r>
              <a:rPr lang="en-US" sz="1000" dirty="0"/>
              <a:t>Festive/National day.(Categorical)</a:t>
            </a:r>
          </a:p>
          <a:p>
            <a:r>
              <a:rPr lang="en-US" sz="1000" dirty="0"/>
              <a:t>Source.(Categorical)</a:t>
            </a:r>
          </a:p>
          <a:p>
            <a:r>
              <a:rPr lang="en-US" sz="1000" dirty="0"/>
              <a:t>Destination.(Categorical)</a:t>
            </a:r>
          </a:p>
          <a:p>
            <a:r>
              <a:rPr lang="en-US" sz="1000" dirty="0"/>
              <a:t>Distance.(Integer)</a:t>
            </a:r>
          </a:p>
          <a:p>
            <a:r>
              <a:rPr lang="en-US" sz="1000" dirty="0"/>
              <a:t>Flight carrier.(Categorical)</a:t>
            </a:r>
          </a:p>
          <a:p>
            <a:r>
              <a:rPr lang="en-US" sz="1000" dirty="0"/>
              <a:t>Departure time.(Timestamp)</a:t>
            </a:r>
          </a:p>
          <a:p>
            <a:r>
              <a:rPr lang="en-US" sz="1000" dirty="0"/>
              <a:t>Arrival time.(Timestamp)</a:t>
            </a:r>
          </a:p>
          <a:p>
            <a:r>
              <a:rPr lang="en-US" sz="1000" dirty="0"/>
              <a:t>Airplane Fuel Cost.(Integer)</a:t>
            </a:r>
          </a:p>
          <a:p>
            <a:r>
              <a:rPr lang="en-US" sz="1000" dirty="0"/>
              <a:t>Demand level.(Categorical)</a:t>
            </a:r>
          </a:p>
          <a:p>
            <a:r>
              <a:rPr lang="en-US" sz="1000" dirty="0"/>
              <a:t>Remaining seats.(Integer)</a:t>
            </a:r>
          </a:p>
        </p:txBody>
      </p:sp>
    </p:spTree>
    <p:extLst>
      <p:ext uri="{BB962C8B-B14F-4D97-AF65-F5344CB8AC3E}">
        <p14:creationId xmlns:p14="http://schemas.microsoft.com/office/powerpoint/2010/main" val="110631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5EDB-AAB3-483E-B28C-AEDCF52E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287CF-D869-4385-936A-8D35605E8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Linearity/Non-Linearity.</a:t>
            </a:r>
          </a:p>
          <a:p>
            <a:r>
              <a:rPr lang="en-US" dirty="0"/>
              <a:t>Sample Size.</a:t>
            </a:r>
          </a:p>
          <a:p>
            <a:r>
              <a:rPr lang="en-US" dirty="0"/>
              <a:t>Data distribution.</a:t>
            </a:r>
          </a:p>
          <a:p>
            <a:r>
              <a:rPr lang="en-US" dirty="0"/>
              <a:t>Presence of Outliers.</a:t>
            </a:r>
          </a:p>
          <a:p>
            <a:r>
              <a:rPr lang="en-US" dirty="0"/>
              <a:t>Multicollinearity.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1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0BD1-019B-48A6-9D9D-09CAB883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relationship between different variables: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2F2F2-79F5-465C-B625-0A947F128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Distance vs Price using scatter plot.</a:t>
            </a:r>
          </a:p>
          <a:p>
            <a:r>
              <a:rPr lang="en-US" dirty="0"/>
              <a:t>Fuel Cost vs Price using scatter plot.</a:t>
            </a:r>
          </a:p>
          <a:p>
            <a:r>
              <a:rPr lang="en-US" dirty="0"/>
              <a:t>Day of Booking vs Average Price using Boxplot.</a:t>
            </a:r>
          </a:p>
          <a:p>
            <a:r>
              <a:rPr lang="en-US" dirty="0"/>
              <a:t>Weekend/Non-Weekend vs Average Price using Bar Plot.</a:t>
            </a:r>
          </a:p>
          <a:p>
            <a:r>
              <a:rPr lang="en-US" dirty="0"/>
              <a:t>Flight carrier vs Average Price using Bar Plot.</a:t>
            </a:r>
          </a:p>
          <a:p>
            <a:r>
              <a:rPr lang="en-US" dirty="0"/>
              <a:t>Festive Day vs Average Price using Bar Plot.</a:t>
            </a:r>
          </a:p>
          <a:p>
            <a:r>
              <a:rPr lang="en-US" dirty="0"/>
              <a:t>Bar Plot between Day of Booking vs Average Price for each flight carrier.</a:t>
            </a:r>
          </a:p>
          <a:p>
            <a:r>
              <a:rPr lang="en-US" dirty="0"/>
              <a:t>Bar Plot between Festive Day vs Average Price for each flight carrier.</a:t>
            </a:r>
          </a:p>
        </p:txBody>
      </p:sp>
    </p:spTree>
    <p:extLst>
      <p:ext uri="{BB962C8B-B14F-4D97-AF65-F5344CB8AC3E}">
        <p14:creationId xmlns:p14="http://schemas.microsoft.com/office/powerpoint/2010/main" val="398042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19C5-35F1-456A-802B-A3265159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C6100-8BB5-4E57-8504-E9E6DE8AE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Collect the data.</a:t>
            </a:r>
          </a:p>
          <a:p>
            <a:r>
              <a:rPr lang="en-US" dirty="0"/>
              <a:t>Descriptive Analysis: Perform descriptive analysis, checking datatypes of different variables, checking amount of data, finding missing values in data, cleaning data identifying unique values and distribution of various classes in categorical data.</a:t>
            </a:r>
          </a:p>
          <a:p>
            <a:r>
              <a:rPr lang="en-US" dirty="0"/>
              <a:t>Data Visualization: Visualize the relationship between different continuous and categorical variables to discovers new insights and patterns in the data.</a:t>
            </a:r>
          </a:p>
          <a:p>
            <a:r>
              <a:rPr lang="en-US" dirty="0"/>
              <a:t>Perform Feature Encoding, Feature Selection or Feature Standardization in order to make it suitable for Modelling.</a:t>
            </a:r>
          </a:p>
          <a:p>
            <a:r>
              <a:rPr lang="en-US" dirty="0"/>
              <a:t>Perform Modelling using various ML algorithms in order to measure their performance.</a:t>
            </a:r>
          </a:p>
          <a:p>
            <a:r>
              <a:rPr lang="en-US" dirty="0"/>
              <a:t>Using best ML models to make predictions on unseen data.</a:t>
            </a:r>
          </a:p>
        </p:txBody>
      </p:sp>
    </p:spTree>
    <p:extLst>
      <p:ext uri="{BB962C8B-B14F-4D97-AF65-F5344CB8AC3E}">
        <p14:creationId xmlns:p14="http://schemas.microsoft.com/office/powerpoint/2010/main" val="128304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CEB8-5E1E-40FA-B661-0149B480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 to Evaluate: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8FDC6-DA41-4B6E-B895-44B302A03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Support Vector Machines.</a:t>
            </a:r>
          </a:p>
          <a:p>
            <a:r>
              <a:rPr lang="en-US" dirty="0"/>
              <a:t>Logistic Regression.</a:t>
            </a:r>
          </a:p>
          <a:p>
            <a:r>
              <a:rPr lang="en-US" dirty="0"/>
              <a:t>Random Forest.</a:t>
            </a:r>
          </a:p>
          <a:p>
            <a:r>
              <a:rPr lang="en-US" dirty="0"/>
              <a:t>Bernoulli Naïve Bayes.</a:t>
            </a:r>
          </a:p>
          <a:p>
            <a:r>
              <a:rPr lang="en-US" dirty="0"/>
              <a:t>Ridge Regression.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1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79BE-2A2B-4C17-A7B4-29FBAACD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2A782-8C56-40DA-BA5B-50E99F1F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Performance metric is chosen based on various considerations:</a:t>
            </a:r>
          </a:p>
          <a:p>
            <a:endParaRPr lang="en-US" dirty="0"/>
          </a:p>
          <a:p>
            <a:r>
              <a:rPr lang="en-US" dirty="0"/>
              <a:t>Based on type of problem - Regression/Classification.</a:t>
            </a:r>
          </a:p>
          <a:p>
            <a:r>
              <a:rPr lang="en-US" dirty="0"/>
              <a:t>Balanced/Imbalanced Class problem.</a:t>
            </a:r>
          </a:p>
        </p:txBody>
      </p:sp>
    </p:spTree>
    <p:extLst>
      <p:ext uri="{BB962C8B-B14F-4D97-AF65-F5344CB8AC3E}">
        <p14:creationId xmlns:p14="http://schemas.microsoft.com/office/powerpoint/2010/main" val="2302723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396F-F6D1-423F-AD8A-7B1E491A6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role of optimization in this problem solving?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FCE3-8DAE-4CC9-A72B-18FE9583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Optimization of prices is important :</a:t>
            </a:r>
          </a:p>
          <a:p>
            <a:r>
              <a:rPr lang="en-US" dirty="0"/>
              <a:t>In order to maximize the total revenue collected for all flights.</a:t>
            </a:r>
          </a:p>
          <a:p>
            <a:r>
              <a:rPr lang="en-US" dirty="0"/>
              <a:t>To provide the best ticket price to increase the customer base and improve customer retention rate.</a:t>
            </a:r>
          </a:p>
          <a:p>
            <a:r>
              <a:rPr lang="en-US" dirty="0"/>
              <a:t>Understanding how customers will react to different pricing strategies for products and services.</a:t>
            </a:r>
          </a:p>
        </p:txBody>
      </p:sp>
    </p:spTree>
    <p:extLst>
      <p:ext uri="{BB962C8B-B14F-4D97-AF65-F5344CB8AC3E}">
        <p14:creationId xmlns:p14="http://schemas.microsoft.com/office/powerpoint/2010/main" val="1834497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265</TotalTime>
  <Words>460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Airlines Yield Management System</vt:lpstr>
      <vt:lpstr>Factors affecting airline prices.</vt:lpstr>
      <vt:lpstr>Data Dimensions:</vt:lpstr>
      <vt:lpstr>Assumptions</vt:lpstr>
      <vt:lpstr>Visualizing relationship between different variables:</vt:lpstr>
      <vt:lpstr>Approach</vt:lpstr>
      <vt:lpstr>Machine learning Models to Evaluate:</vt:lpstr>
      <vt:lpstr>Performance Metric</vt:lpstr>
      <vt:lpstr>What is the role of optimization in this problem solving?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Airlines Yield Management System</dc:title>
  <dc:creator>Sumedha Sharma</dc:creator>
  <cp:lastModifiedBy>Sumedha Sharma</cp:lastModifiedBy>
  <cp:revision>42</cp:revision>
  <dcterms:created xsi:type="dcterms:W3CDTF">2020-07-30T10:36:25Z</dcterms:created>
  <dcterms:modified xsi:type="dcterms:W3CDTF">2020-08-02T12:12:39Z</dcterms:modified>
</cp:coreProperties>
</file>