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A Decision Tree Classification Model for University Admission System"/>
          <p:cNvSpPr txBox="1"/>
          <p:nvPr>
            <p:ph type="ctrTitle"/>
          </p:nvPr>
        </p:nvSpPr>
        <p:spPr>
          <a:prstGeom prst="rect">
            <a:avLst/>
          </a:prstGeom>
          <a:blipFill>
            <a:blip r:embed="rId2"/>
          </a:blipFill>
          <a:ln w="9525">
            <a:round/>
          </a:ln>
        </p:spPr>
        <p:txBody>
          <a:bodyPr/>
          <a:lstStyle>
            <a:lvl1pPr>
              <a:lnSpc>
                <a:spcPct val="100000"/>
              </a:lnSpc>
              <a:defRPr cap="none" sz="5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 Decision Tree Classification Model for University Admission System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Submitted by: Sumedha…"/>
          <p:cNvSpPr txBox="1"/>
          <p:nvPr>
            <p:ph type="subTitle" sz="half" idx="1"/>
          </p:nvPr>
        </p:nvSpPr>
        <p:spPr>
          <a:prstGeom prst="rect">
            <a:avLst/>
          </a:prstGeom>
          <a:blipFill>
            <a:blip r:embed="rId2"/>
          </a:blipFill>
          <a:ln w="9525">
            <a:round/>
          </a:ln>
        </p:spPr>
        <p:txBody>
          <a:bodyPr/>
          <a:lstStyle/>
          <a:p>
            <a:pPr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  <a:p>
            <a:pPr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  <a:p>
            <a:pPr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  <a:p>
            <a:pPr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  <a:p>
            <a:pPr algn="r"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Submitted by: Sumedha</a:t>
            </a:r>
          </a:p>
          <a:p>
            <a:pPr algn="r"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M.Tech (S.P.D.D)</a:t>
            </a:r>
          </a:p>
          <a:p>
            <a:pPr algn="r"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Second Semester</a:t>
            </a:r>
          </a:p>
          <a:p>
            <a:pPr algn="r">
              <a:lnSpc>
                <a:spcPct val="100000"/>
              </a:lnSpc>
              <a:defRPr i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Roll No.: 2K19/SPD/17</a:t>
            </a:r>
          </a:p>
        </p:txBody>
      </p:sp>
      <p:sp>
        <p:nvSpPr>
          <p:cNvPr id="131" name="Pattern Analysis and Machine Intelligence"/>
          <p:cNvSpPr txBox="1"/>
          <p:nvPr/>
        </p:nvSpPr>
        <p:spPr>
          <a:xfrm>
            <a:off x="659264" y="778709"/>
            <a:ext cx="11686272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7900"/>
              </a:lnSpc>
              <a:spcBef>
                <a:spcPts val="1200"/>
              </a:spcBef>
              <a:defRPr i="0" spc="0" sz="35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Pattern Analysis and Machine Intelligence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" name="Improving evaluation measures using hyper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spcBef>
                <a:spcPts val="2000"/>
              </a:spcBef>
              <a:defRPr sz="4732"/>
            </a:lvl1pPr>
          </a:lstStyle>
          <a:p>
            <a:pPr/>
            <a:r>
              <a:t>Improving evaluation measures using hyper parameters</a:t>
            </a:r>
          </a:p>
        </p:txBody>
      </p:sp>
      <p:pic>
        <p:nvPicPr>
          <p:cNvPr id="175" name="Screen Shot 2020-06-15 at 4.24.46 AM.png" descr="Screen Shot 2020-06-15 at 4.24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860" y="1926757"/>
            <a:ext cx="12181081" cy="309203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Output"/>
          <p:cNvSpPr txBox="1"/>
          <p:nvPr/>
        </p:nvSpPr>
        <p:spPr>
          <a:xfrm>
            <a:off x="611135" y="5242601"/>
            <a:ext cx="740940" cy="36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25779">
              <a:spcBef>
                <a:spcPts val="2000"/>
              </a:spcBef>
              <a:defRPr cap="all" i="0" spc="0" sz="189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Output</a:t>
            </a:r>
          </a:p>
        </p:txBody>
      </p:sp>
      <p:pic>
        <p:nvPicPr>
          <p:cNvPr id="177" name="Screen Shot 2020-06-15 at 4.27.12 AM.png" descr="Screen Shot 2020-06-15 at 4.27.1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6038" y="5739876"/>
            <a:ext cx="127889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Output when hyper-parameters are not used"/>
          <p:cNvSpPr txBox="1"/>
          <p:nvPr/>
        </p:nvSpPr>
        <p:spPr>
          <a:xfrm>
            <a:off x="586174" y="7122445"/>
            <a:ext cx="3929591" cy="36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25779">
              <a:spcBef>
                <a:spcPts val="2000"/>
              </a:spcBef>
              <a:defRPr cap="all" i="0" spc="0" sz="189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Output when hyper-parameters are not used</a:t>
            </a:r>
          </a:p>
        </p:txBody>
      </p:sp>
      <p:pic>
        <p:nvPicPr>
          <p:cNvPr id="179" name="Screen Shot 2020-06-15 at 4.27.27 AM.png" descr="Screen Shot 2020-06-15 at 4.27.2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5088" y="7786111"/>
            <a:ext cx="12750801" cy="105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Improving evaluation measures using hyper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spcBef>
                <a:spcPts val="2000"/>
              </a:spcBef>
              <a:defRPr sz="4732"/>
            </a:lvl1pPr>
          </a:lstStyle>
          <a:p>
            <a:pPr/>
            <a:r>
              <a:t>Improving evaluation measures using hyper parameters</a:t>
            </a:r>
          </a:p>
        </p:txBody>
      </p:sp>
      <p:sp>
        <p:nvSpPr>
          <p:cNvPr id="183" name="Output"/>
          <p:cNvSpPr txBox="1"/>
          <p:nvPr/>
        </p:nvSpPr>
        <p:spPr>
          <a:xfrm>
            <a:off x="873228" y="5639503"/>
            <a:ext cx="1025069" cy="36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25779">
              <a:spcBef>
                <a:spcPts val="2000"/>
              </a:spcBef>
              <a:defRPr cap="all" i="0" spc="0" sz="189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Output</a:t>
            </a:r>
          </a:p>
        </p:txBody>
      </p:sp>
      <p:pic>
        <p:nvPicPr>
          <p:cNvPr id="184" name="Screen Shot 2020-06-15 at 4.38.49 AM.png" descr="Screen Shot 2020-06-15 at 4.38.4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93" y="5778969"/>
            <a:ext cx="11205383" cy="147029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Output when hyper-parameters are not used"/>
          <p:cNvSpPr txBox="1"/>
          <p:nvPr/>
        </p:nvSpPr>
        <p:spPr>
          <a:xfrm>
            <a:off x="847609" y="7405455"/>
            <a:ext cx="3929590" cy="36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25779">
              <a:spcBef>
                <a:spcPts val="2000"/>
              </a:spcBef>
              <a:defRPr cap="all" i="0" spc="0" sz="189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Output when hyper-parameters are not used</a:t>
            </a:r>
          </a:p>
        </p:txBody>
      </p:sp>
      <p:pic>
        <p:nvPicPr>
          <p:cNvPr id="186" name="Screen Shot 2020-06-15 at 4.33.11 AM.png" descr="Screen Shot 2020-06-15 at 4.33.1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9183" y="7820650"/>
            <a:ext cx="11354403" cy="1497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 Shot 2020-06-18 at 6.19.11 AM.png" descr="Screen Shot 2020-06-18 at 6.19.1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8153" y="1663497"/>
            <a:ext cx="10254939" cy="3670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" name="Visualizing decisio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Visualizing decision tree</a:t>
            </a:r>
          </a:p>
        </p:txBody>
      </p:sp>
      <p:sp>
        <p:nvSpPr>
          <p:cNvPr id="191" name="Output"/>
          <p:cNvSpPr txBox="1"/>
          <p:nvPr/>
        </p:nvSpPr>
        <p:spPr>
          <a:xfrm>
            <a:off x="873228" y="4810112"/>
            <a:ext cx="1412358" cy="46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2300"/>
              </a:spcBef>
              <a:defRPr cap="all" i="0" spc="0" sz="250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Output</a:t>
            </a:r>
          </a:p>
        </p:txBody>
      </p:sp>
      <p:pic>
        <p:nvPicPr>
          <p:cNvPr id="192" name="Screen Shot 2020-06-15 at 5.10.04 AM.png" descr="Screen Shot 2020-06-15 at 5.10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001" y="1701800"/>
            <a:ext cx="11242708" cy="285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ree_Visualization.pdf" descr="Tree_Visualization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0007" y="4487074"/>
            <a:ext cx="8336602" cy="5204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6" name="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ADVANTAGES</a:t>
            </a:r>
          </a:p>
        </p:txBody>
      </p:sp>
      <p:sp>
        <p:nvSpPr>
          <p:cNvPr id="197" name="Simple to understand…"/>
          <p:cNvSpPr txBox="1"/>
          <p:nvPr>
            <p:ph type="body" sz="quarter" idx="1"/>
          </p:nvPr>
        </p:nvSpPr>
        <p:spPr>
          <a:xfrm>
            <a:off x="571500" y="1803400"/>
            <a:ext cx="11861800" cy="2043950"/>
          </a:xfrm>
          <a:prstGeom prst="rect">
            <a:avLst/>
          </a:prstGeom>
        </p:spPr>
        <p:txBody>
          <a:bodyPr/>
          <a:lstStyle/>
          <a:p>
            <a:pPr/>
            <a:r>
              <a:t>Simple to understand</a:t>
            </a:r>
          </a:p>
          <a:p>
            <a:pPr/>
            <a:r>
              <a:t>Less requirement of Data Cleaning</a:t>
            </a:r>
          </a:p>
        </p:txBody>
      </p:sp>
      <p:sp>
        <p:nvSpPr>
          <p:cNvPr id="198" name="disADVANTAGES"/>
          <p:cNvSpPr txBox="1"/>
          <p:nvPr/>
        </p:nvSpPr>
        <p:spPr>
          <a:xfrm>
            <a:off x="571500" y="451485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43305">
              <a:spcBef>
                <a:spcPts val="2100"/>
              </a:spcBef>
              <a:defRPr cap="all" i="0" spc="0" sz="4836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disADVANTAGES</a:t>
            </a:r>
          </a:p>
        </p:txBody>
      </p:sp>
      <p:sp>
        <p:nvSpPr>
          <p:cNvPr id="199" name="May have over-fitting issue…"/>
          <p:cNvSpPr txBox="1"/>
          <p:nvPr/>
        </p:nvSpPr>
        <p:spPr>
          <a:xfrm>
            <a:off x="571500" y="5612181"/>
            <a:ext cx="11861800" cy="2043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 i="0" spc="0" sz="3200"/>
            </a:pPr>
            <a:r>
              <a:t>May have over-fitting issue</a:t>
            </a:r>
          </a:p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 i="0" spc="0" sz="3200"/>
            </a:pPr>
            <a:r>
              <a:t>As number of labels increase computational complexity also increases</a:t>
            </a:r>
          </a:p>
        </p:txBody>
      </p:sp>
      <p:sp>
        <p:nvSpPr>
          <p:cNvPr id="200" name="Line"/>
          <p:cNvSpPr/>
          <p:nvPr/>
        </p:nvSpPr>
        <p:spPr>
          <a:xfrm>
            <a:off x="571500" y="5296217"/>
            <a:ext cx="11861800" cy="1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" name="Research pa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Research paper</a:t>
            </a:r>
          </a:p>
        </p:txBody>
      </p:sp>
      <p:pic>
        <p:nvPicPr>
          <p:cNvPr id="135" name="Decision_Tree_Classification_Model_for_University_Admission_System.pdf" descr="Decision_Tree_Classification_Model_for_University_Admission_System.pdf"/>
          <p:cNvPicPr>
            <a:picLocks noChangeAspect="1"/>
          </p:cNvPicPr>
          <p:nvPr/>
        </p:nvPicPr>
        <p:blipFill>
          <a:blip r:embed="rId2">
            <a:extLst/>
          </a:blip>
          <a:srcRect l="0" t="671" r="0" b="0"/>
          <a:stretch>
            <a:fillRect/>
          </a:stretch>
        </p:blipFill>
        <p:spPr>
          <a:xfrm>
            <a:off x="573781" y="1799946"/>
            <a:ext cx="5843508" cy="751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9731" y="1702570"/>
            <a:ext cx="5915601" cy="7655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9" name="Dataset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Dataset used</a:t>
            </a:r>
          </a:p>
        </p:txBody>
      </p:sp>
      <p:sp>
        <p:nvSpPr>
          <p:cNvPr id="140" name="Dataset Used in Research Paper:…"/>
          <p:cNvSpPr txBox="1"/>
          <p:nvPr>
            <p:ph type="body" sz="half" idx="1"/>
          </p:nvPr>
        </p:nvSpPr>
        <p:spPr>
          <a:xfrm>
            <a:off x="749300" y="1803400"/>
            <a:ext cx="5337657" cy="72263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700"/>
            </a:pPr>
            <a:r>
              <a:t>Dataset Used in Research Paper: </a:t>
            </a:r>
          </a:p>
          <a:p>
            <a:pPr marL="0" indent="0">
              <a:buSzTx/>
              <a:buFontTx/>
              <a:buNone/>
              <a:defRPr sz="1900"/>
            </a:pPr>
            <a:r>
              <a:t>Admission Dataset from King Abdulaziz University (KAU)</a:t>
            </a:r>
            <a:br>
              <a:rPr>
                <a:latin typeface="Times"/>
                <a:ea typeface="Times"/>
                <a:cs typeface="Times"/>
                <a:sym typeface="Times"/>
              </a:rPr>
            </a:b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1" name="Screen Shot 2020-06-15 at 3.41.48 AM.png" descr="Screen Shot 2020-06-15 at 3.41.4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706" y="3389810"/>
            <a:ext cx="4199245" cy="190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20-06-15 at 3.42.08 AM.png" descr="Screen Shot 2020-06-15 at 3.42.0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4687" y="5590020"/>
            <a:ext cx="3791282" cy="296461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Dataset Used while implementing Research Paper…"/>
          <p:cNvSpPr txBox="1"/>
          <p:nvPr/>
        </p:nvSpPr>
        <p:spPr>
          <a:xfrm>
            <a:off x="6925351" y="1809750"/>
            <a:ext cx="5337658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1800"/>
              </a:spcBef>
              <a:defRPr i="0" spc="0" sz="2700"/>
            </a:pPr>
            <a:r>
              <a:t>Dataset Used while implementing Research Paper</a:t>
            </a:r>
          </a:p>
          <a:p>
            <a:pPr>
              <a:spcBef>
                <a:spcPts val="1800"/>
              </a:spcBef>
              <a:defRPr i="0" spc="0" sz="1900"/>
            </a:pPr>
            <a:r>
              <a:t>UCLA institute of Digital Research and Education Graduate admission data</a:t>
            </a:r>
          </a:p>
          <a:p>
            <a:pPr>
              <a:spcBef>
                <a:spcPts val="1800"/>
              </a:spcBef>
              <a:defRPr i="0" spc="0" sz="1900"/>
            </a:pPr>
            <a:r>
              <a:t>Source: Kaggle</a:t>
            </a:r>
          </a:p>
        </p:txBody>
      </p:sp>
      <p:pic>
        <p:nvPicPr>
          <p:cNvPr id="144" name="Screen Shot 2020-06-15 at 3.47.40 AM.png" descr="Screen Shot 2020-06-15 at 3.47.4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18472" y="4821671"/>
            <a:ext cx="2351415" cy="4228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" name="Algorithm"/>
          <p:cNvSpPr txBox="1"/>
          <p:nvPr>
            <p:ph type="title"/>
          </p:nvPr>
        </p:nvSpPr>
        <p:spPr>
          <a:xfrm>
            <a:off x="571500" y="736600"/>
            <a:ext cx="11861800" cy="723900"/>
          </a:xfrm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Algorithm</a:t>
            </a:r>
          </a:p>
        </p:txBody>
      </p:sp>
      <p:sp>
        <p:nvSpPr>
          <p:cNvPr id="148" name="Step-1: Begin the tree with the root node, say S, which contains the complete datas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1400"/>
              </a:spcBef>
              <a:buSzTx/>
              <a:buFontTx/>
              <a:buNone/>
              <a:defRPr sz="2624"/>
            </a:pPr>
            <a:r>
              <a:t>Step-1: Begin the tree with the root node, say S, which contains the complete dataset. </a:t>
            </a:r>
          </a:p>
          <a:p>
            <a:pPr marL="0" indent="0" defTabSz="479044">
              <a:spcBef>
                <a:spcPts val="1400"/>
              </a:spcBef>
              <a:buSzTx/>
              <a:buFontTx/>
              <a:buNone/>
              <a:defRPr sz="2624"/>
            </a:pPr>
            <a:r>
              <a:t>Step-2: Find the best attribute in the dataset using Attribute Selection Measure (ASM). </a:t>
            </a:r>
          </a:p>
          <a:p>
            <a:pPr marL="0" indent="0" defTabSz="479044">
              <a:spcBef>
                <a:spcPts val="1400"/>
              </a:spcBef>
              <a:buSzTx/>
              <a:buFontTx/>
              <a:buNone/>
              <a:defRPr sz="2624"/>
            </a:pPr>
            <a:r>
              <a:t>Attribute Selection Method:</a:t>
            </a:r>
          </a:p>
          <a:p>
            <a:pPr marL="0" indent="0" defTabSz="479044">
              <a:spcBef>
                <a:spcPts val="1400"/>
              </a:spcBef>
              <a:buSzTx/>
              <a:buFontTx/>
              <a:buNone/>
              <a:defRPr sz="2624"/>
            </a:pPr>
            <a:r>
              <a:t>Information Gain: It calculates how much information a feature provides us about a class. </a:t>
            </a:r>
          </a:p>
          <a:p>
            <a:pPr marL="0" indent="0" defTabSz="479044">
              <a:spcBef>
                <a:spcPts val="1400"/>
              </a:spcBef>
              <a:buSzTx/>
              <a:buFontTx/>
              <a:buNone/>
              <a:defRPr sz="2624"/>
            </a:pPr>
            <a:r>
              <a:t>It is the measurement of changes in entropy of a dataset based on an attribute.</a:t>
            </a:r>
          </a:p>
          <a:p>
            <a:pPr marL="0" indent="0" defTabSz="479044">
              <a:spcBef>
                <a:spcPts val="1400"/>
              </a:spcBef>
              <a:buSzTx/>
              <a:buFontTx/>
              <a:buNone/>
              <a:defRPr sz="2624"/>
            </a:pPr>
            <a:r>
              <a:t>Information Gain= Entropy(S)- [(Weighted Avg) *Entropy(each feature) ]</a:t>
            </a:r>
          </a:p>
          <a:p>
            <a:pPr marL="0" indent="0" defTabSz="479044">
              <a:spcBef>
                <a:spcPts val="1400"/>
              </a:spcBef>
              <a:buSzTx/>
              <a:buFontTx/>
              <a:buNone/>
              <a:defRPr sz="2624"/>
            </a:pPr>
            <a:r>
              <a:t>Entropy: It specifies randomness in data. Entropy can be calculated as: Entropy(s)= -P(yes)*log</a:t>
            </a:r>
            <a:r>
              <a:rPr baseline="-5999"/>
              <a:t>2</a:t>
            </a:r>
            <a:r>
              <a:t> P(yes)- P(no)*log</a:t>
            </a:r>
            <a:r>
              <a:rPr baseline="-5999"/>
              <a:t>2 </a:t>
            </a:r>
            <a:r>
              <a:t>P(no) Where, S= Total number of samples P(yes)= probability of yes P(no)= probability of 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Algorithm</a:t>
            </a:r>
          </a:p>
        </p:txBody>
      </p:sp>
      <p:sp>
        <p:nvSpPr>
          <p:cNvPr id="152" name="Step-3: Divide the S into subsets that contains possible values for the best attribut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Step-3: Divide the S into subsets that contains possible values for the best attributes. </a:t>
            </a:r>
          </a:p>
          <a:p>
            <a:pPr marL="0" indent="0">
              <a:buSzTx/>
              <a:buFontTx/>
              <a:buNone/>
            </a:pPr>
            <a:r>
              <a:t>Step-4: Recursively make new decision trees using the subsets of the dataset created in step -2 and 3. Continue this process until a stage is reached where we cannot further classify the nodes and called the final node as a leaf node.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Code</a:t>
            </a:r>
          </a:p>
        </p:txBody>
      </p:sp>
      <p:pic>
        <p:nvPicPr>
          <p:cNvPr id="156" name="Screen Shot 2020-06-15 at 5.42.19 AM.png" descr="Screen Shot 2020-06-15 at 5.42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226" y="1996690"/>
            <a:ext cx="11648922" cy="6877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Code</a:t>
            </a:r>
          </a:p>
        </p:txBody>
      </p:sp>
      <p:pic>
        <p:nvPicPr>
          <p:cNvPr id="160" name="Screen Shot 2020-06-19 at 7.01.56 AM.png" descr="Screen Shot 2020-06-19 at 7.0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617" y="2368869"/>
            <a:ext cx="11871566" cy="6108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3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Code</a:t>
            </a:r>
          </a:p>
        </p:txBody>
      </p:sp>
      <p:pic>
        <p:nvPicPr>
          <p:cNvPr id="164" name="Screen Shot 2020-06-18 at 6.16.26 AM.png" descr="Screen Shot 2020-06-18 at 6.16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001" y="1970015"/>
            <a:ext cx="11729341" cy="6687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7" name="OUTPUT COMPAR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OUTPUT COMPARISION</a:t>
            </a:r>
          </a:p>
        </p:txBody>
      </p:sp>
      <p:sp>
        <p:nvSpPr>
          <p:cNvPr id="168" name="Output in Research Paper:"/>
          <p:cNvSpPr txBox="1"/>
          <p:nvPr>
            <p:ph type="body" sz="quarter" idx="1"/>
          </p:nvPr>
        </p:nvSpPr>
        <p:spPr>
          <a:xfrm>
            <a:off x="943033" y="5031229"/>
            <a:ext cx="11861801" cy="137991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700"/>
            </a:pPr>
            <a:r>
              <a:t>Output in Research Paper: </a:t>
            </a:r>
          </a:p>
          <a:p>
            <a:pPr marL="0" indent="0">
              <a:buSzTx/>
              <a:buFontTx/>
              <a:buNone/>
              <a:defRPr sz="1900"/>
            </a:pP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Output obtained while implementing Research Paper"/>
          <p:cNvSpPr txBox="1"/>
          <p:nvPr/>
        </p:nvSpPr>
        <p:spPr>
          <a:xfrm>
            <a:off x="749510" y="1701800"/>
            <a:ext cx="12248846" cy="121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1800"/>
              </a:spcBef>
              <a:defRPr i="0" spc="0" sz="2700"/>
            </a:lvl1pPr>
          </a:lstStyle>
          <a:p>
            <a:pPr/>
            <a:r>
              <a:t>Output obtained while implementing Research Paper</a:t>
            </a:r>
          </a:p>
        </p:txBody>
      </p:sp>
      <p:pic>
        <p:nvPicPr>
          <p:cNvPr id="170" name="Screen Shot 2020-06-15 at 4.09.32 AM.png" descr="Screen Shot 2020-06-15 at 4.09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9591" y="5790522"/>
            <a:ext cx="3873336" cy="3630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0-06-19 at 2.23.05 PM.png" descr="Screen Shot 2020-06-19 at 2.23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1421" y="2398062"/>
            <a:ext cx="14664356" cy="2723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