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306" r:id="rId4"/>
    <p:sldId id="307" r:id="rId5"/>
    <p:sldId id="282" r:id="rId6"/>
    <p:sldId id="320" r:id="rId7"/>
    <p:sldId id="324" r:id="rId8"/>
    <p:sldId id="262" r:id="rId9"/>
    <p:sldId id="309" r:id="rId10"/>
    <p:sldId id="308" r:id="rId11"/>
    <p:sldId id="310" r:id="rId12"/>
    <p:sldId id="321" r:id="rId13"/>
    <p:sldId id="311" r:id="rId14"/>
    <p:sldId id="314" r:id="rId15"/>
    <p:sldId id="313" r:id="rId16"/>
    <p:sldId id="312" r:id="rId17"/>
    <p:sldId id="315" r:id="rId18"/>
    <p:sldId id="316" r:id="rId19"/>
    <p:sldId id="317" r:id="rId20"/>
    <p:sldId id="318" r:id="rId21"/>
    <p:sldId id="322" r:id="rId22"/>
    <p:sldId id="319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7B4E3-01D2-C50D-88FC-02B2951BF862}" v="394" dt="2020-10-05T16:14:40.532"/>
    <p1510:client id="{3F29CA1B-D1C6-45F4-3030-2588DDC73E58}" v="1535" dt="2020-11-26T08:14:59.508"/>
    <p1510:client id="{47F24B37-A809-1F74-D15E-5E4654B18D11}" v="1287" dt="2020-10-05T14:16:34.490"/>
    <p1510:client id="{487CDE99-0BD3-C1E2-B3D3-FFC99CF0E448}" v="1" dt="2020-11-29T20:04:03.938"/>
    <p1510:client id="{512C21B2-6A3C-8E4F-82DD-A59BD628B70D}" v="15" dt="2020-11-22T15:38:38.150"/>
    <p1510:client id="{56A895C6-DE2C-7C57-5AA7-882648AC5FE3}" v="2" dt="2020-11-30T12:55:20.170"/>
    <p1510:client id="{702D11D4-9421-1615-7FE5-D6475091E017}" v="23" dt="2020-11-26T10:50:02.454"/>
    <p1510:client id="{8EE9D974-B74D-870C-708C-676A177F0382}" v="790" dt="2020-11-21T16:06:14.125"/>
    <p1510:client id="{948F549C-7287-E863-A248-7A6616F42A43}" v="754" dt="2020-11-29T19:23:32.623"/>
    <p1510:client id="{9B81EB31-1116-DD8E-7F30-8FFCC43D0F2C}" v="818" dt="2020-10-05T16:07:54.540"/>
    <p1510:client id="{9C56E97D-1A6E-5B2E-EAE3-DFFD8DE0A5C1}" v="754" dt="2020-11-29T19:02:59.875"/>
    <p1510:client id="{9ED1BA0F-33D2-039B-C51C-B638CF4E66AD}" v="289" dt="2020-11-30T11:24:18.314"/>
    <p1510:client id="{B9074BB4-C6DF-3B2D-545E-75015CB30F06}" v="32" dt="2020-11-30T14:17:05.289"/>
    <p1510:client id="{E1C93242-0C41-58E6-2B42-370F7D3995BA}" v="33" dt="2020-11-26T06:18:07.543"/>
    <p1510:client id="{E3547455-74F5-1CB2-C20B-A3EA039FAD4B}" v="29" dt="2020-11-30T14:26:35.674"/>
    <p1510:client id="{E9A3A6A1-5154-7103-501F-1B2B97D75840}" v="800" dt="2020-11-22T14:56:26.317"/>
    <p1510:client id="{FC9E0652-FB54-A5A6-F711-FA3D7C1C9057}" v="10" dt="2020-11-29T19:28:40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224" y="1795"/>
            <a:ext cx="8610600" cy="2094441"/>
          </a:xfrm>
        </p:spPr>
        <p:txBody>
          <a:bodyPr>
            <a:normAutofit/>
          </a:bodyPr>
          <a:lstStyle/>
          <a:p>
            <a:r>
              <a:rPr lang="en-IN" sz="4000" b="1">
                <a:ea typeface="+mj-lt"/>
                <a:cs typeface="+mj-lt"/>
              </a:rPr>
              <a:t>ECG DATA COMPRESSION USING OPTIMUM QMF BANK</a:t>
            </a:r>
            <a:endParaRPr lang="en-IN" sz="4000" b="1">
              <a:cs typeface="Calibri"/>
            </a:endParaRPr>
          </a:p>
        </p:txBody>
      </p:sp>
      <p:pic>
        <p:nvPicPr>
          <p:cNvPr id="1026" name="Picture 2" descr="Image result for DT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08" y="2827910"/>
            <a:ext cx="2504497" cy="246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6689" y="5292561"/>
            <a:ext cx="515686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/>
              <a:t>Submitted by:     </a:t>
            </a:r>
            <a:endParaRPr lang="en-US"/>
          </a:p>
          <a:p>
            <a:pPr algn="r"/>
            <a:r>
              <a:rPr lang="en-US" sz="2400" b="1"/>
              <a:t>     Sumedha     (2K19/SPD/17)    </a:t>
            </a:r>
            <a:endParaRPr lang="en-US" sz="2400" b="1">
              <a:cs typeface="Calibri"/>
            </a:endParaRPr>
          </a:p>
          <a:p>
            <a:pPr algn="r"/>
            <a:r>
              <a:rPr lang="en-US" sz="2400" b="1"/>
              <a:t>Sudiksha Shukla     (2K19/SPD/25)    </a:t>
            </a:r>
            <a:endParaRPr lang="en-US" sz="2400" b="1">
              <a:cs typeface="Calibri"/>
            </a:endParaRPr>
          </a:p>
          <a:p>
            <a:pPr algn="ctr"/>
            <a:endParaRPr lang="en-IN" sz="2400" b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41172E-1948-4A6D-B7A7-3C0A0793B297}"/>
              </a:ext>
            </a:extLst>
          </p:cNvPr>
          <p:cNvSpPr txBox="1">
            <a:spLocks/>
          </p:cNvSpPr>
          <p:nvPr/>
        </p:nvSpPr>
        <p:spPr>
          <a:xfrm>
            <a:off x="230147" y="1871595"/>
            <a:ext cx="8610600" cy="70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>
                <a:ea typeface="+mj-lt"/>
                <a:cs typeface="+mj-lt"/>
              </a:rPr>
              <a:t>Multi Rate Signal Processing</a:t>
            </a:r>
            <a:endParaRPr lang="en-IN" sz="28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2B965-B47F-4AAE-89C9-E3F0F8C7D230}"/>
              </a:ext>
            </a:extLst>
          </p:cNvPr>
          <p:cNvSpPr txBox="1"/>
          <p:nvPr/>
        </p:nvSpPr>
        <p:spPr>
          <a:xfrm>
            <a:off x="225742" y="5420205"/>
            <a:ext cx="372956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Submitted to:</a:t>
            </a:r>
            <a:endParaRPr lang="en-US">
              <a:cs typeface="Calibri"/>
            </a:endParaRPr>
          </a:p>
          <a:p>
            <a:r>
              <a:rPr lang="en-US" sz="2400" b="1"/>
              <a:t>Asst. Prof. Avinash Ratre</a:t>
            </a:r>
            <a:endParaRPr lang="en-US">
              <a:cs typeface="Calibri"/>
            </a:endParaRPr>
          </a:p>
          <a:p>
            <a:endParaRPr lang="en-IN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45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-6927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PRE-PROCESSING RAW WAVEFORM IN MATLAB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DE87C-69E2-4962-83D7-207BCAC59A14}"/>
              </a:ext>
            </a:extLst>
          </p:cNvPr>
          <p:cNvSpPr txBox="1"/>
          <p:nvPr/>
        </p:nvSpPr>
        <p:spPr>
          <a:xfrm>
            <a:off x="131707" y="1584659"/>
            <a:ext cx="8519766" cy="17697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Reducing the amount of information in the signal prior to compression so that it intuitively improves the compression ratio.</a:t>
            </a:r>
            <a:endParaRPr lang="en-IN" sz="17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In pre-processing step we have removed the DC offset ( This is generally not considered useful information )</a:t>
            </a:r>
            <a:endParaRPr lang="en-IN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1108223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BD9D2F-B1F0-4D6E-97B9-D6AA312EC685}"/>
              </a:ext>
            </a:extLst>
          </p:cNvPr>
          <p:cNvSpPr txBox="1"/>
          <p:nvPr/>
        </p:nvSpPr>
        <p:spPr>
          <a:xfrm>
            <a:off x="73686" y="3603764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Code: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17A8B-D0BE-43C1-894B-7B92B3D36D3B}"/>
              </a:ext>
            </a:extLst>
          </p:cNvPr>
          <p:cNvSpPr txBox="1"/>
          <p:nvPr/>
        </p:nvSpPr>
        <p:spPr>
          <a:xfrm>
            <a:off x="73686" y="1422201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STEPS: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7BE629DA-F44E-44C9-9564-ADCA030A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" y="4593226"/>
            <a:ext cx="8603252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-6927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PRE-PROCESSING RAW WAVEFORM IN MATLAB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DE87C-69E2-4962-83D7-207BCAC59A14}"/>
              </a:ext>
            </a:extLst>
          </p:cNvPr>
          <p:cNvSpPr txBox="1"/>
          <p:nvPr/>
        </p:nvSpPr>
        <p:spPr>
          <a:xfrm>
            <a:off x="131707" y="1584659"/>
            <a:ext cx="8519766" cy="1246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Since the signal has very little drift or DC offset, so detrending effectively makes no difference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cs typeface="Calibri"/>
              </a:rPr>
              <a:t>Pre-processed signal is similar to original 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1108223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D17A8B-D0BE-43C1-894B-7B92B3D36D3B}"/>
              </a:ext>
            </a:extLst>
          </p:cNvPr>
          <p:cNvSpPr txBox="1"/>
          <p:nvPr/>
        </p:nvSpPr>
        <p:spPr>
          <a:xfrm>
            <a:off x="73686" y="1422201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OUTPUT: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pic>
        <p:nvPicPr>
          <p:cNvPr id="2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9B8F9E1B-EBA1-4426-A167-FEB5474E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71" y="3108132"/>
            <a:ext cx="6340458" cy="35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ANALYSIS OF FILTER BANK STRUCTURE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20102" y="984578"/>
            <a:ext cx="85197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The</a:t>
            </a:r>
            <a:r>
              <a:rPr lang="en-IN" sz="2400" b="1">
                <a:ea typeface="+mn-lt"/>
                <a:cs typeface="+mn-lt"/>
              </a:rPr>
              <a:t> filter bank tree structure is as follows</a:t>
            </a:r>
            <a:r>
              <a:rPr lang="en-IN" sz="2400" b="1"/>
              <a:t>:</a:t>
            </a:r>
            <a:endParaRPr lang="en-IN" sz="2400"/>
          </a:p>
        </p:txBody>
      </p:sp>
      <p:pic>
        <p:nvPicPr>
          <p:cNvPr id="2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6EBE1BA-C1AF-47BE-B1EA-F46AFE45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88775"/>
            <a:ext cx="7410449" cy="51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FILTER DESIGN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DE87C-69E2-4962-83D7-207BCAC59A14}"/>
              </a:ext>
            </a:extLst>
          </p:cNvPr>
          <p:cNvSpPr txBox="1"/>
          <p:nvPr/>
        </p:nvSpPr>
        <p:spPr>
          <a:xfrm>
            <a:off x="73687" y="725959"/>
            <a:ext cx="851976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The basic idea to design this system is to make the reconstruction as perfect as possible. In order to do this, we divided filter design in 3 steps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r>
              <a:rPr lang="en-IN" sz="1700">
                <a:ea typeface="+mn-lt"/>
                <a:cs typeface="+mn-lt"/>
              </a:rPr>
              <a:t> 𝑃𝑒𝑟𝑓𝑒𝑐𝑡 𝑅𝑒𝑐𝑜𝑛𝑠𝑡𝑟𝑢𝑐𝑡𝑖𝑜𝑛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r>
              <a:rPr lang="en-IN" sz="1700">
                <a:ea typeface="+mn-lt"/>
                <a:cs typeface="+mn-lt"/>
              </a:rPr>
              <a:t>(1) 𝐴𝑙𝑖𝑎𝑠𝑖𝑛𝑔 𝐶𝑎𝑛𝑐𝑒𝑙𝑙𝑎𝑡𝑖𝑜𝑛 </a:t>
            </a:r>
          </a:p>
          <a:p>
            <a:r>
              <a:rPr lang="en-IN" sz="1700">
                <a:ea typeface="+mn-lt"/>
                <a:cs typeface="+mn-lt"/>
              </a:rPr>
              <a:t>(2) 𝑃ℎ𝑎𝑠𝑒 𝐷𝑖𝑠𝑡𝑜𝑟𝑡𝑖𝑜𝑛</a:t>
            </a:r>
          </a:p>
          <a:p>
            <a:r>
              <a:rPr lang="en-IN" sz="1700">
                <a:ea typeface="+mn-lt"/>
                <a:cs typeface="+mn-lt"/>
              </a:rPr>
              <a:t>(3) 𝐴𝑚𝑝𝑙𝑖𝑡𝑢𝑑𝑒 𝐷𝑖𝑠𝑡𝑜𝑟𝑡𝑖𝑜𝑛</a:t>
            </a:r>
            <a:endParaRPr lang="en-IN" sz="17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31706" y="3232435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ALIASING CANCELLATION: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70A3F-069A-47F6-8A6F-2B515C1A214E}"/>
              </a:ext>
            </a:extLst>
          </p:cNvPr>
          <p:cNvSpPr txBox="1"/>
          <p:nvPr/>
        </p:nvSpPr>
        <p:spPr>
          <a:xfrm>
            <a:off x="73687" y="3348476"/>
            <a:ext cx="8519766" cy="3616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1700">
                <a:ea typeface="+mn-lt"/>
                <a:cs typeface="+mn-lt"/>
              </a:rPr>
              <a:t>Following conditions need to be met for aliasing cancellation: 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{ 𝐹0 (𝑧) = 𝐻1(−𝑧) 𝐹1 (𝑧) = −𝐻0(−𝑧)</a:t>
            </a:r>
            <a:endParaRPr lang="en-IN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Which is equivalent to 𝐻1 (𝑧) = 𝐻0 (−𝑧) =&gt; ℎ1 (𝑛) = (−1) 𝑛ℎ0(𝑛) </a:t>
            </a:r>
            <a:endParaRPr lang="en-IN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And the cancellation requirements above become: { 𝐹0 (𝑧) = 𝐻0(𝑧) 𝐹1 (𝑧) = −𝐻0(−𝑧) </a:t>
            </a:r>
            <a:endParaRPr lang="en-IN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If we translate these into time domain, we have: </a:t>
            </a:r>
            <a:endParaRPr lang="en-IN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ℎ1 (𝑛) = (−1) 𝑛ℎ0(𝑛) { 𝑓0 (𝑛) = ℎ0(𝑛) 𝑓1 (𝑛) = −(−1) 𝑛ℎ0(𝑛) </a:t>
            </a:r>
            <a:endParaRPr lang="en-IN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According to this relationship, we can generate ℎ1 (𝑛), 𝑓0 (𝑛), 𝑓1 (𝑛) from ℎ0(𝑛)</a:t>
            </a:r>
            <a:endParaRPr lang="en-IN" sz="1700">
              <a:ea typeface="+mn-lt"/>
              <a:cs typeface="+mn-lt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2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FILTER DESIGN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31706" y="934830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CHOOSING KAISER WINDOW: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70A3F-069A-47F6-8A6F-2B515C1A214E}"/>
              </a:ext>
            </a:extLst>
          </p:cNvPr>
          <p:cNvSpPr txBox="1"/>
          <p:nvPr/>
        </p:nvSpPr>
        <p:spPr>
          <a:xfrm>
            <a:off x="131707" y="691147"/>
            <a:ext cx="8519766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We chose Kaiser window as a basic model to design ℎ0 (𝑛) because of the flexibility.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Comparing to other window filters, the ripple shape of Kaiser window is much easier to control and modify with filter coefficients, N and β. The coefficients we start from are N = 29, Fc = 0.5, β = 9. </a:t>
            </a:r>
            <a:endParaRPr lang="en-IN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We chose Kaiser window as a basic model to design ℎ0 (𝑛) because of the flexibility.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Comparing to other window filters, the ripple shape of Kaiser window is much easier to control and modify with filter coefficients, N and β. The coefficients we start from are N = 29, Fc = 0.5, β = 9. </a:t>
            </a:r>
            <a:endParaRPr lang="en-IN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cs typeface="Calibri"/>
            </a:endParaRPr>
          </a:p>
        </p:txBody>
      </p:sp>
      <p:pic>
        <p:nvPicPr>
          <p:cNvPr id="2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A736EE3-3A52-426B-8311-FAA4E806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84" y="4061768"/>
            <a:ext cx="4808722" cy="27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0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FILTER DESIGN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DE87C-69E2-4962-83D7-207BCAC59A14}"/>
              </a:ext>
            </a:extLst>
          </p:cNvPr>
          <p:cNvSpPr txBox="1"/>
          <p:nvPr/>
        </p:nvSpPr>
        <p:spPr>
          <a:xfrm>
            <a:off x="131708" y="1352579"/>
            <a:ext cx="8519766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700">
                <a:ea typeface="+mn-lt"/>
                <a:cs typeface="+mn-lt"/>
              </a:rPr>
              <a:t>This is not really a problem. ℎ0 (𝑛) is a FIR filter, so that it will not cause any phase distortion.</a:t>
            </a:r>
            <a:endParaRPr lang="en-IN" sz="2400">
              <a:ea typeface="+mn-lt"/>
              <a:cs typeface="+mn-lt"/>
            </a:endParaRPr>
          </a:p>
          <a:p>
            <a:endParaRPr lang="en-IN" sz="170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31706" y="1781927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AMPLITUDE DISTORTION: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70A3F-069A-47F6-8A6F-2B515C1A214E}"/>
              </a:ext>
            </a:extLst>
          </p:cNvPr>
          <p:cNvSpPr txBox="1"/>
          <p:nvPr/>
        </p:nvSpPr>
        <p:spPr>
          <a:xfrm>
            <a:off x="131707" y="1921177"/>
            <a:ext cx="8519766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We can eliminate amplitude distortion if and only if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𝐻0(𝑧) has the form of: 𝐻0 (𝑧) = 𝑐0𝑧 −2𝑛0 + 𝑐1𝑧 −(2𝑛1+1) </a:t>
            </a:r>
            <a:endParaRPr lang="en-I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However, in this case, the order of ℎ0(𝑛) filter is 1 which means if ℎ0 (𝑛) can offer good low pass response, amplitude distortion is inevitable. </a:t>
            </a:r>
            <a:endParaRPr lang="en-IN" sz="17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cs typeface="Calibri"/>
              </a:rPr>
              <a:t>To minimize amplitude distortion we go for optimization</a:t>
            </a:r>
          </a:p>
          <a:p>
            <a:pPr marL="285750" indent="-285750">
              <a:buFont typeface="Arial"/>
              <a:buChar char="•"/>
            </a:pPr>
            <a:endParaRPr lang="en-IN" sz="17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Coefficients are chosen such that Er 𝑠ℎ𝑜𝑢𝑙𝑑 𝑏𝑒 𝑎𝑠 𝑠𝑚𝑎𝑙𝑙 𝑎𝑠 𝑝𝑜𝑠𝑠𝑖𝑏𝑙𝑒 </a:t>
            </a:r>
            <a:endParaRPr lang="en-IN"/>
          </a:p>
          <a:p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𝐸𝑟 = ∑(𝐻 2 (𝜔) + 𝐻 2 (𝜋 − 𝜔) − 1) 2 𝜋 𝜔=0</a:t>
            </a: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𝐸𝑠 = ∑ 𝐻 2 (𝜔) 𝜋 𝜔=𝑠𝑡𝑜𝑝𝑏𝑎𝑛𝑑 , 𝑡ℎ𝑖𝑠 𝑟𝑒𝑓𝑒𝑟𝑠 𝑡𝑜 𝑒𝑛𝑒𝑟𝑔𝑦 𝑙𝑜𝑠𝑠 𝑜𝑢𝑡 𝑜𝑓 𝑠𝑡𝑜𝑝 𝑏𝑎𝑛d</a:t>
            </a:r>
            <a:endParaRPr lang="en-IN" sz="17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4E1C5-04A6-4B3B-A27E-58CC19887091}"/>
              </a:ext>
            </a:extLst>
          </p:cNvPr>
          <p:cNvSpPr txBox="1"/>
          <p:nvPr/>
        </p:nvSpPr>
        <p:spPr>
          <a:xfrm>
            <a:off x="73685" y="911622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PHASE DISTORTION: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8100E-3D8B-4EE5-8174-79D3F8718DE1}"/>
              </a:ext>
            </a:extLst>
          </p:cNvPr>
          <p:cNvSpPr txBox="1"/>
          <p:nvPr/>
        </p:nvSpPr>
        <p:spPr>
          <a:xfrm>
            <a:off x="131705" y="4624920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OPTIMIZATION: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98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FILTER DESIGN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78122" y="911623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CODE FOR ALIASING CANCELLATION: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pic>
        <p:nvPicPr>
          <p:cNvPr id="2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6ACB9E-28C3-4B9E-A0B3-CE205A2E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5" y="1473761"/>
            <a:ext cx="8382771" cy="52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FILTER DESIGN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78122" y="911623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CODE FOR OPTIMIZATION: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pic>
        <p:nvPicPr>
          <p:cNvPr id="5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EF3FEE-C1D8-41DE-AECD-DA0CAE00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5" y="1651577"/>
            <a:ext cx="8498814" cy="839495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DCA6677-FFC3-456F-B174-C0792AB7C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974" y="3235948"/>
            <a:ext cx="4901555" cy="3298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24B7A-D983-4259-B032-F147F1A41550}"/>
              </a:ext>
            </a:extLst>
          </p:cNvPr>
          <p:cNvSpPr txBox="1"/>
          <p:nvPr/>
        </p:nvSpPr>
        <p:spPr>
          <a:xfrm>
            <a:off x="143309" y="2629023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FREQUENCY RESPONSE AFTER OPTIMIZATION: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86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FILTER DESIGN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20102" y="1259745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SIMULATION: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7D3D3-502D-411F-AECB-0B0C5A4B46FA}"/>
              </a:ext>
            </a:extLst>
          </p:cNvPr>
          <p:cNvSpPr txBox="1"/>
          <p:nvPr/>
        </p:nvSpPr>
        <p:spPr>
          <a:xfrm>
            <a:off x="178123" y="1955990"/>
            <a:ext cx="8519766" cy="33393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basic idea of simulation is to choose an input signal x(n), make it go through the QMF system and generate the output signal 𝑥̂(𝑛). 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method we used for up-sampling by 2 is inserting zeros. This will result in a magnitude reduction in time domain by 2 after the second convolution in f0 and f1 filter. So, when we calculate the absolute error between input and output, 𝑥̂(𝑛) must be multiplied by 2 before deducting x(n). </a:t>
            </a:r>
            <a:endParaRPr lang="en-I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length of x(n) (input signal) and 𝑥̂(𝑛) (output signal) are different because of convolution. 𝑥̂(𝑛) is 2*length(h0) pads longer than x(n). As a result, we need to choose the specific part of 𝑥̂(𝑛) to calculate the absolute error.</a:t>
            </a:r>
            <a:endParaRPr lang="en-IN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81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FILTER DESIGN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178122" y="911623"/>
            <a:ext cx="851976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CODE FOR SIMULATION AND </a:t>
            </a:r>
            <a:r>
              <a:rPr lang="en-IN" sz="2400" b="1">
                <a:ea typeface="+mn-lt"/>
                <a:cs typeface="+mn-lt"/>
              </a:rPr>
              <a:t>CALCULATING </a:t>
            </a:r>
            <a:r>
              <a:rPr lang="en-GB" sz="2400" b="1">
                <a:ea typeface="+mn-lt"/>
                <a:cs typeface="+mn-lt"/>
              </a:rPr>
              <a:t>ERROR BETWEEN ORIGNAL SIGNAL AND RECONSTRUCTED SIGNAL</a:t>
            </a:r>
            <a:r>
              <a:rPr lang="en-IN" sz="2400" b="1"/>
              <a:t>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pic>
        <p:nvPicPr>
          <p:cNvPr id="5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B7D56B-2A48-4AC6-8F58-E944FD45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3" y="1803363"/>
            <a:ext cx="8487210" cy="49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animated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nimated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nimated 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08499" y="1491826"/>
            <a:ext cx="851976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ECG is the recording of electrical activity of the heart.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It is a bioelectric signal generated by the human heart, by the action of depolarization and repolarization of cardiac cells. </a:t>
            </a:r>
          </a:p>
          <a:p>
            <a:endParaRPr lang="en-IN" sz="1700">
              <a:cs typeface="Calibri"/>
            </a:endParaRPr>
          </a:p>
          <a:p>
            <a:br>
              <a:rPr lang="en-IN" sz="2400"/>
            </a:br>
            <a:br>
              <a:rPr lang="en-IN" sz="2400"/>
            </a:br>
            <a:endParaRPr lang="en-IN" sz="220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6927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/>
              <a:t>INTRODUCTION</a:t>
            </a:r>
            <a:br>
              <a:rPr lang="en-IN" sz="3600"/>
            </a:br>
            <a:endParaRPr lang="en-IN" sz="3600"/>
          </a:p>
        </p:txBody>
      </p:sp>
      <p:grpSp>
        <p:nvGrpSpPr>
          <p:cNvPr id="26" name="Group 25"/>
          <p:cNvGrpSpPr/>
          <p:nvPr/>
        </p:nvGrpSpPr>
        <p:grpSpPr>
          <a:xfrm>
            <a:off x="76200" y="678873"/>
            <a:ext cx="8991600" cy="159327"/>
            <a:chOff x="76200" y="602673"/>
            <a:chExt cx="8991600" cy="159327"/>
          </a:xfrm>
        </p:grpSpPr>
        <p:cxnSp>
          <p:nvCxnSpPr>
            <p:cNvPr id="30" name="Straight Connector 29"/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94E2F7B-96A7-491B-8670-AE9DE613CE2A}"/>
              </a:ext>
            </a:extLst>
          </p:cNvPr>
          <p:cNvSpPr txBox="1">
            <a:spLocks/>
          </p:cNvSpPr>
          <p:nvPr/>
        </p:nvSpPr>
        <p:spPr>
          <a:xfrm>
            <a:off x="72317" y="988088"/>
            <a:ext cx="9074727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ea typeface="+mj-lt"/>
                <a:cs typeface="+mj-lt"/>
              </a:rPr>
              <a:t>Electrocardiography (E.C.G.)</a:t>
            </a:r>
            <a:r>
              <a:rPr lang="en-US" sz="2400" b="1" u="sng"/>
              <a:t> :</a:t>
            </a:r>
            <a:endParaRPr lang="en-IN" sz="2000" u="sng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26ECE65-3F19-436C-91F0-CF90A388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3267053"/>
            <a:ext cx="5122030" cy="26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92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QUANTIZATION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72289" y="6457290"/>
            <a:ext cx="89960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400">
                <a:ea typeface="+mn-lt"/>
                <a:cs typeface="+mn-lt"/>
              </a:rPr>
              <a:t>Plots of reconstructed signals vs number of bits used for quantization</a:t>
            </a:r>
            <a:endParaRPr lang="en-IN" sz="2400"/>
          </a:p>
        </p:txBody>
      </p:sp>
      <p:pic>
        <p:nvPicPr>
          <p:cNvPr id="2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4C74C905-27B2-41F1-9A06-C041E49E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73" y="2685087"/>
            <a:ext cx="6684873" cy="3770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B6DAB4-A5FD-4E19-815F-2570E341FE70}"/>
              </a:ext>
            </a:extLst>
          </p:cNvPr>
          <p:cNvSpPr txBox="1"/>
          <p:nvPr/>
        </p:nvSpPr>
        <p:spPr>
          <a:xfrm>
            <a:off x="77769" y="878745"/>
            <a:ext cx="85197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CODE:</a:t>
            </a:r>
            <a:endParaRPr lang="en-IN" sz="2400"/>
          </a:p>
        </p:txBody>
      </p:sp>
      <p:pic>
        <p:nvPicPr>
          <p:cNvPr id="12" name="Picture 1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83C4E78-A0F1-4E6B-A38C-022416E3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879013"/>
            <a:ext cx="6616699" cy="1120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D32BAF-0DCB-4B3F-971F-3A9018422340}"/>
              </a:ext>
            </a:extLst>
          </p:cNvPr>
          <p:cNvSpPr txBox="1"/>
          <p:nvPr/>
        </p:nvSpPr>
        <p:spPr>
          <a:xfrm>
            <a:off x="77769" y="2222828"/>
            <a:ext cx="85197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OUTPUT AFTER QUANTIZATION: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03462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US" sz="3600" b="1">
                <a:ea typeface="+mj-lt"/>
                <a:cs typeface="+mj-lt"/>
              </a:rPr>
              <a:t>OUTPUT 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D860A6-2ADD-4057-B3FF-95734BE8B9E8}"/>
              </a:ext>
            </a:extLst>
          </p:cNvPr>
          <p:cNvSpPr txBox="1"/>
          <p:nvPr/>
        </p:nvSpPr>
        <p:spPr>
          <a:xfrm>
            <a:off x="72289" y="6235040"/>
            <a:ext cx="89960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400">
                <a:ea typeface="+mn-lt"/>
                <a:cs typeface="+mn-lt"/>
              </a:rPr>
              <a:t>Original Signal vs Reconstructed Signal</a:t>
            </a:r>
            <a:endParaRPr lang="en-IN" sz="2400"/>
          </a:p>
        </p:txBody>
      </p:sp>
      <p:pic>
        <p:nvPicPr>
          <p:cNvPr id="4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5286E4E4-B945-4592-B40C-738CFB2C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03150"/>
            <a:ext cx="8680449" cy="43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1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ERROR BETWEEN ORIGNAL SIGNAL AND RECONSTRUCTED SIGNAL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1398325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FBEBA-302C-44D5-9E64-9BFDDA12E7FF}"/>
              </a:ext>
            </a:extLst>
          </p:cNvPr>
          <p:cNvSpPr txBox="1"/>
          <p:nvPr/>
        </p:nvSpPr>
        <p:spPr>
          <a:xfrm>
            <a:off x="-2485590" y="1471395"/>
            <a:ext cx="580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0" descr="Diagram&#10;&#10;Description automatically generated">
            <a:extLst>
              <a:ext uri="{FF2B5EF4-FFF2-40B4-BE49-F238E27FC236}">
                <a16:creationId xmlns:a16="http://schemas.microsoft.com/office/drawing/2014/main" id="{6E5A9DB6-709A-4F33-8F98-F0BCFB9A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0" y="2070166"/>
            <a:ext cx="8684477" cy="43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5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EF88EF-068E-46AA-AE31-D3DC020DD185}"/>
              </a:ext>
            </a:extLst>
          </p:cNvPr>
          <p:cNvSpPr txBox="1">
            <a:spLocks/>
          </p:cNvSpPr>
          <p:nvPr/>
        </p:nvSpPr>
        <p:spPr>
          <a:xfrm>
            <a:off x="4677" y="154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endParaRPr lang="en-GB" sz="3600" b="1">
              <a:ea typeface="+mj-lt"/>
              <a:cs typeface="+mj-lt"/>
            </a:endParaRPr>
          </a:p>
          <a:p>
            <a:pPr algn="l"/>
            <a:r>
              <a:rPr lang="en-GB" sz="3600" b="1">
                <a:ea typeface="+mj-lt"/>
                <a:cs typeface="+mj-lt"/>
              </a:rPr>
              <a:t>CONCLUSION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67F8C-EC93-4C29-9FC1-D00042F4CF01}"/>
              </a:ext>
            </a:extLst>
          </p:cNvPr>
          <p:cNvGrpSpPr/>
          <p:nvPr/>
        </p:nvGrpSpPr>
        <p:grpSpPr>
          <a:xfrm>
            <a:off x="76200" y="690477"/>
            <a:ext cx="8991600" cy="159327"/>
            <a:chOff x="76200" y="602673"/>
            <a:chExt cx="8991600" cy="1593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C5D29-D69E-44C0-8A8D-D6608062A884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FB3386-AE22-4B2B-89F8-2FF13228EB0D}"/>
                </a:ext>
              </a:extLst>
            </p:cNvPr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9061AD-F666-43C1-9435-FE7AE50119D2}"/>
                </a:ext>
              </a:extLst>
            </p:cNvPr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77D3D3-502D-411F-AECB-0B0C5A4B46FA}"/>
              </a:ext>
            </a:extLst>
          </p:cNvPr>
          <p:cNvSpPr txBox="1"/>
          <p:nvPr/>
        </p:nvSpPr>
        <p:spPr>
          <a:xfrm>
            <a:off x="315707" y="656836"/>
            <a:ext cx="8519766" cy="59554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ECG data compression plays a key role in various systems viz., Holter monitor system, mobile ECG and telemedicine and e-health care system.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Here, an algorithm based on the optimum QMF bank and RLE is presented for the ECG data compression.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first step of this work is to design optimum QMF filter bank, in which optimization is done using a linear function.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Second step is to apply an ECG signal to optimum QMF bank to decompose it into different frequency bands.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coefficients truncation is done after applying a level thresholding. 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Further, RLE algorithm is used to improve the performance. </a:t>
            </a:r>
          </a:p>
          <a:p>
            <a:endParaRPr lang="en-IN" sz="17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cs typeface="Calibri"/>
              </a:rPr>
              <a:t>Quantization is done to "filter out" some high frequency components in the process and make the signal less messy.</a:t>
            </a:r>
          </a:p>
          <a:p>
            <a:pPr marL="285750" indent="-285750">
              <a:buFont typeface="Arial"/>
              <a:buChar char="•"/>
            </a:pPr>
            <a:endParaRPr lang="en-IN" sz="17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cs typeface="Calibri"/>
              </a:rPr>
              <a:t>We have obtained the error between original and reconstructed signal and noticed that the error is small. Hence, we are able to compress the data with no loss of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81553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animated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nimated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nimated 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54915" y="795582"/>
            <a:ext cx="8519766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A computerized system of biological signal processing requires a huge amount of data, it is very difficult to store and process these signals.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Hence, we need a way to reduce the amount of data storage, and this needs to be done keeping their critical clinical content in order to rebuild the signal.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Compressing information reduces the transport time and the storage space and reduces the memory capacity in portable systems.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It increases the number of channels to be transferred and broadens the bandwidth.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ECG data compression is very important because it reduces the storage requirement for future diagnosis of a cardiac patient and plays an important role in efficient transmission in telemedicine and e-health care systems.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700">
                <a:ea typeface="+mn-lt"/>
                <a:cs typeface="+mn-lt"/>
              </a:rPr>
              <a:t>ECG data compression techniques are classified into two types, i.e., lossy and lossless. In lossy compression techniques, the reconstructed signal is not an exact replica of the original input signal.</a:t>
            </a:r>
            <a:endParaRPr lang="en-IN" sz="1700">
              <a:cs typeface="Calibri"/>
            </a:endParaRPr>
          </a:p>
          <a:p>
            <a:br>
              <a:rPr lang="en-IN" sz="2400"/>
            </a:br>
            <a:br>
              <a:rPr lang="en-IN" sz="2400"/>
            </a:br>
            <a:endParaRPr lang="en-IN" sz="220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6927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/>
          </a:p>
          <a:p>
            <a:pPr algn="l"/>
            <a:r>
              <a:rPr lang="en-US" sz="3600" b="1"/>
              <a:t>NEED </a:t>
            </a:r>
            <a:r>
              <a:rPr lang="en-US" sz="3600" b="1">
                <a:ea typeface="+mj-lt"/>
                <a:cs typeface="+mj-lt"/>
              </a:rPr>
              <a:t>FOR ECG DATA COMPRESSION : 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678873"/>
            <a:ext cx="8991600" cy="159327"/>
            <a:chOff x="76200" y="602673"/>
            <a:chExt cx="8991600" cy="159327"/>
          </a:xfrm>
        </p:grpSpPr>
        <p:cxnSp>
          <p:nvCxnSpPr>
            <p:cNvPr id="30" name="Straight Connector 29"/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531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animated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nimated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nimated 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54915" y="795582"/>
            <a:ext cx="851976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200">
              <a:cs typeface="Calibri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6927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/>
          </a:p>
          <a:p>
            <a:pPr algn="l"/>
            <a:r>
              <a:rPr lang="en-US" sz="3600" b="1"/>
              <a:t>Quadrature Mirror Filter </a:t>
            </a:r>
            <a:r>
              <a:rPr lang="en-US" sz="3600" b="1">
                <a:ea typeface="+mj-lt"/>
                <a:cs typeface="+mj-lt"/>
              </a:rPr>
              <a:t> : </a:t>
            </a:r>
            <a:br>
              <a:rPr lang="en-US" sz="3600" b="1">
                <a:ea typeface="+mj-lt"/>
                <a:cs typeface="+mj-lt"/>
              </a:rPr>
            </a:b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678873"/>
            <a:ext cx="8991600" cy="159327"/>
            <a:chOff x="76200" y="602673"/>
            <a:chExt cx="8991600" cy="159327"/>
          </a:xfrm>
        </p:grpSpPr>
        <p:cxnSp>
          <p:nvCxnSpPr>
            <p:cNvPr id="30" name="Straight Connector 29"/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E63BBFB-1081-415E-B615-B2DA86AB3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01" r="221" b="7627"/>
          <a:stretch/>
        </p:blipFill>
        <p:spPr>
          <a:xfrm>
            <a:off x="310553" y="837385"/>
            <a:ext cx="7775284" cy="28477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F4123-8D08-421D-AC3D-B42040F74A8B}"/>
              </a:ext>
            </a:extLst>
          </p:cNvPr>
          <p:cNvSpPr txBox="1"/>
          <p:nvPr/>
        </p:nvSpPr>
        <p:spPr>
          <a:xfrm>
            <a:off x="152401" y="3703608"/>
            <a:ext cx="899735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202122"/>
                </a:solidFill>
                <a:latin typeface="Calibri"/>
                <a:cs typeface="Arial"/>
              </a:rPr>
              <a:t>A </a:t>
            </a:r>
            <a:r>
              <a:rPr lang="en-US" sz="2400" b="1">
                <a:solidFill>
                  <a:srgbClr val="202122"/>
                </a:solidFill>
                <a:latin typeface="Calibri"/>
                <a:cs typeface="Arial"/>
              </a:rPr>
              <a:t>quadrature mirror filter</a:t>
            </a:r>
            <a:r>
              <a:rPr lang="en-US" sz="2400">
                <a:solidFill>
                  <a:srgbClr val="202122"/>
                </a:solidFill>
                <a:latin typeface="Calibri"/>
                <a:cs typeface="Arial"/>
              </a:rPr>
              <a:t> is a filter whose magnitude response has mirror image symmetry about π/2 frequency.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202122"/>
                </a:solidFill>
                <a:latin typeface="Calibri"/>
                <a:cs typeface="Arial"/>
              </a:rPr>
              <a:t>For QMF to behave as a LTI system:</a:t>
            </a:r>
          </a:p>
          <a:p>
            <a:pPr marL="457200" indent="-457200">
              <a:buFont typeface="Wingdings"/>
              <a:buChar char="q"/>
            </a:pPr>
            <a:r>
              <a:rPr lang="en-US" sz="2400">
                <a:solidFill>
                  <a:srgbClr val="202122"/>
                </a:solidFill>
                <a:latin typeface="Calibri"/>
                <a:cs typeface="Arial"/>
              </a:rPr>
              <a:t>Ho(w) = H(w) is an LPF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Wingdings"/>
              <a:buChar char="q"/>
            </a:pPr>
            <a:r>
              <a:rPr lang="en-US" sz="2400">
                <a:solidFill>
                  <a:srgbClr val="202122"/>
                </a:solidFill>
                <a:latin typeface="Calibri"/>
                <a:cs typeface="Arial"/>
              </a:rPr>
              <a:t>H1(w) = H(w-π) -&gt; mirror-image HPF.</a:t>
            </a:r>
          </a:p>
          <a:p>
            <a:pPr marL="457200" indent="-457200">
              <a:buFont typeface="Wingdings"/>
              <a:buChar char="q"/>
            </a:pPr>
            <a:r>
              <a:rPr lang="en-US" sz="2400">
                <a:solidFill>
                  <a:srgbClr val="202122"/>
                </a:solidFill>
                <a:latin typeface="Calibri"/>
                <a:cs typeface="Arial"/>
              </a:rPr>
              <a:t>Go(w) = 2*H(w) -&gt; LPF</a:t>
            </a:r>
          </a:p>
          <a:p>
            <a:pPr marL="457200" indent="-457200">
              <a:buFont typeface="Wingdings"/>
              <a:buChar char="q"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G1</a:t>
            </a:r>
            <a:r>
              <a:rPr lang="en-US" sz="2400">
                <a:cs typeface="Calibri"/>
              </a:rPr>
              <a:t>(w) = -2*H(w-π) -&gt; HPF</a:t>
            </a:r>
          </a:p>
        </p:txBody>
      </p:sp>
      <p:pic>
        <p:nvPicPr>
          <p:cNvPr id="16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B8EC3DA8-5C06-429E-B306-F74DD9D0C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7" t="7407" r="31507" b="-926"/>
          <a:stretch/>
        </p:blipFill>
        <p:spPr>
          <a:xfrm>
            <a:off x="5227609" y="4745695"/>
            <a:ext cx="3865612" cy="20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2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animated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nimated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nimated 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6927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/>
          </a:p>
          <a:p>
            <a:pPr algn="l"/>
            <a:endParaRPr lang="en-US" sz="3600" b="1">
              <a:cs typeface="Calibri"/>
            </a:endParaRPr>
          </a:p>
          <a:p>
            <a:pPr algn="l"/>
            <a:r>
              <a:rPr lang="en-US" sz="3600" b="1"/>
              <a:t>ROLE OF QMF BANK FOR ECG DATA COMPRESSION : </a:t>
            </a: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1335334"/>
            <a:ext cx="8991600" cy="159327"/>
            <a:chOff x="76200" y="602673"/>
            <a:chExt cx="8991600" cy="159327"/>
          </a:xfrm>
        </p:grpSpPr>
        <p:cxnSp>
          <p:nvCxnSpPr>
            <p:cNvPr id="30" name="Straight Connector 29"/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B282D-5CE5-43FE-8FC9-D58EFFAD6F5E}"/>
              </a:ext>
            </a:extLst>
          </p:cNvPr>
          <p:cNvSpPr txBox="1"/>
          <p:nvPr/>
        </p:nvSpPr>
        <p:spPr>
          <a:xfrm>
            <a:off x="79744" y="1707486"/>
            <a:ext cx="8519766" cy="48167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1700">
                <a:ea typeface="+mn-lt"/>
                <a:cs typeface="+mn-lt"/>
              </a:rPr>
              <a:t>In this project data compression technique is based on the optimum two channel quadrature mirror filter (QMF) bank .</a:t>
            </a:r>
            <a:endParaRPr lang="en-US"/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1700">
                <a:ea typeface="+mn-lt"/>
                <a:cs typeface="+mn-lt"/>
              </a:rPr>
              <a:t>Data compression is done by decomposing the signal using optimum QMF bank and truncating the irrelevant coefficients using level thresholding. </a:t>
            </a:r>
            <a:endParaRPr lang="en-IN"/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1700">
                <a:ea typeface="+mn-lt"/>
                <a:cs typeface="+mn-lt"/>
              </a:rPr>
              <a:t>Here, a Kaiser window is used to obtain the coefficients of the filter bank. </a:t>
            </a:r>
            <a:endParaRPr lang="en-IN">
              <a:ea typeface="+mn-lt"/>
              <a:cs typeface="+mn-lt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1700">
                <a:ea typeface="+mn-lt"/>
                <a:cs typeface="+mn-lt"/>
              </a:rPr>
              <a:t>Linear optimization technique is employed for optimization of filter coefficients. </a:t>
            </a:r>
            <a:endParaRPr lang="en-IN">
              <a:ea typeface="+mn-lt"/>
              <a:cs typeface="+mn-lt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1700">
                <a:ea typeface="+mn-lt"/>
                <a:cs typeface="+mn-lt"/>
              </a:rPr>
              <a:t>Run-length encoding is used to improve the compression without loss of significant information. 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1700">
              <a:ea typeface="+mn-lt"/>
              <a:cs typeface="+mn-lt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1700">
                <a:ea typeface="+mn-lt"/>
                <a:cs typeface="+mn-lt"/>
              </a:rPr>
              <a:t>Following conditions need to be fulfilled : </a:t>
            </a:r>
          </a:p>
          <a:p>
            <a:pPr marL="342900" indent="-342900">
              <a:buAutoNum type="alphaLcParenR"/>
            </a:pPr>
            <a:r>
              <a:rPr lang="en-IN" sz="1700">
                <a:ea typeface="+mn-lt"/>
                <a:cs typeface="+mn-lt"/>
              </a:rPr>
              <a:t>Suitable optimization is needed to design a QMF bank for avoiding amplitude distortion.</a:t>
            </a:r>
            <a:endParaRPr lang="en-IN">
              <a:ea typeface="+mn-lt"/>
              <a:cs typeface="+mn-lt"/>
            </a:endParaRPr>
          </a:p>
          <a:p>
            <a:pPr marL="342900" indent="-342900">
              <a:buAutoNum type="alphaLcParenR"/>
            </a:pPr>
            <a:r>
              <a:rPr lang="en-IN" sz="1700">
                <a:ea typeface="+mn-lt"/>
                <a:cs typeface="+mn-lt"/>
              </a:rPr>
              <a:t>FIR filter must be chosen for removing phase distortion.</a:t>
            </a:r>
          </a:p>
          <a:p>
            <a:pPr marL="342900" indent="-342900">
              <a:buAutoNum type="alphaLcParenR"/>
            </a:pPr>
            <a:r>
              <a:rPr lang="en-IN" sz="1700">
                <a:ea typeface="+mn-lt"/>
                <a:cs typeface="+mn-lt"/>
              </a:rPr>
              <a:t>All the analysis and synthesis filters must be designed in such a way so that no aliasing distortion is produced. </a:t>
            </a:r>
            <a:endParaRPr lang="en-IN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2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animated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nimated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nimated 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677" y="152400"/>
            <a:ext cx="8217996" cy="432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/>
          </a:p>
          <a:p>
            <a:pPr algn="l"/>
            <a:endParaRPr lang="en-US" sz="3600" b="1">
              <a:cs typeface="Calibri"/>
            </a:endParaRPr>
          </a:p>
          <a:p>
            <a:pPr algn="l"/>
            <a:r>
              <a:rPr lang="en-US" sz="3600" b="1"/>
              <a:t>DATASET USED : </a:t>
            </a: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905984"/>
            <a:ext cx="8991600" cy="159327"/>
            <a:chOff x="76200" y="602673"/>
            <a:chExt cx="8991600" cy="159327"/>
          </a:xfrm>
        </p:grpSpPr>
        <p:cxnSp>
          <p:nvCxnSpPr>
            <p:cNvPr id="30" name="Straight Connector 29"/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B282D-5CE5-43FE-8FC9-D58EFFAD6F5E}"/>
              </a:ext>
            </a:extLst>
          </p:cNvPr>
          <p:cNvSpPr txBox="1"/>
          <p:nvPr/>
        </p:nvSpPr>
        <p:spPr>
          <a:xfrm>
            <a:off x="79744" y="1284153"/>
            <a:ext cx="8519766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700">
                <a:ea typeface="+mn-lt"/>
                <a:cs typeface="+mn-lt"/>
              </a:rPr>
              <a:t>Link for Dataset: https://www.physionet.org/static/published-projects/apnea-ecg/apnea-ecg-database-1.0.0.zip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65426-EE25-423C-9160-B06A9574AD19}"/>
              </a:ext>
            </a:extLst>
          </p:cNvPr>
          <p:cNvSpPr txBox="1"/>
          <p:nvPr/>
        </p:nvSpPr>
        <p:spPr>
          <a:xfrm>
            <a:off x="153827" y="2141402"/>
            <a:ext cx="8519766" cy="45397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700">
                <a:ea typeface="+mn-lt"/>
                <a:cs typeface="+mn-lt"/>
              </a:rPr>
              <a:t>Details:</a:t>
            </a: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data in this directory have been contributed by </a:t>
            </a:r>
            <a:r>
              <a:rPr lang="en-IN" sz="1700" err="1">
                <a:ea typeface="+mn-lt"/>
                <a:cs typeface="+mn-lt"/>
              </a:rPr>
              <a:t>Dr.</a:t>
            </a:r>
            <a:r>
              <a:rPr lang="en-IN" sz="1700">
                <a:ea typeface="+mn-lt"/>
                <a:cs typeface="+mn-lt"/>
              </a:rPr>
              <a:t> Thomas Penzel of Phillips-University, Marburg, Germany.</a:t>
            </a:r>
            <a:endParaRPr lang="en-I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data consist of 70 records, divided into a learning set of 35 records , and a test set of 35 records. </a:t>
            </a:r>
            <a:endParaRPr lang="en-I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Recordings vary in length from slightly less than 7 hours to nearly 10 hours each. </a:t>
            </a:r>
            <a:endParaRPr lang="en-I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Each recording includes a continuous digitized ECG signal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files with names of the form rnn.dat contain the digitized ECGs </a:t>
            </a: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.</a:t>
            </a:r>
            <a:r>
              <a:rPr lang="en-IN" sz="1700" err="1">
                <a:ea typeface="+mn-lt"/>
                <a:cs typeface="+mn-lt"/>
              </a:rPr>
              <a:t>hea</a:t>
            </a:r>
            <a:r>
              <a:rPr lang="en-IN" sz="1700">
                <a:ea typeface="+mn-lt"/>
                <a:cs typeface="+mn-lt"/>
              </a:rPr>
              <a:t> files are header files that specify the names and formats of the associated signal files</a:t>
            </a:r>
            <a:endParaRPr lang="en-I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1700">
                <a:ea typeface="+mn-lt"/>
                <a:cs typeface="+mn-lt"/>
              </a:rPr>
              <a:t>The </a:t>
            </a:r>
            <a:r>
              <a:rPr lang="en-IN" sz="1700" err="1">
                <a:ea typeface="+mn-lt"/>
                <a:cs typeface="+mn-lt"/>
              </a:rPr>
              <a:t>qrs</a:t>
            </a:r>
            <a:r>
              <a:rPr lang="en-IN" sz="1700">
                <a:ea typeface="+mn-lt"/>
                <a:cs typeface="+mn-lt"/>
              </a:rPr>
              <a:t> files are machine-generated (binary) annotation files</a:t>
            </a: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3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animated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nimated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nimated 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677" y="152400"/>
            <a:ext cx="8217996" cy="432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/>
          </a:p>
          <a:p>
            <a:pPr algn="l"/>
            <a:endParaRPr lang="en-US" sz="3600" b="1">
              <a:cs typeface="Calibri"/>
            </a:endParaRPr>
          </a:p>
          <a:p>
            <a:pPr algn="l"/>
            <a:r>
              <a:rPr lang="en-US" sz="3600" b="1"/>
              <a:t>DATASET VISUALIZATION : </a:t>
            </a:r>
            <a:br>
              <a:rPr lang="en-IN" sz="3600"/>
            </a:br>
            <a:endParaRPr lang="en-IN" sz="3600"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905984"/>
            <a:ext cx="8991600" cy="159327"/>
            <a:chOff x="76200" y="602673"/>
            <a:chExt cx="8991600" cy="159327"/>
          </a:xfrm>
        </p:grpSpPr>
        <p:cxnSp>
          <p:nvCxnSpPr>
            <p:cNvPr id="30" name="Straight Connector 29"/>
            <p:cNvCxnSpPr>
              <a:stCxn id="31" idx="6"/>
              <a:endCxn id="32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FA8A3E3-0C07-40ED-8633-687A0ADBB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" t="14159" r="12573" b="59882"/>
          <a:stretch/>
        </p:blipFill>
        <p:spPr>
          <a:xfrm>
            <a:off x="80514" y="1515240"/>
            <a:ext cx="8924877" cy="1338329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3268AB-17AC-4F9B-A4C4-A02022DD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8" t="12785" r="2500" b="4566"/>
          <a:stretch/>
        </p:blipFill>
        <p:spPr>
          <a:xfrm>
            <a:off x="756250" y="3268935"/>
            <a:ext cx="7803537" cy="33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1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07BC11-33F3-42F8-B301-30CD7C6102BD}"/>
              </a:ext>
            </a:extLst>
          </p:cNvPr>
          <p:cNvCxnSpPr>
            <a:cxnSpLocks/>
          </p:cNvCxnSpPr>
          <p:nvPr/>
        </p:nvCxnSpPr>
        <p:spPr>
          <a:xfrm>
            <a:off x="4390501" y="4602221"/>
            <a:ext cx="9285" cy="32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-6927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/>
              <a:t>FLOWCHART</a:t>
            </a:r>
            <a:br>
              <a:rPr lang="en-IN" sz="3600"/>
            </a:br>
            <a:endParaRPr lang="en-IN" sz="3600"/>
          </a:p>
        </p:txBody>
      </p:sp>
      <p:grpSp>
        <p:nvGrpSpPr>
          <p:cNvPr id="18" name="Group 17"/>
          <p:cNvGrpSpPr/>
          <p:nvPr/>
        </p:nvGrpSpPr>
        <p:grpSpPr>
          <a:xfrm>
            <a:off x="41388" y="493208"/>
            <a:ext cx="8991600" cy="159327"/>
            <a:chOff x="76200" y="602673"/>
            <a:chExt cx="8991600" cy="159327"/>
          </a:xfrm>
        </p:grpSpPr>
        <p:cxnSp>
          <p:nvCxnSpPr>
            <p:cNvPr id="19" name="Straight Connector 18"/>
            <p:cNvCxnSpPr>
              <a:stCxn id="20" idx="6"/>
              <a:endCxn id="21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E1FC0E0-DF38-471F-A7C4-41B72CB496C2}"/>
              </a:ext>
            </a:extLst>
          </p:cNvPr>
          <p:cNvSpPr/>
          <p:nvPr/>
        </p:nvSpPr>
        <p:spPr>
          <a:xfrm>
            <a:off x="3904424" y="652276"/>
            <a:ext cx="1329739" cy="429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START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B8631-0EE2-4BF7-A437-E6E243E9C87B}"/>
              </a:ext>
            </a:extLst>
          </p:cNvPr>
          <p:cNvSpPr/>
          <p:nvPr/>
        </p:nvSpPr>
        <p:spPr>
          <a:xfrm>
            <a:off x="2440350" y="2624189"/>
            <a:ext cx="4315634" cy="52347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ANALYSE THE FILTER BANK STRUCTURE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FECB9F-3EB9-4A5B-9BB3-64AE6557B0DF}"/>
              </a:ext>
            </a:extLst>
          </p:cNvPr>
          <p:cNvSpPr/>
          <p:nvPr/>
        </p:nvSpPr>
        <p:spPr>
          <a:xfrm>
            <a:off x="2440349" y="3301574"/>
            <a:ext cx="4315634" cy="52347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FILTER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83DA1-E251-4EA4-8D81-43A4D3834978}"/>
              </a:ext>
            </a:extLst>
          </p:cNvPr>
          <p:cNvSpPr/>
          <p:nvPr/>
        </p:nvSpPr>
        <p:spPr>
          <a:xfrm>
            <a:off x="2440351" y="1939280"/>
            <a:ext cx="4315634" cy="51288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PREPROCESSING THE ECG WAVEFORM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867887-AD26-4204-87B3-F5A257194953}"/>
              </a:ext>
            </a:extLst>
          </p:cNvPr>
          <p:cNvSpPr/>
          <p:nvPr/>
        </p:nvSpPr>
        <p:spPr>
          <a:xfrm>
            <a:off x="2440349" y="1263933"/>
            <a:ext cx="4273301" cy="51288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READING THE ECG WAVEFORM IN MATLAB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4EA22E-C14B-401C-B594-5122A3E0F009}"/>
              </a:ext>
            </a:extLst>
          </p:cNvPr>
          <p:cNvCxnSpPr/>
          <p:nvPr/>
        </p:nvCxnSpPr>
        <p:spPr>
          <a:xfrm>
            <a:off x="4543773" y="1077813"/>
            <a:ext cx="8264" cy="18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2782F3-19C6-43D0-B35F-9979A2CC370B}"/>
              </a:ext>
            </a:extLst>
          </p:cNvPr>
          <p:cNvCxnSpPr>
            <a:cxnSpLocks/>
          </p:cNvCxnSpPr>
          <p:nvPr/>
        </p:nvCxnSpPr>
        <p:spPr>
          <a:xfrm>
            <a:off x="4506919" y="1791032"/>
            <a:ext cx="9285" cy="1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1E4366-71E4-408E-97AA-6B9EAC428B73}"/>
              </a:ext>
            </a:extLst>
          </p:cNvPr>
          <p:cNvCxnSpPr>
            <a:cxnSpLocks/>
          </p:cNvCxnSpPr>
          <p:nvPr/>
        </p:nvCxnSpPr>
        <p:spPr>
          <a:xfrm>
            <a:off x="4538668" y="2464336"/>
            <a:ext cx="9285" cy="1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86B9B7-F27C-4A49-AFF5-4507C5796BB8}"/>
              </a:ext>
            </a:extLst>
          </p:cNvPr>
          <p:cNvCxnSpPr>
            <a:cxnSpLocks/>
          </p:cNvCxnSpPr>
          <p:nvPr/>
        </p:nvCxnSpPr>
        <p:spPr>
          <a:xfrm>
            <a:off x="4528086" y="3141723"/>
            <a:ext cx="9285" cy="1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CCE03B-1627-463D-A6F5-FE67A1A6F6E9}"/>
              </a:ext>
            </a:extLst>
          </p:cNvPr>
          <p:cNvCxnSpPr>
            <a:cxnSpLocks/>
          </p:cNvCxnSpPr>
          <p:nvPr/>
        </p:nvCxnSpPr>
        <p:spPr>
          <a:xfrm flipH="1">
            <a:off x="4590287" y="5415153"/>
            <a:ext cx="2319" cy="18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F979CDF-957F-47FC-9B47-BD6C454C9FC2}"/>
              </a:ext>
            </a:extLst>
          </p:cNvPr>
          <p:cNvSpPr/>
          <p:nvPr/>
        </p:nvSpPr>
        <p:spPr>
          <a:xfrm>
            <a:off x="2461515" y="4931407"/>
            <a:ext cx="4315634" cy="52347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OBTAINING RECONSTRUCTED SIGNAL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95497D-0E4E-4F95-93A7-EA02178AC0BA}"/>
              </a:ext>
            </a:extLst>
          </p:cNvPr>
          <p:cNvSpPr/>
          <p:nvPr/>
        </p:nvSpPr>
        <p:spPr>
          <a:xfrm>
            <a:off x="3904424" y="6377859"/>
            <a:ext cx="1329739" cy="429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STOP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DE8906-5AEE-43BD-A8D8-15417BB21B20}"/>
              </a:ext>
            </a:extLst>
          </p:cNvPr>
          <p:cNvSpPr/>
          <p:nvPr/>
        </p:nvSpPr>
        <p:spPr>
          <a:xfrm>
            <a:off x="2503848" y="5629906"/>
            <a:ext cx="4315634" cy="639888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CALCULATING ERROR B/W ORIGNAL &amp; RECONSTRUCTED SIGNAL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9C138B-D7BC-4D0E-92C8-87E7A98CF44A}"/>
              </a:ext>
            </a:extLst>
          </p:cNvPr>
          <p:cNvCxnSpPr>
            <a:cxnSpLocks/>
          </p:cNvCxnSpPr>
          <p:nvPr/>
        </p:nvCxnSpPr>
        <p:spPr>
          <a:xfrm flipH="1">
            <a:off x="4547953" y="6251235"/>
            <a:ext cx="2319" cy="13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FA7F50-828D-4878-AB9A-5090F589B9CC}"/>
              </a:ext>
            </a:extLst>
          </p:cNvPr>
          <p:cNvSpPr/>
          <p:nvPr/>
        </p:nvSpPr>
        <p:spPr>
          <a:xfrm>
            <a:off x="310091" y="4151841"/>
            <a:ext cx="2783416" cy="518584"/>
          </a:xfrm>
          <a:prstGeom prst="roundRec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ALIASING CANCELLATION</a:t>
            </a:r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606F5B8-00DF-4C18-ADDB-C05F39C43AF3}"/>
              </a:ext>
            </a:extLst>
          </p:cNvPr>
          <p:cNvSpPr/>
          <p:nvPr/>
        </p:nvSpPr>
        <p:spPr>
          <a:xfrm>
            <a:off x="3326340" y="4151840"/>
            <a:ext cx="1651000" cy="518584"/>
          </a:xfrm>
          <a:prstGeom prst="roundRec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OPTIMIZATION</a:t>
            </a:r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44FD8F0-5BEA-4CAC-8266-EA9D2296797C}"/>
              </a:ext>
            </a:extLst>
          </p:cNvPr>
          <p:cNvSpPr/>
          <p:nvPr/>
        </p:nvSpPr>
        <p:spPr>
          <a:xfrm>
            <a:off x="5284256" y="4151839"/>
            <a:ext cx="1651000" cy="518584"/>
          </a:xfrm>
          <a:prstGeom prst="roundRec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SIMULATION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71AA1A-6276-4B19-AE71-D6290E71162E}"/>
              </a:ext>
            </a:extLst>
          </p:cNvPr>
          <p:cNvSpPr/>
          <p:nvPr/>
        </p:nvSpPr>
        <p:spPr>
          <a:xfrm>
            <a:off x="7168089" y="4151838"/>
            <a:ext cx="1725083" cy="518584"/>
          </a:xfrm>
          <a:prstGeom prst="roundRec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QUANTIZATION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0F7D4-69CF-45AD-AE61-7710A61397B9}"/>
              </a:ext>
            </a:extLst>
          </p:cNvPr>
          <p:cNvCxnSpPr>
            <a:cxnSpLocks/>
          </p:cNvCxnSpPr>
          <p:nvPr/>
        </p:nvCxnSpPr>
        <p:spPr>
          <a:xfrm flipH="1">
            <a:off x="2865204" y="3808472"/>
            <a:ext cx="1578215" cy="29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4A0452-41F2-4757-8196-8082DEE1D797}"/>
              </a:ext>
            </a:extLst>
          </p:cNvPr>
          <p:cNvCxnSpPr>
            <a:cxnSpLocks/>
          </p:cNvCxnSpPr>
          <p:nvPr/>
        </p:nvCxnSpPr>
        <p:spPr>
          <a:xfrm>
            <a:off x="4422252" y="3819055"/>
            <a:ext cx="9285" cy="32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3F45FB-1397-4033-9615-82119A77D166}"/>
              </a:ext>
            </a:extLst>
          </p:cNvPr>
          <p:cNvCxnSpPr>
            <a:cxnSpLocks/>
          </p:cNvCxnSpPr>
          <p:nvPr/>
        </p:nvCxnSpPr>
        <p:spPr>
          <a:xfrm>
            <a:off x="4432835" y="3808471"/>
            <a:ext cx="1670867" cy="32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3E4AAD-B89D-4DF8-834D-C0A202ED4C35}"/>
              </a:ext>
            </a:extLst>
          </p:cNvPr>
          <p:cNvCxnSpPr>
            <a:cxnSpLocks/>
          </p:cNvCxnSpPr>
          <p:nvPr/>
        </p:nvCxnSpPr>
        <p:spPr>
          <a:xfrm>
            <a:off x="4422251" y="3808470"/>
            <a:ext cx="3554700" cy="32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8C73D1-A6F7-4563-A899-523BECFB4593}"/>
              </a:ext>
            </a:extLst>
          </p:cNvPr>
          <p:cNvCxnSpPr>
            <a:cxnSpLocks/>
          </p:cNvCxnSpPr>
          <p:nvPr/>
        </p:nvCxnSpPr>
        <p:spPr>
          <a:xfrm>
            <a:off x="2697169" y="4655137"/>
            <a:ext cx="1660283" cy="25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34CFB7-A866-4799-B8C0-D4F05FBE596C}"/>
              </a:ext>
            </a:extLst>
          </p:cNvPr>
          <p:cNvCxnSpPr>
            <a:cxnSpLocks/>
          </p:cNvCxnSpPr>
          <p:nvPr/>
        </p:nvCxnSpPr>
        <p:spPr>
          <a:xfrm flipH="1">
            <a:off x="4410370" y="4655138"/>
            <a:ext cx="1652298" cy="25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29546B-7986-4D90-8630-22DA60900AA2}"/>
              </a:ext>
            </a:extLst>
          </p:cNvPr>
          <p:cNvCxnSpPr>
            <a:cxnSpLocks/>
          </p:cNvCxnSpPr>
          <p:nvPr/>
        </p:nvCxnSpPr>
        <p:spPr>
          <a:xfrm flipH="1">
            <a:off x="4505620" y="4655137"/>
            <a:ext cx="3409131" cy="25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9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7" y="303253"/>
            <a:ext cx="894926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cs typeface="Calibri"/>
              </a:rPr>
              <a:t>READING THE ECG WAVEFORM IN MATLAB</a:t>
            </a:r>
            <a:br>
              <a:rPr lang="en-IN" sz="3600"/>
            </a:br>
            <a:endParaRPr lang="en-IN" sz="3600"/>
          </a:p>
        </p:txBody>
      </p:sp>
      <p:grpSp>
        <p:nvGrpSpPr>
          <p:cNvPr id="18" name="Group 17"/>
          <p:cNvGrpSpPr/>
          <p:nvPr/>
        </p:nvGrpSpPr>
        <p:grpSpPr>
          <a:xfrm>
            <a:off x="76200" y="725289"/>
            <a:ext cx="8991600" cy="159327"/>
            <a:chOff x="76200" y="602673"/>
            <a:chExt cx="8991600" cy="159327"/>
          </a:xfrm>
        </p:grpSpPr>
        <p:cxnSp>
          <p:nvCxnSpPr>
            <p:cNvPr id="19" name="Straight Connector 18"/>
            <p:cNvCxnSpPr>
              <a:stCxn id="20" idx="6"/>
              <a:endCxn id="21" idx="2"/>
            </p:cNvCxnSpPr>
            <p:nvPr/>
          </p:nvCxnSpPr>
          <p:spPr>
            <a:xfrm flipV="1">
              <a:off x="228600" y="678873"/>
              <a:ext cx="8686800" cy="6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200" y="60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8915400" y="60267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2363B4-0E20-43A4-ABA2-2434C35B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7" y="1353106"/>
            <a:ext cx="8823729" cy="879442"/>
          </a:xfrm>
          <a:prstGeom prst="rect">
            <a:avLst/>
          </a:prstGeom>
        </p:spPr>
      </p:pic>
      <p:pic>
        <p:nvPicPr>
          <p:cNvPr id="7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741FC14F-08C6-42E1-9993-0B67AC83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9" y="2219059"/>
            <a:ext cx="8812124" cy="12807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97D580-070A-443C-92BF-F21A0E043D05}"/>
              </a:ext>
            </a:extLst>
          </p:cNvPr>
          <p:cNvSpPr txBox="1"/>
          <p:nvPr/>
        </p:nvSpPr>
        <p:spPr>
          <a:xfrm>
            <a:off x="73686" y="884331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Code: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  <p:pic>
        <p:nvPicPr>
          <p:cNvPr id="8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80395266-B81D-426B-9881-59F94849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181" y="3897207"/>
            <a:ext cx="5052408" cy="28116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20C6B0-4144-44A3-B8A2-767DA51B5443}"/>
              </a:ext>
            </a:extLst>
          </p:cNvPr>
          <p:cNvSpPr txBox="1"/>
          <p:nvPr/>
        </p:nvSpPr>
        <p:spPr>
          <a:xfrm>
            <a:off x="108498" y="3661784"/>
            <a:ext cx="8519766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Output:</a:t>
            </a:r>
            <a:br>
              <a:rPr lang="en-IN" sz="2400"/>
            </a:br>
            <a:endParaRPr lang="en-IN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64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ECG DATA COMPRESSION USING OPTIMUM QMF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on Micro-Expressions</dc:title>
  <dc:creator>sanju</dc:creator>
  <cp:revision>2</cp:revision>
  <dcterms:created xsi:type="dcterms:W3CDTF">2006-08-16T00:00:00Z</dcterms:created>
  <dcterms:modified xsi:type="dcterms:W3CDTF">2021-01-17T10:23:18Z</dcterms:modified>
</cp:coreProperties>
</file>