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319" r:id="rId4"/>
    <p:sldId id="320" r:id="rId5"/>
    <p:sldId id="286" r:id="rId6"/>
    <p:sldId id="323" r:id="rId7"/>
    <p:sldId id="330" r:id="rId8"/>
    <p:sldId id="333" r:id="rId9"/>
    <p:sldId id="307" r:id="rId10"/>
    <p:sldId id="305" r:id="rId11"/>
    <p:sldId id="332" r:id="rId12"/>
    <p:sldId id="321" r:id="rId13"/>
    <p:sldId id="308" r:id="rId14"/>
    <p:sldId id="318" r:id="rId15"/>
    <p:sldId id="334" r:id="rId16"/>
    <p:sldId id="311" r:id="rId17"/>
    <p:sldId id="310" r:id="rId18"/>
    <p:sldId id="312" r:id="rId19"/>
    <p:sldId id="313" r:id="rId20"/>
    <p:sldId id="314" r:id="rId21"/>
    <p:sldId id="315" r:id="rId22"/>
    <p:sldId id="316" r:id="rId23"/>
    <p:sldId id="335" r:id="rId24"/>
    <p:sldId id="317" r:id="rId25"/>
    <p:sldId id="26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309027-3147-8A0A-B54C-A15295F8CB37}" v="409" dt="2020-11-23T11:45:02.947"/>
    <p1510:client id="{0307B4E3-01D2-C50D-88FC-02B2951BF862}" v="394" dt="2020-10-05T16:14:40.532"/>
    <p1510:client id="{2499BF51-04F5-D6AB-2CF9-8D28B413A6E7}" v="177" dt="2020-11-24T13:55:26.090"/>
    <p1510:client id="{27A20FA8-E3E3-CBED-555F-C53A872756EC}" v="966" dt="2020-11-24T18:08:40.264"/>
    <p1510:client id="{2819A8E3-B8C8-BD9E-2764-BE52045CD350}" v="277" dt="2020-11-23T09:47:01.578"/>
    <p1510:client id="{2987D9AB-4524-A2CB-5D85-11E4D1AC9B6C}" v="9" dt="2020-11-23T19:00:32.547"/>
    <p1510:client id="{368DF3FD-69BF-8736-E2AA-961BE985522C}" v="4" dt="2020-11-24T13:35:03.290"/>
    <p1510:client id="{3A0076E3-A387-746F-A936-1D8239D1390B}" v="13" dt="2020-11-23T12:03:20.968"/>
    <p1510:client id="{47F24B37-A809-1F74-D15E-5E4654B18D11}" v="1287" dt="2020-10-05T14:16:34.490"/>
    <p1510:client id="{80F2C5D8-9378-F1FF-58B2-0C23D5CDE8AB}" v="380" dt="2020-11-24T21:06:35.920"/>
    <p1510:client id="{8325BBBF-E6B0-E153-B76E-DE4BA7FB72B4}" v="1000" dt="2020-11-23T20:50:54.170"/>
    <p1510:client id="{8CF5ADBF-95ED-229F-5B85-0B696D3C6188}" v="133" dt="2020-11-23T11:53:16.001"/>
    <p1510:client id="{92FA5FEB-15D0-137E-F7D1-68FFE9178BDE}" v="3" dt="2020-11-24T13:35:59.991"/>
    <p1510:client id="{9B81EB31-1116-DD8E-7F30-8FFCC43D0F2C}" v="818" dt="2020-10-05T16:07:54.540"/>
    <p1510:client id="{A8073A50-73EF-384F-6447-B44D44C03E4D}" v="71" dt="2020-11-25T04:57:46.481"/>
    <p1510:client id="{A9580FF9-25EA-1EAD-A6DB-125FB4AC66F6}" v="29" dt="2020-11-24T15:16:21.939"/>
    <p1510:client id="{AAA4564E-F64B-EE44-6127-F73ACEA1E84A}" v="952" dt="2020-11-24T13:30:09.218"/>
    <p1510:client id="{D00BDEDF-750C-6E9E-FAC5-E52576CF4818}" v="73" dt="2020-11-24T11:30:25.579"/>
    <p1510:client id="{D6CBF6D7-AB20-3CF5-34CB-A07EB885116B}" v="583" dt="2020-11-24T12:28:16.093"/>
    <p1510:client id="{ECE257CC-9DBB-3F3B-2B97-AEAA9C9E01E4}" v="12" dt="2020-11-23T16:27:21.076"/>
    <p1510:client id="{F96A5D64-4458-AD12-C07F-788C0BFD0743}" v="3" dt="2020-11-24T13:53:31.9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2D050">
            <a:alpha val="74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412" y="285106"/>
            <a:ext cx="8610600" cy="2045474"/>
          </a:xfrm>
        </p:spPr>
        <p:txBody>
          <a:bodyPr>
            <a:normAutofit fontScale="90000"/>
          </a:bodyPr>
          <a:lstStyle/>
          <a:p>
            <a:r>
              <a:rPr lang="en-IN" sz="4000" b="1"/>
              <a:t>Long Exposure Time Noise in Pinned</a:t>
            </a:r>
            <a:br>
              <a:rPr lang="en-IN" sz="4000" b="1"/>
            </a:br>
            <a:r>
              <a:rPr lang="en-IN" sz="4000" b="1"/>
              <a:t>Photodiode CMOS Image Sensors</a:t>
            </a:r>
            <a:br>
              <a:rPr lang="en-IN" sz="4000" b="1"/>
            </a:br>
            <a:br>
              <a:rPr lang="en-IN" sz="4000" b="1"/>
            </a:br>
            <a:r>
              <a:rPr lang="en-IN" sz="3100" b="1"/>
              <a:t>Digital Design and Verification </a:t>
            </a:r>
            <a:endParaRPr lang="en-IN" sz="5300">
              <a:cs typeface="Calibri"/>
            </a:endParaRPr>
          </a:p>
        </p:txBody>
      </p:sp>
      <p:pic>
        <p:nvPicPr>
          <p:cNvPr id="1026" name="Picture 2" descr="Image result for DT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640" y="1435423"/>
            <a:ext cx="1692215" cy="16767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4890" y="3528744"/>
            <a:ext cx="4646287" cy="3046988"/>
          </a:xfrm>
          <a:prstGeom prst="rect">
            <a:avLst/>
          </a:prstGeom>
          <a:noFill/>
        </p:spPr>
        <p:txBody>
          <a:bodyPr wrap="square" lIns="91440" tIns="45720" rIns="91440" bIns="45720" rtlCol="0" anchor="t">
            <a:spAutoFit/>
          </a:bodyPr>
          <a:lstStyle/>
          <a:p>
            <a:r>
              <a:rPr lang="en-US" sz="2400">
                <a:ea typeface="+mn-lt"/>
                <a:cs typeface="+mn-lt"/>
              </a:rPr>
              <a:t>Submitted to </a:t>
            </a:r>
            <a:r>
              <a:rPr lang="en-US" sz="2400" b="1">
                <a:ea typeface="+mn-lt"/>
                <a:cs typeface="+mn-lt"/>
              </a:rPr>
              <a:t>:  Prof. S. Indu</a:t>
            </a:r>
            <a:endParaRPr lang="en-US">
              <a:ea typeface="+mn-lt"/>
              <a:cs typeface="+mn-lt"/>
            </a:endParaRPr>
          </a:p>
          <a:p>
            <a:endParaRPr lang="en-US" sz="2400" b="1">
              <a:ea typeface="+mn-lt"/>
              <a:cs typeface="+mn-lt"/>
            </a:endParaRPr>
          </a:p>
          <a:p>
            <a:r>
              <a:rPr lang="en-US" sz="2400">
                <a:ea typeface="+mn-lt"/>
                <a:cs typeface="+mn-lt"/>
              </a:rPr>
              <a:t>Submitted by</a:t>
            </a:r>
            <a:r>
              <a:rPr lang="en-US" sz="2400" b="1">
                <a:ea typeface="+mn-lt"/>
                <a:cs typeface="+mn-lt"/>
              </a:rPr>
              <a:t>:     </a:t>
            </a:r>
            <a:endParaRPr lang="en-US" sz="2400">
              <a:ea typeface="+mn-lt"/>
              <a:cs typeface="+mn-lt"/>
            </a:endParaRPr>
          </a:p>
          <a:p>
            <a:endParaRPr lang="en-US" sz="2400" b="1">
              <a:ea typeface="+mn-lt"/>
              <a:cs typeface="+mn-lt"/>
            </a:endParaRPr>
          </a:p>
          <a:p>
            <a:r>
              <a:rPr lang="en-US" sz="2400" b="1">
                <a:ea typeface="+mn-lt"/>
                <a:cs typeface="+mn-lt"/>
              </a:rPr>
              <a:t>Sumedha     (2K19/SPD/17)  </a:t>
            </a:r>
            <a:endParaRPr lang="en-US" sz="2400">
              <a:ea typeface="+mn-lt"/>
              <a:cs typeface="+mn-lt"/>
            </a:endParaRPr>
          </a:p>
          <a:p>
            <a:r>
              <a:rPr lang="en-US" sz="2400" b="1">
                <a:ea typeface="+mn-lt"/>
                <a:cs typeface="+mn-lt"/>
              </a:rPr>
              <a:t>  </a:t>
            </a:r>
            <a:endParaRPr lang="en-US" sz="2400">
              <a:ea typeface="+mn-lt"/>
              <a:cs typeface="+mn-lt"/>
            </a:endParaRPr>
          </a:p>
          <a:p>
            <a:r>
              <a:rPr lang="en-US" sz="2400" b="1">
                <a:ea typeface="+mn-lt"/>
                <a:cs typeface="+mn-lt"/>
              </a:rPr>
              <a:t>Sudiksha Shukla     (2K19/SPD/25) </a:t>
            </a:r>
            <a:endParaRPr lang="en-US">
              <a:cs typeface="Calibri"/>
            </a:endParaRPr>
          </a:p>
          <a:p>
            <a:pPr algn="ctr"/>
            <a:endParaRPr lang="en-IN" sz="2400" b="1"/>
          </a:p>
        </p:txBody>
      </p:sp>
      <p:pic>
        <p:nvPicPr>
          <p:cNvPr id="5" name="Picture 2" descr="CMOS Sensors Continue to Advance | 2016-12-01 | Quality Magazine"/>
          <p:cNvPicPr>
            <a:picLocks noChangeAspect="1" noChangeArrowheads="1"/>
          </p:cNvPicPr>
          <p:nvPr/>
        </p:nvPicPr>
        <p:blipFill rotWithShape="1">
          <a:blip r:embed="rId3">
            <a:extLst>
              <a:ext uri="{28A0092B-C50C-407E-A947-70E740481C1C}">
                <a14:useLocalDpi xmlns:a14="http://schemas.microsoft.com/office/drawing/2010/main" val="0"/>
              </a:ext>
            </a:extLst>
          </a:blip>
          <a:srcRect l="12353" t="8294" r="9111" b="10819"/>
          <a:stretch/>
        </p:blipFill>
        <p:spPr bwMode="auto">
          <a:xfrm>
            <a:off x="4452279" y="3533301"/>
            <a:ext cx="4570457" cy="2869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450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animated 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4" descr="animated gif"/>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6" descr="animated 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 name="Title 1"/>
          <p:cNvSpPr txBox="1">
            <a:spLocks/>
          </p:cNvSpPr>
          <p:nvPr/>
        </p:nvSpPr>
        <p:spPr>
          <a:xfrm>
            <a:off x="74301" y="198816"/>
            <a:ext cx="82296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a:t>FEED FORWARD EFFECT  </a:t>
            </a:r>
            <a:br>
              <a:rPr lang="en-IN" sz="3600"/>
            </a:br>
            <a:endParaRPr lang="en-IN" sz="3600"/>
          </a:p>
        </p:txBody>
      </p:sp>
      <p:grpSp>
        <p:nvGrpSpPr>
          <p:cNvPr id="26" name="Group 25"/>
          <p:cNvGrpSpPr/>
          <p:nvPr/>
        </p:nvGrpSpPr>
        <p:grpSpPr>
          <a:xfrm>
            <a:off x="76200" y="610782"/>
            <a:ext cx="8991600" cy="159327"/>
            <a:chOff x="76200" y="602673"/>
            <a:chExt cx="8991600" cy="159327"/>
          </a:xfrm>
        </p:grpSpPr>
        <p:cxnSp>
          <p:nvCxnSpPr>
            <p:cNvPr id="30" name="Straight Connector 29"/>
            <p:cNvCxnSpPr>
              <a:stCxn id="31" idx="6"/>
              <a:endCxn id="32" idx="2"/>
            </p:cNvCxnSpPr>
            <p:nvPr/>
          </p:nvCxnSpPr>
          <p:spPr>
            <a:xfrm flipV="1">
              <a:off x="228600" y="678873"/>
              <a:ext cx="8686800" cy="69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76200" y="6096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p:cNvSpPr/>
            <p:nvPr/>
          </p:nvSpPr>
          <p:spPr>
            <a:xfrm>
              <a:off x="8915400" y="602673"/>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Rectangle 1"/>
          <p:cNvSpPr/>
          <p:nvPr/>
        </p:nvSpPr>
        <p:spPr>
          <a:xfrm>
            <a:off x="347932" y="1618200"/>
            <a:ext cx="8686800" cy="4832092"/>
          </a:xfrm>
          <a:prstGeom prst="rect">
            <a:avLst/>
          </a:prstGeom>
        </p:spPr>
        <p:txBody>
          <a:bodyPr wrap="square" lIns="91440" tIns="45720" rIns="91440" bIns="45720" anchor="t">
            <a:spAutoFit/>
          </a:bodyPr>
          <a:lstStyle/>
          <a:p>
            <a:pPr marL="285750" indent="-285750">
              <a:buFont typeface="Arial" panose="020B0604020202020204" pitchFamily="34" charset="0"/>
              <a:buChar char="•"/>
            </a:pPr>
            <a:r>
              <a:rPr lang="en-IN" sz="2200"/>
              <a:t>The feedforward effect is a non-ideal characteristic of the PPD that affects the effective full well capacity (EFWC) of the PPD. </a:t>
            </a:r>
            <a:endParaRPr lang="en-IN" sz="2200">
              <a:cs typeface="Calibri"/>
            </a:endParaRPr>
          </a:p>
          <a:p>
            <a:pPr marL="285750" indent="-285750">
              <a:buFont typeface="Arial" panose="020B0604020202020204" pitchFamily="34" charset="0"/>
              <a:buChar char="•"/>
            </a:pPr>
            <a:endParaRPr lang="en-US" sz="2200">
              <a:cs typeface="Calibri"/>
            </a:endParaRPr>
          </a:p>
          <a:p>
            <a:pPr marL="285750" indent="-285750">
              <a:buFont typeface="Arial" panose="020B0604020202020204" pitchFamily="34" charset="0"/>
              <a:buChar char="•"/>
            </a:pPr>
            <a:r>
              <a:rPr lang="en-US" sz="2200">
                <a:cs typeface="Calibri"/>
              </a:rPr>
              <a:t>The feedforward effect, is explained by the thermionic emission theory. </a:t>
            </a:r>
            <a:endParaRPr lang="en-IN" sz="2200">
              <a:cs typeface="Calibri"/>
            </a:endParaRPr>
          </a:p>
          <a:p>
            <a:pPr marL="285750" indent="-285750">
              <a:buFont typeface="Arial" panose="020B0604020202020204" pitchFamily="34" charset="0"/>
              <a:buChar char="•"/>
            </a:pPr>
            <a:endParaRPr lang="en-IN" sz="2200">
              <a:ea typeface="+mn-lt"/>
              <a:cs typeface="+mn-lt"/>
            </a:endParaRPr>
          </a:p>
          <a:p>
            <a:pPr marL="285750" indent="-285750">
              <a:buFont typeface="Arial" panose="020B0604020202020204" pitchFamily="34" charset="0"/>
              <a:buChar char="•"/>
            </a:pPr>
            <a:r>
              <a:rPr lang="en-IN" sz="2200">
                <a:ea typeface="+mn-lt"/>
                <a:cs typeface="+mn-lt"/>
              </a:rPr>
              <a:t>This effect arises from the emission current flowing from the PPD to the FD node. </a:t>
            </a:r>
            <a:endParaRPr lang="en-US" sz="2200">
              <a:cs typeface="Calibri"/>
            </a:endParaRPr>
          </a:p>
          <a:p>
            <a:pPr marL="285750" indent="-285750">
              <a:buFont typeface="Arial" panose="020B0604020202020204" pitchFamily="34" charset="0"/>
              <a:buChar char="•"/>
            </a:pPr>
            <a:endParaRPr lang="en-US" sz="2200">
              <a:cs typeface="Calibri"/>
            </a:endParaRPr>
          </a:p>
          <a:p>
            <a:pPr marL="285750" indent="-285750">
              <a:buFont typeface="Arial" panose="020B0604020202020204" pitchFamily="34" charset="0"/>
              <a:buChar char="•"/>
            </a:pPr>
            <a:r>
              <a:rPr lang="en-US" sz="2200">
                <a:cs typeface="Calibri"/>
              </a:rPr>
              <a:t>During the exposure phase, both </a:t>
            </a:r>
            <a:endParaRPr lang="en-IN" sz="2200">
              <a:cs typeface="Calibri"/>
            </a:endParaRPr>
          </a:p>
          <a:p>
            <a:pPr marL="457200" indent="-457200">
              <a:buAutoNum type="arabicPeriod"/>
            </a:pPr>
            <a:r>
              <a:rPr lang="en-US" sz="2200">
                <a:cs typeface="Calibri"/>
              </a:rPr>
              <a:t>the photogenerated current inside the PPD and </a:t>
            </a:r>
            <a:endParaRPr lang="en-IN" sz="2200">
              <a:cs typeface="Calibri"/>
            </a:endParaRPr>
          </a:p>
          <a:p>
            <a:pPr marL="457200" indent="-457200">
              <a:buAutoNum type="arabicPeriod"/>
            </a:pPr>
            <a:r>
              <a:rPr lang="en-US" sz="2200">
                <a:cs typeface="Calibri"/>
              </a:rPr>
              <a:t>the emission current from the PPD to the FD node, </a:t>
            </a:r>
            <a:endParaRPr lang="en-IN" sz="2200">
              <a:cs typeface="Calibri"/>
            </a:endParaRPr>
          </a:p>
          <a:p>
            <a:r>
              <a:rPr lang="en-US" sz="2200">
                <a:cs typeface="Calibri"/>
              </a:rPr>
              <a:t>    exist if the barrier height is not high enough.</a:t>
            </a:r>
            <a:endParaRPr lang="en-IN" sz="2200">
              <a:ea typeface="+mn-lt"/>
              <a:cs typeface="+mn-lt"/>
            </a:endParaRPr>
          </a:p>
          <a:p>
            <a:endParaRPr lang="en-US" sz="2200">
              <a:ea typeface="+mn-lt"/>
              <a:cs typeface="+mn-lt"/>
            </a:endParaRPr>
          </a:p>
          <a:p>
            <a:endParaRPr lang="en-IN" sz="2200">
              <a:cs typeface="Calibri"/>
            </a:endParaRPr>
          </a:p>
        </p:txBody>
      </p:sp>
    </p:spTree>
    <p:extLst>
      <p:ext uri="{BB962C8B-B14F-4D97-AF65-F5344CB8AC3E}">
        <p14:creationId xmlns:p14="http://schemas.microsoft.com/office/powerpoint/2010/main" val="200214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7739" y="406400"/>
            <a:ext cx="9108017"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br>
              <a:rPr lang="en-IN" sz="3200"/>
            </a:br>
            <a:endParaRPr lang="en-IN" sz="3200"/>
          </a:p>
        </p:txBody>
      </p:sp>
      <p:grpSp>
        <p:nvGrpSpPr>
          <p:cNvPr id="11" name="Group 10"/>
          <p:cNvGrpSpPr/>
          <p:nvPr/>
        </p:nvGrpSpPr>
        <p:grpSpPr>
          <a:xfrm>
            <a:off x="76200" y="829037"/>
            <a:ext cx="8991600" cy="159327"/>
            <a:chOff x="76200" y="602673"/>
            <a:chExt cx="8991600" cy="159327"/>
          </a:xfrm>
        </p:grpSpPr>
        <p:cxnSp>
          <p:nvCxnSpPr>
            <p:cNvPr id="12" name="Straight Connector 11"/>
            <p:cNvCxnSpPr>
              <a:stCxn id="13" idx="6"/>
              <a:endCxn id="14" idx="2"/>
            </p:cNvCxnSpPr>
            <p:nvPr/>
          </p:nvCxnSpPr>
          <p:spPr>
            <a:xfrm flipV="1">
              <a:off x="228600" y="678873"/>
              <a:ext cx="8686800" cy="69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6200" y="6096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8915400" y="602673"/>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Content Placeholder 1"/>
          <p:cNvSpPr>
            <a:spLocks noGrp="1"/>
          </p:cNvSpPr>
          <p:nvPr>
            <p:ph idx="1"/>
          </p:nvPr>
        </p:nvSpPr>
        <p:spPr>
          <a:xfrm>
            <a:off x="34636" y="1852684"/>
            <a:ext cx="9109364" cy="2514600"/>
          </a:xfrm>
        </p:spPr>
        <p:txBody>
          <a:bodyPr vert="horz" lIns="91440" tIns="45720" rIns="91440" bIns="45720" rtlCol="0" anchor="t">
            <a:noAutofit/>
          </a:bodyPr>
          <a:lstStyle/>
          <a:p>
            <a:pPr marL="0" indent="0">
              <a:buSzTx/>
              <a:buNone/>
            </a:pPr>
            <a:endParaRPr lang="en-IN" sz="2000">
              <a:latin typeface="Times New Roman" panose="02020603050405020304" pitchFamily="18" charset="0"/>
              <a:cs typeface="Times New Roman" panose="02020603050405020304" pitchFamily="18" charset="0"/>
            </a:endParaRPr>
          </a:p>
          <a:p>
            <a:pPr marL="0" indent="0" defTabSz="479044">
              <a:spcBef>
                <a:spcPts val="1400"/>
              </a:spcBef>
              <a:buNone/>
              <a:defRPr sz="2624"/>
            </a:pPr>
            <a:endParaRPr lang="en-IN" sz="200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4F8BBA5E-B609-40F8-9323-7890877F60E5}"/>
              </a:ext>
            </a:extLst>
          </p:cNvPr>
          <p:cNvSpPr txBox="1">
            <a:spLocks/>
          </p:cNvSpPr>
          <p:nvPr/>
        </p:nvSpPr>
        <p:spPr>
          <a:xfrm>
            <a:off x="98136" y="1901368"/>
            <a:ext cx="9074727" cy="60960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2400" b="1" u="sng">
              <a:cs typeface="Calibri"/>
            </a:endParaRPr>
          </a:p>
        </p:txBody>
      </p:sp>
      <p:sp>
        <p:nvSpPr>
          <p:cNvPr id="5" name="Rectangle 4"/>
          <p:cNvSpPr/>
          <p:nvPr/>
        </p:nvSpPr>
        <p:spPr>
          <a:xfrm>
            <a:off x="254581" y="5621133"/>
            <a:ext cx="8686800" cy="1015663"/>
          </a:xfrm>
          <a:prstGeom prst="rect">
            <a:avLst/>
          </a:prstGeom>
        </p:spPr>
        <p:txBody>
          <a:bodyPr wrap="square" lIns="91440" tIns="45720" rIns="91440" bIns="45720" anchor="t">
            <a:spAutoFit/>
          </a:bodyPr>
          <a:lstStyle/>
          <a:p>
            <a:pPr marL="342900" indent="-342900">
              <a:buFont typeface="Arial"/>
              <a:buChar char="•"/>
            </a:pPr>
            <a:r>
              <a:rPr lang="en-US" sz="2000">
                <a:cs typeface="Calibri"/>
              </a:rPr>
              <a:t>A greater barrier height and shorter exposure time texp will increase the equivalent FWC of the PPD during the exposure phase.</a:t>
            </a:r>
            <a:endParaRPr lang="en-IN" sz="2000">
              <a:ea typeface="+mn-lt"/>
              <a:cs typeface="+mn-lt"/>
            </a:endParaRPr>
          </a:p>
          <a:p>
            <a:pPr marL="342900" indent="-342900">
              <a:buFont typeface="Arial"/>
              <a:buChar char="•"/>
            </a:pPr>
            <a:endParaRPr lang="en-IN" sz="2000">
              <a:cs typeface="Calibri"/>
            </a:endParaRPr>
          </a:p>
        </p:txBody>
      </p:sp>
      <p:sp>
        <p:nvSpPr>
          <p:cNvPr id="6" name="TextBox 5">
            <a:extLst>
              <a:ext uri="{FF2B5EF4-FFF2-40B4-BE49-F238E27FC236}">
                <a16:creationId xmlns:a16="http://schemas.microsoft.com/office/drawing/2014/main" id="{4B2853BA-722B-47BB-B943-D5CE27BEB094}"/>
              </a:ext>
            </a:extLst>
          </p:cNvPr>
          <p:cNvSpPr txBox="1"/>
          <p:nvPr/>
        </p:nvSpPr>
        <p:spPr>
          <a:xfrm>
            <a:off x="224286" y="181155"/>
            <a:ext cx="863791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FEED FORWARD EFFECT  </a:t>
            </a:r>
            <a:r>
              <a:rPr lang="en-US" sz="3600">
                <a:cs typeface="Calibri"/>
              </a:rPr>
              <a:t>​</a:t>
            </a:r>
            <a:br>
              <a:rPr lang="en-US" sz="3600">
                <a:cs typeface="Calibri"/>
              </a:rPr>
            </a:br>
            <a:r>
              <a:rPr lang="en-US" sz="3600">
                <a:cs typeface="Calibri"/>
              </a:rPr>
              <a:t>​</a:t>
            </a:r>
          </a:p>
        </p:txBody>
      </p:sp>
      <p:pic>
        <p:nvPicPr>
          <p:cNvPr id="7" name="Picture 7" descr="Chart&#10;&#10;Description automatically generated">
            <a:extLst>
              <a:ext uri="{FF2B5EF4-FFF2-40B4-BE49-F238E27FC236}">
                <a16:creationId xmlns:a16="http://schemas.microsoft.com/office/drawing/2014/main" id="{A6BF84AA-305F-404E-B169-7C42FCAD9F7C}"/>
              </a:ext>
            </a:extLst>
          </p:cNvPr>
          <p:cNvPicPr>
            <a:picLocks noChangeAspect="1"/>
          </p:cNvPicPr>
          <p:nvPr/>
        </p:nvPicPr>
        <p:blipFill>
          <a:blip r:embed="rId2"/>
          <a:stretch>
            <a:fillRect/>
          </a:stretch>
        </p:blipFill>
        <p:spPr>
          <a:xfrm>
            <a:off x="1935193" y="1206170"/>
            <a:ext cx="5101086" cy="4114982"/>
          </a:xfrm>
          <a:prstGeom prst="rect">
            <a:avLst/>
          </a:prstGeom>
        </p:spPr>
      </p:pic>
    </p:spTree>
    <p:extLst>
      <p:ext uri="{BB962C8B-B14F-4D97-AF65-F5344CB8AC3E}">
        <p14:creationId xmlns:p14="http://schemas.microsoft.com/office/powerpoint/2010/main" val="309011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927" y="228600"/>
            <a:ext cx="82296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a:t>ALREADY EXISTING NOISES IN PPD CISs</a:t>
            </a:r>
            <a:br>
              <a:rPr lang="en-IN" sz="3600"/>
            </a:br>
            <a:endParaRPr lang="en-IN" sz="3600"/>
          </a:p>
        </p:txBody>
      </p:sp>
      <p:grpSp>
        <p:nvGrpSpPr>
          <p:cNvPr id="10" name="Group 9"/>
          <p:cNvGrpSpPr/>
          <p:nvPr/>
        </p:nvGrpSpPr>
        <p:grpSpPr>
          <a:xfrm>
            <a:off x="76200" y="678873"/>
            <a:ext cx="8991600" cy="159327"/>
            <a:chOff x="76200" y="602673"/>
            <a:chExt cx="8991600" cy="159327"/>
          </a:xfrm>
        </p:grpSpPr>
        <p:cxnSp>
          <p:nvCxnSpPr>
            <p:cNvPr id="11" name="Straight Connector 10"/>
            <p:cNvCxnSpPr>
              <a:stCxn id="12" idx="6"/>
              <a:endCxn id="13" idx="2"/>
            </p:cNvCxnSpPr>
            <p:nvPr/>
          </p:nvCxnSpPr>
          <p:spPr>
            <a:xfrm flipV="1">
              <a:off x="228600" y="678873"/>
              <a:ext cx="8686800" cy="69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6200" y="6096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8915400" y="602673"/>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Rectangle 1"/>
          <p:cNvSpPr/>
          <p:nvPr/>
        </p:nvSpPr>
        <p:spPr>
          <a:xfrm>
            <a:off x="228600" y="1757717"/>
            <a:ext cx="8686800" cy="4524315"/>
          </a:xfrm>
          <a:prstGeom prst="rect">
            <a:avLst/>
          </a:prstGeom>
        </p:spPr>
        <p:txBody>
          <a:bodyPr wrap="square" lIns="91440" tIns="45720" rIns="91440" bIns="45720" anchor="t">
            <a:spAutoFit/>
          </a:bodyPr>
          <a:lstStyle/>
          <a:p>
            <a:pPr marL="285750" indent="-285750">
              <a:buFont typeface="Arial" panose="020B0604020202020204" pitchFamily="34" charset="0"/>
              <a:buChar char="•"/>
            </a:pPr>
            <a:r>
              <a:rPr lang="en-IN">
                <a:cs typeface="Calibri"/>
              </a:rPr>
              <a:t>Dark Current noise:</a:t>
            </a:r>
            <a:r>
              <a:rPr lang="en-IN">
                <a:ea typeface="+mn-lt"/>
                <a:cs typeface="+mn-lt"/>
              </a:rPr>
              <a:t> Dark current noise is the constant current that exists even when no light is incident on the photodiode. It occurs due to the collected signal in the dark due to thermal generation and diffusion. For high temperature or long exposure time applications, the dark current should be as low as possible to achieve a high signal-to-noise ratio.</a:t>
            </a:r>
          </a:p>
          <a:p>
            <a:pPr marL="285750" indent="-285750">
              <a:buFont typeface="Arial" panose="020B0604020202020204" pitchFamily="34" charset="0"/>
              <a:buChar char="•"/>
            </a:pPr>
            <a:endParaRPr lang="en-IN">
              <a:cs typeface="Calibri"/>
            </a:endParaRPr>
          </a:p>
          <a:p>
            <a:pPr marL="285750" indent="-285750">
              <a:buFont typeface="Arial" panose="020B0604020202020204" pitchFamily="34" charset="0"/>
              <a:buChar char="•"/>
            </a:pPr>
            <a:r>
              <a:rPr lang="en-IN">
                <a:cs typeface="Calibri"/>
              </a:rPr>
              <a:t>Shot Noise: </a:t>
            </a:r>
            <a:r>
              <a:rPr lang="en-IN">
                <a:ea typeface="+mn-lt"/>
                <a:cs typeface="+mn-lt"/>
              </a:rPr>
              <a:t>Shot noise, also known as quantum noise, arises from the statistic nature of photodetection. Reason of the shot noise is fluctuations in the dark current . These fluctuations are because of randomness of electrons i.e. the electrons are produced in different time and in different areas of photodiode, so the current which is produced by these electrons has fluctuations.</a:t>
            </a:r>
          </a:p>
          <a:p>
            <a:pPr marL="285750" indent="-285750">
              <a:buFont typeface="Arial" panose="020B0604020202020204" pitchFamily="34" charset="0"/>
              <a:buChar char="•"/>
            </a:pPr>
            <a:endParaRPr lang="en-IN">
              <a:cs typeface="Calibri"/>
            </a:endParaRPr>
          </a:p>
          <a:p>
            <a:pPr marL="285750" indent="-285750">
              <a:buFont typeface="Arial" panose="020B0604020202020204" pitchFamily="34" charset="0"/>
              <a:buChar char="•"/>
            </a:pPr>
            <a:r>
              <a:rPr lang="en-IN">
                <a:cs typeface="Calibri"/>
              </a:rPr>
              <a:t>Thermal Noise: </a:t>
            </a:r>
            <a:r>
              <a:rPr lang="en-IN">
                <a:ea typeface="+mn-lt"/>
                <a:cs typeface="+mn-lt"/>
              </a:rPr>
              <a:t>Thermal noise, also known as Johnson noise, is generated by the heat generated in load resistor. It is mainly present on receiver side and hence highly affects the Signal to Noise Ratio</a:t>
            </a:r>
          </a:p>
          <a:p>
            <a:endParaRPr lang="en-IN">
              <a:cs typeface="Calibri"/>
            </a:endParaRPr>
          </a:p>
        </p:txBody>
      </p:sp>
    </p:spTree>
    <p:extLst>
      <p:ext uri="{BB962C8B-B14F-4D97-AF65-F5344CB8AC3E}">
        <p14:creationId xmlns:p14="http://schemas.microsoft.com/office/powerpoint/2010/main" val="455174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8906" y="512233"/>
            <a:ext cx="9108017"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200" b="1"/>
              <a:t>NEW NOISE SOURCE IDENTIFIED: LONG EXPOSURE TIME NOISE </a:t>
            </a:r>
            <a:br>
              <a:rPr lang="en-IN" sz="3200"/>
            </a:br>
            <a:endParaRPr lang="en-IN" sz="3200"/>
          </a:p>
        </p:txBody>
      </p:sp>
      <p:grpSp>
        <p:nvGrpSpPr>
          <p:cNvPr id="11" name="Group 10"/>
          <p:cNvGrpSpPr/>
          <p:nvPr/>
        </p:nvGrpSpPr>
        <p:grpSpPr>
          <a:xfrm>
            <a:off x="86783" y="1356207"/>
            <a:ext cx="8991600" cy="159327"/>
            <a:chOff x="76200" y="602673"/>
            <a:chExt cx="8991600" cy="159327"/>
          </a:xfrm>
        </p:grpSpPr>
        <p:cxnSp>
          <p:nvCxnSpPr>
            <p:cNvPr id="12" name="Straight Connector 11"/>
            <p:cNvCxnSpPr>
              <a:stCxn id="13" idx="6"/>
              <a:endCxn id="14" idx="2"/>
            </p:cNvCxnSpPr>
            <p:nvPr/>
          </p:nvCxnSpPr>
          <p:spPr>
            <a:xfrm flipV="1">
              <a:off x="228600" y="678873"/>
              <a:ext cx="8686800" cy="69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6200" y="6096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8915400" y="602673"/>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Content Placeholder 1"/>
          <p:cNvSpPr>
            <a:spLocks noGrp="1"/>
          </p:cNvSpPr>
          <p:nvPr>
            <p:ph idx="1"/>
          </p:nvPr>
        </p:nvSpPr>
        <p:spPr>
          <a:xfrm>
            <a:off x="34636" y="1852684"/>
            <a:ext cx="9109364" cy="2514600"/>
          </a:xfrm>
        </p:spPr>
        <p:txBody>
          <a:bodyPr vert="horz" lIns="91440" tIns="45720" rIns="91440" bIns="45720" rtlCol="0" anchor="t">
            <a:noAutofit/>
          </a:bodyPr>
          <a:lstStyle/>
          <a:p>
            <a:pPr marL="0" indent="0">
              <a:buSzTx/>
              <a:buNone/>
            </a:pPr>
            <a:endParaRPr lang="en-IN" sz="2000">
              <a:latin typeface="Times New Roman" panose="02020603050405020304" pitchFamily="18" charset="0"/>
              <a:cs typeface="Times New Roman" panose="02020603050405020304" pitchFamily="18" charset="0"/>
            </a:endParaRPr>
          </a:p>
          <a:p>
            <a:pPr marL="0" indent="0" defTabSz="479044">
              <a:spcBef>
                <a:spcPts val="1400"/>
              </a:spcBef>
              <a:buNone/>
              <a:defRPr sz="2624"/>
            </a:pPr>
            <a:endParaRPr lang="en-IN" sz="200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4F8BBA5E-B609-40F8-9323-7890877F60E5}"/>
              </a:ext>
            </a:extLst>
          </p:cNvPr>
          <p:cNvSpPr txBox="1">
            <a:spLocks/>
          </p:cNvSpPr>
          <p:nvPr/>
        </p:nvSpPr>
        <p:spPr>
          <a:xfrm>
            <a:off x="98136" y="1901368"/>
            <a:ext cx="9074727" cy="60960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2400" b="1" u="sng">
              <a:cs typeface="Calibri"/>
            </a:endParaRPr>
          </a:p>
        </p:txBody>
      </p:sp>
      <p:sp>
        <p:nvSpPr>
          <p:cNvPr id="3" name="Rectangle 2"/>
          <p:cNvSpPr/>
          <p:nvPr/>
        </p:nvSpPr>
        <p:spPr>
          <a:xfrm>
            <a:off x="94342" y="1717435"/>
            <a:ext cx="8984041" cy="2308324"/>
          </a:xfrm>
          <a:prstGeom prst="rect">
            <a:avLst/>
          </a:prstGeom>
        </p:spPr>
        <p:txBody>
          <a:bodyPr wrap="square" lIns="91440" tIns="45720" rIns="91440" bIns="45720" anchor="t">
            <a:spAutoFit/>
          </a:bodyPr>
          <a:lstStyle/>
          <a:p>
            <a:pPr marL="285750" indent="-285750">
              <a:buFont typeface="Arial" panose="020B0604020202020204" pitchFamily="34" charset="0"/>
              <a:buChar char="•"/>
            </a:pPr>
            <a:r>
              <a:rPr lang="en-IN"/>
              <a:t>The</a:t>
            </a:r>
            <a:r>
              <a:rPr lang="en-IN">
                <a:ea typeface="+mn-lt"/>
                <a:cs typeface="+mn-lt"/>
              </a:rPr>
              <a:t> long exposure time noise originates from the feedforward effect, which is related to the barrier height under the transfer gate during the long exposure phases.</a:t>
            </a:r>
            <a:endParaRPr lang="en-IN">
              <a:cs typeface="Calibri"/>
            </a:endParaRPr>
          </a:p>
          <a:p>
            <a:pPr marL="285750" indent="-285750">
              <a:buFont typeface="Arial" panose="020B0604020202020204" pitchFamily="34" charset="0"/>
              <a:buChar char="•"/>
            </a:pPr>
            <a:endParaRPr lang="en-IN">
              <a:cs typeface="Calibri"/>
            </a:endParaRPr>
          </a:p>
          <a:p>
            <a:pPr marL="285750" indent="-285750">
              <a:buFont typeface="Arial,Sans-Serif" panose="020B0604020202020204" pitchFamily="34" charset="0"/>
              <a:buChar char="•"/>
            </a:pPr>
            <a:r>
              <a:rPr lang="en-IN">
                <a:ea typeface="+mn-lt"/>
                <a:cs typeface="+mn-lt"/>
              </a:rPr>
              <a:t>The simulations show that a lower barrier height and a longer exposure time leads to a more severe feedforward effect.</a:t>
            </a:r>
            <a:endParaRPr lang="en-US">
              <a:ea typeface="+mn-lt"/>
              <a:cs typeface="+mn-lt"/>
            </a:endParaRPr>
          </a:p>
          <a:p>
            <a:pPr marL="285750" indent="-285750">
              <a:buFont typeface="Arial,Sans-Serif" panose="020B0604020202020204" pitchFamily="34" charset="0"/>
              <a:buChar char="•"/>
            </a:pPr>
            <a:endParaRPr lang="en-IN">
              <a:ea typeface="+mn-lt"/>
              <a:cs typeface="+mn-lt"/>
            </a:endParaRPr>
          </a:p>
          <a:p>
            <a:pPr marL="285750" indent="-285750">
              <a:buFont typeface="Arial" panose="020B0604020202020204" pitchFamily="34" charset="0"/>
              <a:buChar char="•"/>
            </a:pPr>
            <a:endParaRPr lang="en-IN">
              <a:cs typeface="Calibri"/>
            </a:endParaRPr>
          </a:p>
          <a:p>
            <a:pPr marL="285750" indent="-285750">
              <a:buFont typeface="Arial" panose="020B0604020202020204" pitchFamily="34" charset="0"/>
              <a:buChar char="•"/>
            </a:pPr>
            <a:endParaRPr lang="en-IN">
              <a:cs typeface="Calibri"/>
            </a:endParaRPr>
          </a:p>
        </p:txBody>
      </p:sp>
      <p:pic>
        <p:nvPicPr>
          <p:cNvPr id="5" name="Picture 5" descr="A picture containing outdoor, grass, small, standing&#10;&#10;Description automatically generated">
            <a:extLst>
              <a:ext uri="{FF2B5EF4-FFF2-40B4-BE49-F238E27FC236}">
                <a16:creationId xmlns:a16="http://schemas.microsoft.com/office/drawing/2014/main" id="{8EE0FCE9-32DD-4403-8E60-3614A03A168B}"/>
              </a:ext>
            </a:extLst>
          </p:cNvPr>
          <p:cNvPicPr>
            <a:picLocks noChangeAspect="1"/>
          </p:cNvPicPr>
          <p:nvPr/>
        </p:nvPicPr>
        <p:blipFill>
          <a:blip r:embed="rId2"/>
          <a:stretch>
            <a:fillRect/>
          </a:stretch>
        </p:blipFill>
        <p:spPr>
          <a:xfrm>
            <a:off x="2069810" y="3287828"/>
            <a:ext cx="4680487" cy="3124533"/>
          </a:xfrm>
          <a:prstGeom prst="rect">
            <a:avLst/>
          </a:prstGeom>
        </p:spPr>
      </p:pic>
      <p:sp>
        <p:nvSpPr>
          <p:cNvPr id="15" name="Rectangle 14">
            <a:extLst>
              <a:ext uri="{FF2B5EF4-FFF2-40B4-BE49-F238E27FC236}">
                <a16:creationId xmlns:a16="http://schemas.microsoft.com/office/drawing/2014/main" id="{55AB3E72-A518-4277-B67E-D007662792CB}"/>
              </a:ext>
            </a:extLst>
          </p:cNvPr>
          <p:cNvSpPr/>
          <p:nvPr/>
        </p:nvSpPr>
        <p:spPr>
          <a:xfrm>
            <a:off x="-79719" y="6370663"/>
            <a:ext cx="8984041" cy="369332"/>
          </a:xfrm>
          <a:prstGeom prst="rect">
            <a:avLst/>
          </a:prstGeom>
        </p:spPr>
        <p:txBody>
          <a:bodyPr wrap="square" lIns="91440" tIns="45720" rIns="91440" bIns="45720" anchor="t">
            <a:spAutoFit/>
          </a:bodyPr>
          <a:lstStyle/>
          <a:p>
            <a:pPr algn="ctr"/>
            <a:r>
              <a:rPr lang="en-IN">
                <a:ea typeface="+mn-lt"/>
                <a:cs typeface="+mn-lt"/>
              </a:rPr>
              <a:t>Image with long exposure time noise </a:t>
            </a:r>
            <a:endParaRPr lang="en-IN">
              <a:cs typeface="Calibri"/>
            </a:endParaRPr>
          </a:p>
        </p:txBody>
      </p:sp>
    </p:spTree>
    <p:extLst>
      <p:ext uri="{BB962C8B-B14F-4D97-AF65-F5344CB8AC3E}">
        <p14:creationId xmlns:p14="http://schemas.microsoft.com/office/powerpoint/2010/main" val="4006020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8906" y="215900"/>
            <a:ext cx="9108017"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200" b="1"/>
              <a:t>SIMULATIONS</a:t>
            </a:r>
            <a:br>
              <a:rPr lang="en-IN" sz="3200"/>
            </a:br>
            <a:endParaRPr lang="en-IN" sz="3200"/>
          </a:p>
        </p:txBody>
      </p:sp>
      <p:grpSp>
        <p:nvGrpSpPr>
          <p:cNvPr id="11" name="Group 10"/>
          <p:cNvGrpSpPr/>
          <p:nvPr/>
        </p:nvGrpSpPr>
        <p:grpSpPr>
          <a:xfrm>
            <a:off x="76200" y="636540"/>
            <a:ext cx="8991600" cy="159327"/>
            <a:chOff x="76200" y="602673"/>
            <a:chExt cx="8991600" cy="159327"/>
          </a:xfrm>
        </p:grpSpPr>
        <p:cxnSp>
          <p:nvCxnSpPr>
            <p:cNvPr id="12" name="Straight Connector 11"/>
            <p:cNvCxnSpPr>
              <a:stCxn id="13" idx="6"/>
              <a:endCxn id="14" idx="2"/>
            </p:cNvCxnSpPr>
            <p:nvPr/>
          </p:nvCxnSpPr>
          <p:spPr>
            <a:xfrm flipV="1">
              <a:off x="228600" y="678873"/>
              <a:ext cx="8686800" cy="69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6200" y="6096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8915400" y="602673"/>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Content Placeholder 1"/>
          <p:cNvSpPr>
            <a:spLocks noGrp="1"/>
          </p:cNvSpPr>
          <p:nvPr>
            <p:ph idx="1"/>
          </p:nvPr>
        </p:nvSpPr>
        <p:spPr>
          <a:xfrm>
            <a:off x="34636" y="1852684"/>
            <a:ext cx="9109364" cy="2514600"/>
          </a:xfrm>
        </p:spPr>
        <p:txBody>
          <a:bodyPr vert="horz" lIns="91440" tIns="45720" rIns="91440" bIns="45720" rtlCol="0" anchor="t">
            <a:noAutofit/>
          </a:bodyPr>
          <a:lstStyle/>
          <a:p>
            <a:pPr marL="0" indent="0">
              <a:buSzTx/>
              <a:buNone/>
            </a:pPr>
            <a:endParaRPr lang="en-IN" sz="2000">
              <a:latin typeface="Times New Roman" panose="02020603050405020304" pitchFamily="18" charset="0"/>
              <a:cs typeface="Times New Roman" panose="02020603050405020304" pitchFamily="18" charset="0"/>
            </a:endParaRPr>
          </a:p>
          <a:p>
            <a:pPr marL="0" indent="0" defTabSz="479044">
              <a:spcBef>
                <a:spcPts val="1400"/>
              </a:spcBef>
              <a:buNone/>
              <a:defRPr sz="2624"/>
            </a:pPr>
            <a:endParaRPr lang="en-IN" sz="200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4F8BBA5E-B609-40F8-9323-7890877F60E5}"/>
              </a:ext>
            </a:extLst>
          </p:cNvPr>
          <p:cNvSpPr txBox="1">
            <a:spLocks/>
          </p:cNvSpPr>
          <p:nvPr/>
        </p:nvSpPr>
        <p:spPr>
          <a:xfrm>
            <a:off x="98136" y="1901368"/>
            <a:ext cx="9074727" cy="60960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2400" b="1" u="sng">
              <a:cs typeface="Calibri"/>
            </a:endParaRPr>
          </a:p>
        </p:txBody>
      </p:sp>
      <p:sp>
        <p:nvSpPr>
          <p:cNvPr id="5" name="Rectangle 4"/>
          <p:cNvSpPr/>
          <p:nvPr/>
        </p:nvSpPr>
        <p:spPr>
          <a:xfrm>
            <a:off x="226483" y="719453"/>
            <a:ext cx="8839200" cy="5909310"/>
          </a:xfrm>
          <a:prstGeom prst="rect">
            <a:avLst/>
          </a:prstGeom>
        </p:spPr>
        <p:txBody>
          <a:bodyPr wrap="square" lIns="91440" tIns="45720" rIns="91440" bIns="45720" anchor="t">
            <a:spAutoFit/>
          </a:bodyPr>
          <a:lstStyle/>
          <a:p>
            <a:r>
              <a:rPr lang="en-IN" dirty="0">
                <a:ea typeface="+mn-lt"/>
                <a:cs typeface="+mn-lt"/>
              </a:rPr>
              <a:t>Simulations are done using Monte Carlo Method.</a:t>
            </a:r>
            <a:endParaRPr lang="en-US" dirty="0">
              <a:ea typeface="+mn-lt"/>
              <a:cs typeface="+mn-lt"/>
            </a:endParaRPr>
          </a:p>
          <a:p>
            <a:endParaRPr lang="en-IN">
              <a:ea typeface="+mn-lt"/>
              <a:cs typeface="+mn-lt"/>
            </a:endParaRPr>
          </a:p>
          <a:p>
            <a:r>
              <a:rPr lang="en-IN" b="1" dirty="0">
                <a:ea typeface="+mn-lt"/>
                <a:cs typeface="+mn-lt"/>
              </a:rPr>
              <a:t>MONTE CARLO METHOD -</a:t>
            </a:r>
            <a:endParaRPr lang="en-IN" dirty="0">
              <a:ea typeface="+mn-lt"/>
              <a:cs typeface="+mn-lt"/>
            </a:endParaRPr>
          </a:p>
          <a:p>
            <a:pPr marL="285750" indent="-285750">
              <a:buFont typeface="Arial,Sans-Serif" panose="020B0604020202020204" pitchFamily="34" charset="0"/>
              <a:buChar char="•"/>
            </a:pPr>
            <a:endParaRPr lang="en-IN">
              <a:ea typeface="+mn-lt"/>
              <a:cs typeface="+mn-lt"/>
            </a:endParaRPr>
          </a:p>
          <a:p>
            <a:pPr marL="285750" indent="-285750">
              <a:buFont typeface="Arial,Sans-Serif" panose="020B0604020202020204" pitchFamily="34" charset="0"/>
              <a:buChar char="•"/>
            </a:pPr>
            <a:r>
              <a:rPr lang="en-IN" dirty="0">
                <a:ea typeface="+mn-lt"/>
                <a:cs typeface="+mn-lt"/>
              </a:rPr>
              <a:t>Monte Carlo Simulation is a mathematical technique that generates random variables for modelling risk or uncertainty of a certain system.</a:t>
            </a:r>
          </a:p>
          <a:p>
            <a:pPr marL="285750" indent="-285750">
              <a:buFont typeface="Arial,Sans-Serif" panose="020B0604020202020204" pitchFamily="34" charset="0"/>
              <a:buChar char="•"/>
            </a:pPr>
            <a:endParaRPr lang="en-IN">
              <a:ea typeface="+mn-lt"/>
              <a:cs typeface="+mn-lt"/>
            </a:endParaRPr>
          </a:p>
          <a:p>
            <a:pPr marL="285750" indent="-285750">
              <a:buFont typeface="Arial,Sans-Serif" panose="020B0604020202020204" pitchFamily="34" charset="0"/>
              <a:buChar char="•"/>
            </a:pPr>
            <a:r>
              <a:rPr lang="en-IN" dirty="0">
                <a:ea typeface="+mn-lt"/>
                <a:cs typeface="+mn-lt"/>
              </a:rPr>
              <a:t>The random variables or inputs are modelled on the basis of probability distributions such as normal, log normal, etc. </a:t>
            </a:r>
            <a:endParaRPr lang="en-US" dirty="0">
              <a:ea typeface="+mn-lt"/>
              <a:cs typeface="+mn-lt"/>
            </a:endParaRPr>
          </a:p>
          <a:p>
            <a:pPr marL="285750" indent="-285750">
              <a:buFont typeface="Arial,Sans-Serif" panose="020B0604020202020204" pitchFamily="34" charset="0"/>
              <a:buChar char="•"/>
            </a:pPr>
            <a:endParaRPr lang="en-IN">
              <a:ea typeface="+mn-lt"/>
              <a:cs typeface="+mn-lt"/>
            </a:endParaRPr>
          </a:p>
          <a:p>
            <a:pPr marL="285750" indent="-285750">
              <a:buFont typeface="Arial,Sans-Serif" panose="020B0604020202020204" pitchFamily="34" charset="0"/>
              <a:buChar char="•"/>
            </a:pPr>
            <a:r>
              <a:rPr lang="en-IN" dirty="0">
                <a:ea typeface="+mn-lt"/>
                <a:cs typeface="+mn-lt"/>
              </a:rPr>
              <a:t>It is a probabilistic method for modelling risk in a system. It is never deterministic.</a:t>
            </a:r>
            <a:endParaRPr lang="en-IN" dirty="0"/>
          </a:p>
          <a:p>
            <a:pPr marL="285750" indent="-285750">
              <a:buFont typeface="Arial,Sans-Serif" panose="020B0604020202020204" pitchFamily="34" charset="0"/>
              <a:buChar char="•"/>
            </a:pPr>
            <a:endParaRPr lang="en-IN">
              <a:ea typeface="+mn-lt"/>
              <a:cs typeface="+mn-lt"/>
            </a:endParaRPr>
          </a:p>
          <a:p>
            <a:r>
              <a:rPr lang="en-IN" b="1" dirty="0">
                <a:ea typeface="+mn-lt"/>
                <a:cs typeface="+mn-lt"/>
              </a:rPr>
              <a:t>SIMULATION PROCESS -</a:t>
            </a:r>
            <a:endParaRPr lang="en-IN" dirty="0">
              <a:ea typeface="+mn-lt"/>
              <a:cs typeface="+mn-lt"/>
            </a:endParaRPr>
          </a:p>
          <a:p>
            <a:endParaRPr lang="en-IN" b="1">
              <a:ea typeface="+mn-lt"/>
              <a:cs typeface="+mn-lt"/>
            </a:endParaRPr>
          </a:p>
          <a:p>
            <a:pPr marL="285750" indent="-285750">
              <a:buFont typeface="Arial" panose="020B0604020202020204" pitchFamily="34" charset="0"/>
              <a:buChar char="•"/>
            </a:pPr>
            <a:r>
              <a:rPr lang="en-IN" dirty="0">
                <a:ea typeface="+mn-lt"/>
                <a:cs typeface="+mn-lt"/>
              </a:rPr>
              <a:t>Four devices are simulated using the same process flow. </a:t>
            </a:r>
            <a:endParaRPr lang="en-IN" b="1" dirty="0">
              <a:cs typeface="Calibri"/>
            </a:endParaRPr>
          </a:p>
          <a:p>
            <a:pPr marL="285750" indent="-285750">
              <a:buFont typeface="Arial" panose="020B0604020202020204" pitchFamily="34" charset="0"/>
              <a:buChar char="•"/>
            </a:pPr>
            <a:endParaRPr lang="en-IN"/>
          </a:p>
          <a:p>
            <a:pPr marL="285750" indent="-285750">
              <a:buFont typeface="Arial" panose="020B0604020202020204" pitchFamily="34" charset="0"/>
              <a:buChar char="•"/>
            </a:pPr>
            <a:r>
              <a:rPr lang="en-IN" dirty="0">
                <a:ea typeface="+mn-lt"/>
                <a:cs typeface="+mn-lt"/>
              </a:rPr>
              <a:t>The four devices work under the same applied voltage and on same pixel</a:t>
            </a:r>
            <a:endParaRPr lang="en-IN" dirty="0"/>
          </a:p>
          <a:p>
            <a:pPr marL="285750" indent="-285750">
              <a:buFont typeface="Arial" panose="020B0604020202020204" pitchFamily="34" charset="0"/>
              <a:buChar char="•"/>
            </a:pPr>
            <a:endParaRPr lang="en-IN"/>
          </a:p>
          <a:p>
            <a:pPr marL="285750" indent="-285750">
              <a:buFont typeface="Arial" panose="020B0604020202020204" pitchFamily="34" charset="0"/>
              <a:buChar char="•"/>
            </a:pPr>
            <a:r>
              <a:rPr lang="en-IN" dirty="0">
                <a:ea typeface="+mn-lt"/>
                <a:cs typeface="+mn-lt"/>
              </a:rPr>
              <a:t>Since all devices have variations due to CMOS manufacturing process fluctuations even for the same pixel,</a:t>
            </a:r>
            <a:r>
              <a:rPr lang="en-IN" dirty="0"/>
              <a:t> so in simulation different devices </a:t>
            </a:r>
            <a:r>
              <a:rPr lang="en-IN" dirty="0">
                <a:ea typeface="+mn-lt"/>
                <a:cs typeface="+mn-lt"/>
              </a:rPr>
              <a:t>with a slight doping variation are taken</a:t>
            </a:r>
            <a:r>
              <a:rPr lang="en-IN" dirty="0"/>
              <a:t> in order </a:t>
            </a:r>
            <a:r>
              <a:rPr lang="en-IN" dirty="0">
                <a:ea typeface="+mn-lt"/>
                <a:cs typeface="+mn-lt"/>
              </a:rPr>
              <a:t>to accommodate for</a:t>
            </a:r>
            <a:r>
              <a:rPr lang="en-IN" dirty="0"/>
              <a:t> CMOS manufacturing process fluctuation. </a:t>
            </a:r>
            <a:endParaRPr lang="en-IN" b="1" dirty="0">
              <a:cs typeface="Calibri"/>
            </a:endParaRPr>
          </a:p>
        </p:txBody>
      </p:sp>
    </p:spTree>
    <p:extLst>
      <p:ext uri="{BB962C8B-B14F-4D97-AF65-F5344CB8AC3E}">
        <p14:creationId xmlns:p14="http://schemas.microsoft.com/office/powerpoint/2010/main" val="2669866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7739" y="406400"/>
            <a:ext cx="9108017"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200" b="1"/>
              <a:t>RESULTS</a:t>
            </a:r>
            <a:br>
              <a:rPr lang="en-IN" sz="3200"/>
            </a:br>
            <a:endParaRPr lang="en-IN" sz="3200"/>
          </a:p>
        </p:txBody>
      </p:sp>
      <p:grpSp>
        <p:nvGrpSpPr>
          <p:cNvPr id="11" name="Group 10"/>
          <p:cNvGrpSpPr/>
          <p:nvPr/>
        </p:nvGrpSpPr>
        <p:grpSpPr>
          <a:xfrm>
            <a:off x="129117" y="932874"/>
            <a:ext cx="8991600" cy="159327"/>
            <a:chOff x="76200" y="602673"/>
            <a:chExt cx="8991600" cy="159327"/>
          </a:xfrm>
        </p:grpSpPr>
        <p:cxnSp>
          <p:nvCxnSpPr>
            <p:cNvPr id="12" name="Straight Connector 11"/>
            <p:cNvCxnSpPr>
              <a:stCxn id="13" idx="6"/>
              <a:endCxn id="14" idx="2"/>
            </p:cNvCxnSpPr>
            <p:nvPr/>
          </p:nvCxnSpPr>
          <p:spPr>
            <a:xfrm flipV="1">
              <a:off x="228600" y="678873"/>
              <a:ext cx="8686800" cy="69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6200" y="6096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8915400" y="602673"/>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Content Placeholder 1"/>
          <p:cNvSpPr>
            <a:spLocks noGrp="1"/>
          </p:cNvSpPr>
          <p:nvPr>
            <p:ph idx="1"/>
          </p:nvPr>
        </p:nvSpPr>
        <p:spPr>
          <a:xfrm>
            <a:off x="34636" y="1852684"/>
            <a:ext cx="9109364" cy="2514600"/>
          </a:xfrm>
        </p:spPr>
        <p:txBody>
          <a:bodyPr vert="horz" lIns="91440" tIns="45720" rIns="91440" bIns="45720" rtlCol="0" anchor="t">
            <a:noAutofit/>
          </a:bodyPr>
          <a:lstStyle/>
          <a:p>
            <a:pPr marL="0" indent="0">
              <a:buSzTx/>
              <a:buNone/>
            </a:pPr>
            <a:endParaRPr lang="en-IN" sz="2000">
              <a:latin typeface="Times New Roman" panose="02020603050405020304" pitchFamily="18" charset="0"/>
              <a:cs typeface="Times New Roman" panose="02020603050405020304" pitchFamily="18" charset="0"/>
            </a:endParaRPr>
          </a:p>
          <a:p>
            <a:pPr marL="0" indent="0" defTabSz="479044">
              <a:spcBef>
                <a:spcPts val="1400"/>
              </a:spcBef>
              <a:buNone/>
              <a:defRPr sz="2624"/>
            </a:pPr>
            <a:endParaRPr lang="en-IN" sz="200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4F8BBA5E-B609-40F8-9323-7890877F60E5}"/>
              </a:ext>
            </a:extLst>
          </p:cNvPr>
          <p:cNvSpPr txBox="1">
            <a:spLocks/>
          </p:cNvSpPr>
          <p:nvPr/>
        </p:nvSpPr>
        <p:spPr>
          <a:xfrm>
            <a:off x="98136" y="1901368"/>
            <a:ext cx="9074727" cy="60960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2400" b="1" u="sng">
              <a:cs typeface="Calibri"/>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443" y="2742956"/>
            <a:ext cx="5608871" cy="3958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a:extLst>
              <a:ext uri="{FF2B5EF4-FFF2-40B4-BE49-F238E27FC236}">
                <a16:creationId xmlns:a16="http://schemas.microsoft.com/office/drawing/2014/main" id="{54FB92C2-2A5C-435F-9CEB-8B2718A1467E}"/>
              </a:ext>
            </a:extLst>
          </p:cNvPr>
          <p:cNvSpPr/>
          <p:nvPr/>
        </p:nvSpPr>
        <p:spPr>
          <a:xfrm>
            <a:off x="205317" y="1259203"/>
            <a:ext cx="8839200" cy="1477328"/>
          </a:xfrm>
          <a:prstGeom prst="rect">
            <a:avLst/>
          </a:prstGeom>
        </p:spPr>
        <p:txBody>
          <a:bodyPr wrap="square" lIns="91440" tIns="45720" rIns="91440" bIns="45720" anchor="t">
            <a:spAutoFit/>
          </a:bodyPr>
          <a:lstStyle/>
          <a:p>
            <a:pPr marL="285750" indent="-285750">
              <a:buFont typeface="Arial"/>
              <a:buChar char="•"/>
            </a:pPr>
            <a:r>
              <a:rPr lang="en-IN">
                <a:ea typeface="+mn-lt"/>
                <a:cs typeface="+mn-lt"/>
              </a:rPr>
              <a:t>For same pixel and same voltage applied barrier region height is different for all four devices</a:t>
            </a:r>
          </a:p>
          <a:p>
            <a:pPr marL="285750" indent="-285750">
              <a:buFont typeface="Arial"/>
              <a:buChar char="•"/>
            </a:pPr>
            <a:endParaRPr lang="en-IN"/>
          </a:p>
          <a:p>
            <a:pPr marL="285750" indent="-285750">
              <a:buFont typeface="Arial" panose="020B0604020202020204" pitchFamily="34" charset="0"/>
              <a:buChar char="•"/>
            </a:pPr>
            <a:r>
              <a:rPr lang="en-IN"/>
              <a:t> A slight difference in the potential distribution is observed, particularly in the barrier region.</a:t>
            </a:r>
            <a:endParaRPr lang="en-IN">
              <a:cs typeface="Calibri"/>
            </a:endParaRPr>
          </a:p>
        </p:txBody>
      </p:sp>
    </p:spTree>
    <p:extLst>
      <p:ext uri="{BB962C8B-B14F-4D97-AF65-F5344CB8AC3E}">
        <p14:creationId xmlns:p14="http://schemas.microsoft.com/office/powerpoint/2010/main" val="2997695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8906" y="237067"/>
            <a:ext cx="9108017"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200" b="1">
                <a:ea typeface="+mj-lt"/>
                <a:cs typeface="+mj-lt"/>
              </a:rPr>
              <a:t>SIMULATIONS &amp; RESULTS</a:t>
            </a:r>
            <a:br>
              <a:rPr lang="en-IN" sz="3200"/>
            </a:br>
            <a:endParaRPr lang="en-IN" sz="3200"/>
          </a:p>
        </p:txBody>
      </p:sp>
      <p:grpSp>
        <p:nvGrpSpPr>
          <p:cNvPr id="11" name="Group 10"/>
          <p:cNvGrpSpPr/>
          <p:nvPr/>
        </p:nvGrpSpPr>
        <p:grpSpPr>
          <a:xfrm>
            <a:off x="97367" y="869374"/>
            <a:ext cx="8991600" cy="159327"/>
            <a:chOff x="76200" y="602673"/>
            <a:chExt cx="8991600" cy="159327"/>
          </a:xfrm>
        </p:grpSpPr>
        <p:cxnSp>
          <p:nvCxnSpPr>
            <p:cNvPr id="12" name="Straight Connector 11"/>
            <p:cNvCxnSpPr>
              <a:stCxn id="13" idx="6"/>
              <a:endCxn id="14" idx="2"/>
            </p:cNvCxnSpPr>
            <p:nvPr/>
          </p:nvCxnSpPr>
          <p:spPr>
            <a:xfrm flipV="1">
              <a:off x="228600" y="678873"/>
              <a:ext cx="8686800" cy="69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6200" y="6096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8915400" y="602673"/>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Content Placeholder 1"/>
          <p:cNvSpPr>
            <a:spLocks noGrp="1"/>
          </p:cNvSpPr>
          <p:nvPr>
            <p:ph idx="1"/>
          </p:nvPr>
        </p:nvSpPr>
        <p:spPr>
          <a:xfrm>
            <a:off x="34636" y="1852684"/>
            <a:ext cx="9109364" cy="2514600"/>
          </a:xfrm>
        </p:spPr>
        <p:txBody>
          <a:bodyPr vert="horz" lIns="91440" tIns="45720" rIns="91440" bIns="45720" rtlCol="0" anchor="t">
            <a:noAutofit/>
          </a:bodyPr>
          <a:lstStyle/>
          <a:p>
            <a:pPr marL="0" indent="0">
              <a:buSzTx/>
              <a:buNone/>
            </a:pPr>
            <a:endParaRPr lang="en-IN" sz="2000">
              <a:latin typeface="Times New Roman" panose="02020603050405020304" pitchFamily="18" charset="0"/>
              <a:cs typeface="Times New Roman" panose="02020603050405020304" pitchFamily="18" charset="0"/>
            </a:endParaRPr>
          </a:p>
          <a:p>
            <a:pPr marL="0" indent="0" defTabSz="479044">
              <a:spcBef>
                <a:spcPts val="1400"/>
              </a:spcBef>
              <a:buNone/>
              <a:defRPr sz="2624"/>
            </a:pPr>
            <a:endParaRPr lang="en-IN" sz="200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4F8BBA5E-B609-40F8-9323-7890877F60E5}"/>
              </a:ext>
            </a:extLst>
          </p:cNvPr>
          <p:cNvSpPr txBox="1">
            <a:spLocks/>
          </p:cNvSpPr>
          <p:nvPr/>
        </p:nvSpPr>
        <p:spPr>
          <a:xfrm>
            <a:off x="98136" y="1901368"/>
            <a:ext cx="9074727" cy="60960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2400" b="1" u="sng">
              <a:cs typeface="Calibri"/>
            </a:endParaRPr>
          </a:p>
        </p:txBody>
      </p:sp>
      <p:sp>
        <p:nvSpPr>
          <p:cNvPr id="5" name="Rectangle 4"/>
          <p:cNvSpPr/>
          <p:nvPr/>
        </p:nvSpPr>
        <p:spPr>
          <a:xfrm>
            <a:off x="215900" y="997890"/>
            <a:ext cx="8839200" cy="6247864"/>
          </a:xfrm>
          <a:prstGeom prst="rect">
            <a:avLst/>
          </a:prstGeom>
        </p:spPr>
        <p:txBody>
          <a:bodyPr wrap="square" lIns="91440" tIns="45720" rIns="91440" bIns="45720" anchor="t">
            <a:spAutoFit/>
          </a:bodyPr>
          <a:lstStyle/>
          <a:p>
            <a:pPr marL="285750" indent="-285750">
              <a:buFont typeface="Arial,Sans-Serif" panose="020B0604020202020204" pitchFamily="34" charset="0"/>
              <a:buChar char="•"/>
            </a:pPr>
            <a:r>
              <a:rPr lang="en-IN" sz="2000">
                <a:ea typeface="+mn-lt"/>
                <a:cs typeface="+mn-lt"/>
              </a:rPr>
              <a:t>Same simulation method and parameters are now applied on 50 samples</a:t>
            </a:r>
            <a:endParaRPr lang="en-US" sz="2000">
              <a:ea typeface="+mn-lt"/>
              <a:cs typeface="+mn-lt"/>
            </a:endParaRPr>
          </a:p>
          <a:p>
            <a:pPr marL="285750" indent="-285750">
              <a:buFont typeface="Arial,Sans-Serif" panose="020B0604020202020204" pitchFamily="34" charset="0"/>
              <a:buChar char="•"/>
            </a:pPr>
            <a:endParaRPr lang="en-IN" sz="2000">
              <a:ea typeface="+mn-lt"/>
              <a:cs typeface="+mn-lt"/>
            </a:endParaRPr>
          </a:p>
          <a:p>
            <a:pPr marL="285750" indent="-285750">
              <a:buFont typeface="Arial" panose="020B0604020202020204" pitchFamily="34" charset="0"/>
              <a:buChar char="•"/>
            </a:pPr>
            <a:r>
              <a:rPr lang="en-IN" sz="2000">
                <a:ea typeface="+mn-lt"/>
                <a:cs typeface="+mn-lt"/>
              </a:rPr>
              <a:t>Fig shown is the histogram of the barrier heights under full well conditions. </a:t>
            </a:r>
            <a:endParaRPr lang="en-IN" sz="2000">
              <a:cs typeface="Calibri"/>
            </a:endParaRPr>
          </a:p>
          <a:p>
            <a:pPr marL="285750" indent="-285750">
              <a:buFont typeface="Arial,Sans-Serif" panose="020B0604020202020204" pitchFamily="34" charset="0"/>
              <a:buChar char="•"/>
            </a:pPr>
            <a:endParaRPr lang="en-IN" sz="2000"/>
          </a:p>
          <a:p>
            <a:pPr marL="285750" indent="-285750">
              <a:buFont typeface="Arial,Sans-Serif" panose="020B0604020202020204" pitchFamily="34" charset="0"/>
              <a:buChar char="•"/>
            </a:pPr>
            <a:endParaRPr lang="en-IN" sz="2000"/>
          </a:p>
          <a:p>
            <a:pPr marL="285750" indent="-285750">
              <a:buFont typeface="Arial,Sans-Serif" panose="020B0604020202020204" pitchFamily="34" charset="0"/>
              <a:buChar char="•"/>
            </a:pPr>
            <a:endParaRPr lang="en-IN" sz="2000">
              <a:cs typeface="Calibri"/>
            </a:endParaRPr>
          </a:p>
          <a:p>
            <a:pPr marL="285750" indent="-285750">
              <a:buFont typeface="Arial,Sans-Serif" panose="020B0604020202020204" pitchFamily="34" charset="0"/>
              <a:buChar char="•"/>
            </a:pPr>
            <a:endParaRPr lang="en-IN" sz="2000">
              <a:cs typeface="Calibri"/>
            </a:endParaRPr>
          </a:p>
          <a:p>
            <a:pPr marL="285750" indent="-285750">
              <a:buFont typeface="Arial,Sans-Serif" panose="020B0604020202020204" pitchFamily="34" charset="0"/>
              <a:buChar char="•"/>
            </a:pPr>
            <a:endParaRPr lang="en-IN" sz="2000"/>
          </a:p>
          <a:p>
            <a:pPr marL="285750" indent="-285750">
              <a:buFont typeface="Arial,Sans-Serif" panose="020B0604020202020204" pitchFamily="34" charset="0"/>
              <a:buChar char="•"/>
            </a:pPr>
            <a:endParaRPr lang="en-IN" sz="2000"/>
          </a:p>
          <a:p>
            <a:pPr marL="285750" indent="-285750">
              <a:buFont typeface="Arial,Sans-Serif" panose="020B0604020202020204" pitchFamily="34" charset="0"/>
              <a:buChar char="•"/>
            </a:pPr>
            <a:endParaRPr lang="en-IN" sz="2000"/>
          </a:p>
          <a:p>
            <a:pPr marL="285750" indent="-285750">
              <a:buFont typeface="Arial,Sans-Serif" panose="020B0604020202020204" pitchFamily="34" charset="0"/>
              <a:buChar char="•"/>
            </a:pPr>
            <a:endParaRPr lang="en-IN" sz="2000"/>
          </a:p>
          <a:p>
            <a:pPr marL="285750" indent="-285750">
              <a:buFont typeface="Arial,Sans-Serif" panose="020B0604020202020204" pitchFamily="34" charset="0"/>
              <a:buChar char="•"/>
            </a:pPr>
            <a:endParaRPr lang="en-IN" sz="2000"/>
          </a:p>
          <a:p>
            <a:pPr marL="285750" indent="-285750">
              <a:buFont typeface="Arial,Sans-Serif" panose="020B0604020202020204" pitchFamily="34" charset="0"/>
              <a:buChar char="•"/>
            </a:pPr>
            <a:endParaRPr lang="en-IN" sz="2000">
              <a:cs typeface="Calibri"/>
            </a:endParaRPr>
          </a:p>
          <a:p>
            <a:pPr marL="285750" indent="-285750">
              <a:buFont typeface="Arial,Sans-Serif" panose="020B0604020202020204" pitchFamily="34" charset="0"/>
              <a:buChar char="•"/>
            </a:pPr>
            <a:endParaRPr lang="en-IN" sz="2000"/>
          </a:p>
          <a:p>
            <a:pPr marL="285750" indent="-285750">
              <a:buFont typeface="Arial,Sans-Serif" panose="020B0604020202020204" pitchFamily="34" charset="0"/>
              <a:buChar char="•"/>
            </a:pPr>
            <a:r>
              <a:rPr lang="en-IN" sz="2000"/>
              <a:t>The barrier height between the PPD and the FD node during exposure phase is not constant even for the same pixel design and the same applied voltage. </a:t>
            </a:r>
            <a:endParaRPr lang="en-IN">
              <a:cs typeface="Calibri"/>
            </a:endParaRPr>
          </a:p>
          <a:p>
            <a:pPr marL="285750" indent="-285750">
              <a:buFont typeface="Arial" panose="020B0604020202020204" pitchFamily="34" charset="0"/>
              <a:buChar char="•"/>
            </a:pPr>
            <a:endParaRPr lang="en-IN" sz="2000"/>
          </a:p>
          <a:p>
            <a:pPr marL="285750" indent="-285750">
              <a:buFont typeface="Arial" panose="020B0604020202020204" pitchFamily="34" charset="0"/>
              <a:buChar char="•"/>
            </a:pPr>
            <a:r>
              <a:rPr lang="en-IN" sz="2000"/>
              <a:t>This parameter exhibits fluctuation in the spatial domain. </a:t>
            </a:r>
            <a:endParaRPr lang="en-IN" sz="2000">
              <a:cs typeface="Calibri"/>
            </a:endParaRPr>
          </a:p>
          <a:p>
            <a:pPr marL="285750" indent="-285750">
              <a:buFont typeface="Arial" panose="020B0604020202020204" pitchFamily="34" charset="0"/>
              <a:buChar char="•"/>
            </a:pPr>
            <a:endParaRPr lang="en-IN" sz="2000">
              <a:cs typeface="Calibri"/>
            </a:endParaRPr>
          </a:p>
          <a:p>
            <a:pPr marL="285750" indent="-285750">
              <a:buFont typeface="Arial" panose="020B0604020202020204" pitchFamily="34" charset="0"/>
              <a:buChar char="•"/>
            </a:pPr>
            <a:endParaRPr lang="en-IN" sz="2000"/>
          </a:p>
        </p:txBody>
      </p:sp>
      <p:pic>
        <p:nvPicPr>
          <p:cNvPr id="6" name="Picture 6" descr="Chart, histogram&#10;&#10;Description automatically generated">
            <a:extLst>
              <a:ext uri="{FF2B5EF4-FFF2-40B4-BE49-F238E27FC236}">
                <a16:creationId xmlns:a16="http://schemas.microsoft.com/office/drawing/2014/main" id="{AAFFFFC1-A6BD-4447-A809-204B86E7C59B}"/>
              </a:ext>
            </a:extLst>
          </p:cNvPr>
          <p:cNvPicPr>
            <a:picLocks noChangeAspect="1"/>
          </p:cNvPicPr>
          <p:nvPr/>
        </p:nvPicPr>
        <p:blipFill>
          <a:blip r:embed="rId2"/>
          <a:stretch>
            <a:fillRect/>
          </a:stretch>
        </p:blipFill>
        <p:spPr>
          <a:xfrm>
            <a:off x="2771245" y="2145241"/>
            <a:ext cx="2850091" cy="2948517"/>
          </a:xfrm>
          <a:prstGeom prst="rect">
            <a:avLst/>
          </a:prstGeom>
        </p:spPr>
      </p:pic>
    </p:spTree>
    <p:extLst>
      <p:ext uri="{BB962C8B-B14F-4D97-AF65-F5344CB8AC3E}">
        <p14:creationId xmlns:p14="http://schemas.microsoft.com/office/powerpoint/2010/main" val="1855579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8906" y="226483"/>
            <a:ext cx="9108017"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200" b="1"/>
              <a:t>SIMULATIONS &amp; RESULTS</a:t>
            </a:r>
            <a:br>
              <a:rPr lang="en-IN" sz="3200"/>
            </a:br>
            <a:endParaRPr lang="en-IN" sz="3200"/>
          </a:p>
        </p:txBody>
      </p:sp>
      <p:grpSp>
        <p:nvGrpSpPr>
          <p:cNvPr id="11" name="Group 10"/>
          <p:cNvGrpSpPr/>
          <p:nvPr/>
        </p:nvGrpSpPr>
        <p:grpSpPr>
          <a:xfrm>
            <a:off x="150283" y="647123"/>
            <a:ext cx="8991600" cy="159327"/>
            <a:chOff x="76200" y="602673"/>
            <a:chExt cx="8991600" cy="159327"/>
          </a:xfrm>
        </p:grpSpPr>
        <p:cxnSp>
          <p:nvCxnSpPr>
            <p:cNvPr id="12" name="Straight Connector 11"/>
            <p:cNvCxnSpPr>
              <a:stCxn id="13" idx="6"/>
              <a:endCxn id="14" idx="2"/>
            </p:cNvCxnSpPr>
            <p:nvPr/>
          </p:nvCxnSpPr>
          <p:spPr>
            <a:xfrm flipV="1">
              <a:off x="228600" y="678873"/>
              <a:ext cx="8686800" cy="69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6200" y="6096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8915400" y="602673"/>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Title 1">
            <a:extLst>
              <a:ext uri="{FF2B5EF4-FFF2-40B4-BE49-F238E27FC236}">
                <a16:creationId xmlns:a16="http://schemas.microsoft.com/office/drawing/2014/main" id="{4F8BBA5E-B609-40F8-9323-7890877F60E5}"/>
              </a:ext>
            </a:extLst>
          </p:cNvPr>
          <p:cNvSpPr txBox="1">
            <a:spLocks/>
          </p:cNvSpPr>
          <p:nvPr/>
        </p:nvSpPr>
        <p:spPr>
          <a:xfrm>
            <a:off x="98136" y="1901368"/>
            <a:ext cx="9074727" cy="60960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2400" b="1" u="sng">
              <a:cs typeface="Calibri"/>
            </a:endParaRPr>
          </a:p>
        </p:txBody>
      </p:sp>
      <p:sp>
        <p:nvSpPr>
          <p:cNvPr id="5" name="Rectangle 4"/>
          <p:cNvSpPr/>
          <p:nvPr/>
        </p:nvSpPr>
        <p:spPr>
          <a:xfrm>
            <a:off x="300567" y="698287"/>
            <a:ext cx="8839200" cy="2031325"/>
          </a:xfrm>
          <a:prstGeom prst="rect">
            <a:avLst/>
          </a:prstGeom>
        </p:spPr>
        <p:txBody>
          <a:bodyPr wrap="square" lIns="91440" tIns="45720" rIns="91440" bIns="45720" anchor="t">
            <a:spAutoFit/>
          </a:bodyPr>
          <a:lstStyle/>
          <a:p>
            <a:pPr marL="285750" indent="-285750">
              <a:buFont typeface="Arial" panose="020B0604020202020204" pitchFamily="34" charset="0"/>
              <a:buChar char="•"/>
            </a:pPr>
            <a:endParaRPr lang="en-IN"/>
          </a:p>
          <a:p>
            <a:pPr marL="285750" indent="-285750">
              <a:buFont typeface="Arial" panose="020B0604020202020204" pitchFamily="34" charset="0"/>
              <a:buChar char="•"/>
            </a:pPr>
            <a:r>
              <a:rPr lang="en-IN" dirty="0">
                <a:ea typeface="+mn-lt"/>
                <a:cs typeface="+mn-lt"/>
              </a:rPr>
              <a:t>To simplify, we assume that the barrier height follows a normal distribution and that the potential of the FD node is sufficiently high during the exposure phase so that the emission current is unidirectional.</a:t>
            </a:r>
            <a:endParaRPr lang="en-US" dirty="0"/>
          </a:p>
          <a:p>
            <a:pPr marL="285750" indent="-285750">
              <a:buFont typeface="Arial" panose="020B0604020202020204" pitchFamily="34" charset="0"/>
              <a:buChar char="•"/>
            </a:pPr>
            <a:endParaRPr lang="en-IN">
              <a:cs typeface="Calibri"/>
            </a:endParaRPr>
          </a:p>
          <a:p>
            <a:pPr marL="285750" indent="-285750">
              <a:buFont typeface="Arial" panose="020B0604020202020204" pitchFamily="34" charset="0"/>
              <a:buChar char="•"/>
            </a:pPr>
            <a:r>
              <a:rPr lang="en-IN" dirty="0"/>
              <a:t>Fig shown the potential distribution along DD’ (barrier height between PPD and FD). </a:t>
            </a:r>
            <a:endParaRPr lang="en-US" dirty="0">
              <a:cs typeface="Calibri"/>
            </a:endParaRPr>
          </a:p>
          <a:p>
            <a:pPr marL="285750" indent="-285750">
              <a:buFont typeface="Arial" panose="020B0604020202020204" pitchFamily="34" charset="0"/>
              <a:buChar char="•"/>
            </a:pPr>
            <a:endParaRPr lang="en-IN"/>
          </a:p>
        </p:txBody>
      </p:sp>
      <p:pic>
        <p:nvPicPr>
          <p:cNvPr id="2" name="Picture 2" descr="Chart, histogram&#10;&#10;Description automatically generated">
            <a:extLst>
              <a:ext uri="{FF2B5EF4-FFF2-40B4-BE49-F238E27FC236}">
                <a16:creationId xmlns:a16="http://schemas.microsoft.com/office/drawing/2014/main" id="{185115A3-990A-4BC7-9B97-EE53F24153D1}"/>
              </a:ext>
            </a:extLst>
          </p:cNvPr>
          <p:cNvPicPr>
            <a:picLocks noChangeAspect="1"/>
          </p:cNvPicPr>
          <p:nvPr/>
        </p:nvPicPr>
        <p:blipFill>
          <a:blip r:embed="rId2"/>
          <a:stretch>
            <a:fillRect/>
          </a:stretch>
        </p:blipFill>
        <p:spPr>
          <a:xfrm>
            <a:off x="2677583" y="2761193"/>
            <a:ext cx="4095750" cy="3716866"/>
          </a:xfrm>
          <a:prstGeom prst="rect">
            <a:avLst/>
          </a:prstGeom>
        </p:spPr>
      </p:pic>
    </p:spTree>
    <p:extLst>
      <p:ext uri="{BB962C8B-B14F-4D97-AF65-F5344CB8AC3E}">
        <p14:creationId xmlns:p14="http://schemas.microsoft.com/office/powerpoint/2010/main" val="1545303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7739" y="406400"/>
            <a:ext cx="9108017"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200" b="1"/>
              <a:t>SIMULATING FEED FORWARD EFFECT</a:t>
            </a:r>
            <a:br>
              <a:rPr lang="en-IN" sz="3200"/>
            </a:br>
            <a:endParaRPr lang="en-IN" sz="3200"/>
          </a:p>
        </p:txBody>
      </p:sp>
      <p:grpSp>
        <p:nvGrpSpPr>
          <p:cNvPr id="11" name="Group 10"/>
          <p:cNvGrpSpPr/>
          <p:nvPr/>
        </p:nvGrpSpPr>
        <p:grpSpPr>
          <a:xfrm>
            <a:off x="97367" y="901124"/>
            <a:ext cx="8991600" cy="159327"/>
            <a:chOff x="76200" y="602673"/>
            <a:chExt cx="8991600" cy="159327"/>
          </a:xfrm>
        </p:grpSpPr>
        <p:cxnSp>
          <p:nvCxnSpPr>
            <p:cNvPr id="12" name="Straight Connector 11"/>
            <p:cNvCxnSpPr>
              <a:stCxn id="13" idx="6"/>
              <a:endCxn id="14" idx="2"/>
            </p:cNvCxnSpPr>
            <p:nvPr/>
          </p:nvCxnSpPr>
          <p:spPr>
            <a:xfrm flipV="1">
              <a:off x="228600" y="678873"/>
              <a:ext cx="8686800" cy="69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6200" y="6096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8915400" y="602673"/>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Content Placeholder 1"/>
          <p:cNvSpPr>
            <a:spLocks noGrp="1"/>
          </p:cNvSpPr>
          <p:nvPr>
            <p:ph idx="1"/>
          </p:nvPr>
        </p:nvSpPr>
        <p:spPr>
          <a:xfrm>
            <a:off x="34636" y="1852684"/>
            <a:ext cx="9109364" cy="2514600"/>
          </a:xfrm>
        </p:spPr>
        <p:txBody>
          <a:bodyPr vert="horz" lIns="91440" tIns="45720" rIns="91440" bIns="45720" rtlCol="0" anchor="t">
            <a:noAutofit/>
          </a:bodyPr>
          <a:lstStyle/>
          <a:p>
            <a:pPr marL="0" indent="0">
              <a:buSzTx/>
              <a:buNone/>
            </a:pPr>
            <a:endParaRPr lang="en-IN" sz="2000">
              <a:latin typeface="Times New Roman" panose="02020603050405020304" pitchFamily="18" charset="0"/>
              <a:cs typeface="Times New Roman" panose="02020603050405020304" pitchFamily="18" charset="0"/>
            </a:endParaRPr>
          </a:p>
          <a:p>
            <a:pPr marL="0" indent="0" defTabSz="479044">
              <a:spcBef>
                <a:spcPts val="1400"/>
              </a:spcBef>
              <a:buNone/>
              <a:defRPr sz="2624"/>
            </a:pPr>
            <a:endParaRPr lang="en-IN" sz="2000">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044" t="1901" r="7481" b="9126"/>
          <a:stretch/>
        </p:blipFill>
        <p:spPr bwMode="auto">
          <a:xfrm>
            <a:off x="1764448" y="1546181"/>
            <a:ext cx="5650172" cy="1064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62692" y="5828358"/>
            <a:ext cx="8686800" cy="646331"/>
          </a:xfrm>
          <a:prstGeom prst="rect">
            <a:avLst/>
          </a:prstGeom>
        </p:spPr>
        <p:txBody>
          <a:bodyPr wrap="square" lIns="91440" tIns="45720" rIns="91440" bIns="45720" anchor="t">
            <a:spAutoFit/>
          </a:bodyPr>
          <a:lstStyle/>
          <a:p>
            <a:pPr marL="285750" indent="-285750">
              <a:buFont typeface="Arial" panose="020B0604020202020204" pitchFamily="34" charset="0"/>
              <a:buChar char="•"/>
            </a:pPr>
            <a:r>
              <a:rPr lang="en-IN" dirty="0"/>
              <a:t>For the long exposure time noise simulation, we assume that qVΔC0 follows a normal distribution N(μ, σ^2), where μ is the mean of qVΔC0 and σ^2 is the variance.</a:t>
            </a:r>
          </a:p>
        </p:txBody>
      </p:sp>
      <p:sp>
        <p:nvSpPr>
          <p:cNvPr id="6" name="Rectangle 5"/>
          <p:cNvSpPr/>
          <p:nvPr/>
        </p:nvSpPr>
        <p:spPr>
          <a:xfrm>
            <a:off x="228600" y="2820818"/>
            <a:ext cx="8686800" cy="2585323"/>
          </a:xfrm>
          <a:prstGeom prst="rect">
            <a:avLst/>
          </a:prstGeom>
        </p:spPr>
        <p:txBody>
          <a:bodyPr wrap="square" lIns="91440" tIns="45720" rIns="91440" bIns="45720" anchor="t">
            <a:spAutoFit/>
          </a:bodyPr>
          <a:lstStyle/>
          <a:p>
            <a:r>
              <a:rPr lang="en-IN" dirty="0"/>
              <a:t>Where,</a:t>
            </a:r>
          </a:p>
          <a:p>
            <a:r>
              <a:rPr lang="en-IN" dirty="0"/>
              <a:t> </a:t>
            </a:r>
            <a:r>
              <a:rPr lang="en-IN" b="1" dirty="0"/>
              <a:t>q</a:t>
            </a:r>
            <a:r>
              <a:rPr lang="en-IN" dirty="0"/>
              <a:t>            -&gt;   electron charge</a:t>
            </a:r>
            <a:endParaRPr lang="en-IN" dirty="0">
              <a:cs typeface="Calibri"/>
            </a:endParaRPr>
          </a:p>
          <a:p>
            <a:r>
              <a:rPr lang="en-IN" b="1" dirty="0"/>
              <a:t>Ne      </a:t>
            </a:r>
            <a:r>
              <a:rPr lang="en-IN" dirty="0"/>
              <a:t>    -&gt;    number of electrons in the PPD</a:t>
            </a:r>
            <a:endParaRPr lang="en-IN" dirty="0">
              <a:cs typeface="Calibri"/>
            </a:endParaRPr>
          </a:p>
          <a:p>
            <a:r>
              <a:rPr lang="en-IN" b="1" dirty="0" err="1"/>
              <a:t>qVΔC</a:t>
            </a:r>
            <a:r>
              <a:rPr lang="en-IN" dirty="0"/>
              <a:t>     -&gt;    barrier height during the exposure phase</a:t>
            </a:r>
            <a:endParaRPr lang="en-IN" dirty="0">
              <a:cs typeface="Calibri"/>
            </a:endParaRPr>
          </a:p>
          <a:p>
            <a:r>
              <a:rPr lang="en-IN" b="1" dirty="0"/>
              <a:t>qVΔC0</a:t>
            </a:r>
            <a:r>
              <a:rPr lang="en-IN" dirty="0"/>
              <a:t>   -&gt;    barrier height when Ne is equal to the full well capacity</a:t>
            </a:r>
            <a:endParaRPr lang="en-IN" dirty="0">
              <a:cs typeface="Calibri"/>
            </a:endParaRPr>
          </a:p>
          <a:p>
            <a:r>
              <a:rPr lang="el-GR" b="1" dirty="0"/>
              <a:t>Ε</a:t>
            </a:r>
            <a:r>
              <a:rPr lang="en-IN" dirty="0"/>
              <a:t>             -&gt;    permittivity of silicon</a:t>
            </a:r>
            <a:endParaRPr lang="en-IN" dirty="0">
              <a:cs typeface="Calibri"/>
            </a:endParaRPr>
          </a:p>
          <a:p>
            <a:r>
              <a:rPr lang="en-IN" b="1" dirty="0"/>
              <a:t>ND</a:t>
            </a:r>
            <a:r>
              <a:rPr lang="en-IN" dirty="0"/>
              <a:t>         -&gt;    doping concentration of the N- region </a:t>
            </a:r>
            <a:endParaRPr lang="en-IN" dirty="0">
              <a:cs typeface="Calibri"/>
            </a:endParaRPr>
          </a:p>
          <a:p>
            <a:r>
              <a:rPr lang="en-IN" b="1" dirty="0"/>
              <a:t>2d</a:t>
            </a:r>
            <a:r>
              <a:rPr lang="en-IN" dirty="0"/>
              <a:t>          -&gt;    depth of the PPD </a:t>
            </a:r>
            <a:r>
              <a:rPr lang="en-IN" dirty="0" err="1"/>
              <a:t>undepleted</a:t>
            </a:r>
            <a:r>
              <a:rPr lang="en-IN" dirty="0"/>
              <a:t> region under full well condition</a:t>
            </a:r>
            <a:endParaRPr lang="en-IN" dirty="0">
              <a:cs typeface="Calibri"/>
            </a:endParaRPr>
          </a:p>
          <a:p>
            <a:r>
              <a:rPr lang="en-IN" b="1" dirty="0" err="1"/>
              <a:t>Sppd</a:t>
            </a:r>
            <a:r>
              <a:rPr lang="en-IN" dirty="0"/>
              <a:t>          -&gt;    cross-sectional area on the emission current path.</a:t>
            </a:r>
            <a:endParaRPr lang="en-IN" dirty="0">
              <a:cs typeface="Calibri"/>
            </a:endParaRPr>
          </a:p>
        </p:txBody>
      </p:sp>
      <p:sp>
        <p:nvSpPr>
          <p:cNvPr id="5" name="TextBox 4">
            <a:extLst>
              <a:ext uri="{FF2B5EF4-FFF2-40B4-BE49-F238E27FC236}">
                <a16:creationId xmlns:a16="http://schemas.microsoft.com/office/drawing/2014/main" id="{13F42BBA-A720-42AB-BDA9-4A20616702DB}"/>
              </a:ext>
            </a:extLst>
          </p:cNvPr>
          <p:cNvSpPr txBox="1"/>
          <p:nvPr/>
        </p:nvSpPr>
        <p:spPr>
          <a:xfrm>
            <a:off x="385233" y="1104900"/>
            <a:ext cx="58441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t>The feedforward effect can be simulated using equation:</a:t>
            </a:r>
            <a:endParaRPr lang="en-GB"/>
          </a:p>
        </p:txBody>
      </p:sp>
    </p:spTree>
    <p:extLst>
      <p:ext uri="{BB962C8B-B14F-4D97-AF65-F5344CB8AC3E}">
        <p14:creationId xmlns:p14="http://schemas.microsoft.com/office/powerpoint/2010/main" val="3634370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7739" y="406400"/>
            <a:ext cx="9108017"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200" b="1"/>
              <a:t>SIMULATIONS &amp; RESULTS</a:t>
            </a:r>
            <a:br>
              <a:rPr lang="en-IN" sz="3200"/>
            </a:br>
            <a:endParaRPr lang="en-IN" sz="3200"/>
          </a:p>
        </p:txBody>
      </p:sp>
      <p:grpSp>
        <p:nvGrpSpPr>
          <p:cNvPr id="11" name="Group 10"/>
          <p:cNvGrpSpPr/>
          <p:nvPr/>
        </p:nvGrpSpPr>
        <p:grpSpPr>
          <a:xfrm>
            <a:off x="76200" y="1102207"/>
            <a:ext cx="8991600" cy="159327"/>
            <a:chOff x="76200" y="602673"/>
            <a:chExt cx="8991600" cy="159327"/>
          </a:xfrm>
        </p:grpSpPr>
        <p:cxnSp>
          <p:nvCxnSpPr>
            <p:cNvPr id="12" name="Straight Connector 11"/>
            <p:cNvCxnSpPr>
              <a:stCxn id="13" idx="6"/>
              <a:endCxn id="14" idx="2"/>
            </p:cNvCxnSpPr>
            <p:nvPr/>
          </p:nvCxnSpPr>
          <p:spPr>
            <a:xfrm flipV="1">
              <a:off x="228600" y="678873"/>
              <a:ext cx="8686800" cy="69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6200" y="6096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8915400" y="602673"/>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Content Placeholder 1"/>
          <p:cNvSpPr>
            <a:spLocks noGrp="1"/>
          </p:cNvSpPr>
          <p:nvPr>
            <p:ph idx="1"/>
          </p:nvPr>
        </p:nvSpPr>
        <p:spPr>
          <a:xfrm>
            <a:off x="34636" y="1852684"/>
            <a:ext cx="9109364" cy="2514600"/>
          </a:xfrm>
        </p:spPr>
        <p:txBody>
          <a:bodyPr vert="horz" lIns="91440" tIns="45720" rIns="91440" bIns="45720" rtlCol="0" anchor="t">
            <a:noAutofit/>
          </a:bodyPr>
          <a:lstStyle/>
          <a:p>
            <a:pPr marL="0" indent="0">
              <a:buSzTx/>
              <a:buNone/>
            </a:pPr>
            <a:endParaRPr lang="en-IN" sz="2000">
              <a:latin typeface="Times New Roman" panose="02020603050405020304" pitchFamily="18" charset="0"/>
              <a:cs typeface="Times New Roman" panose="02020603050405020304" pitchFamily="18" charset="0"/>
            </a:endParaRPr>
          </a:p>
          <a:p>
            <a:pPr marL="0" indent="0" defTabSz="479044">
              <a:spcBef>
                <a:spcPts val="1400"/>
              </a:spcBef>
              <a:buNone/>
              <a:defRPr sz="2624"/>
            </a:pPr>
            <a:endParaRPr lang="en-IN" sz="200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4F8BBA5E-B609-40F8-9323-7890877F60E5}"/>
              </a:ext>
            </a:extLst>
          </p:cNvPr>
          <p:cNvSpPr txBox="1">
            <a:spLocks/>
          </p:cNvSpPr>
          <p:nvPr/>
        </p:nvSpPr>
        <p:spPr>
          <a:xfrm>
            <a:off x="98136" y="1901368"/>
            <a:ext cx="9074727" cy="60960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2400" b="1" u="sng">
              <a:cs typeface="Calibri"/>
            </a:endParaRPr>
          </a:p>
        </p:txBody>
      </p:sp>
      <p:sp>
        <p:nvSpPr>
          <p:cNvPr id="3" name="Rectangle 2"/>
          <p:cNvSpPr/>
          <p:nvPr/>
        </p:nvSpPr>
        <p:spPr>
          <a:xfrm>
            <a:off x="152400" y="1413294"/>
            <a:ext cx="8686800" cy="646331"/>
          </a:xfrm>
          <a:prstGeom prst="rect">
            <a:avLst/>
          </a:prstGeom>
        </p:spPr>
        <p:txBody>
          <a:bodyPr wrap="square">
            <a:spAutoFit/>
          </a:bodyPr>
          <a:lstStyle/>
          <a:p>
            <a:r>
              <a:rPr lang="en-IN"/>
              <a:t>The figure shows the simulation results of the photo response curves for long exposure time noise.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149" y="2059624"/>
            <a:ext cx="7847463" cy="479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6843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animated 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4" descr="animated gif"/>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6" descr="animated 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TextBox 24"/>
          <p:cNvSpPr txBox="1"/>
          <p:nvPr/>
        </p:nvSpPr>
        <p:spPr>
          <a:xfrm>
            <a:off x="34636" y="1537048"/>
            <a:ext cx="9033164" cy="1169551"/>
          </a:xfrm>
          <a:prstGeom prst="rect">
            <a:avLst/>
          </a:prstGeom>
          <a:noFill/>
        </p:spPr>
        <p:txBody>
          <a:bodyPr wrap="square" lIns="91440" tIns="45720" rIns="91440" bIns="45720" rtlCol="0" anchor="t">
            <a:spAutoFit/>
          </a:bodyPr>
          <a:lstStyle/>
          <a:p>
            <a:br>
              <a:rPr lang="en-IN" sz="2400"/>
            </a:br>
            <a:br>
              <a:rPr lang="en-IN" sz="2400"/>
            </a:br>
            <a:endParaRPr lang="en-IN" sz="2200"/>
          </a:p>
        </p:txBody>
      </p:sp>
      <p:sp>
        <p:nvSpPr>
          <p:cNvPr id="29" name="Title 1"/>
          <p:cNvSpPr txBox="1">
            <a:spLocks/>
          </p:cNvSpPr>
          <p:nvPr/>
        </p:nvSpPr>
        <p:spPr>
          <a:xfrm>
            <a:off x="-6927" y="152400"/>
            <a:ext cx="82296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a:t>INTRODUCTION</a:t>
            </a:r>
            <a:br>
              <a:rPr lang="en-IN" sz="3600"/>
            </a:br>
            <a:endParaRPr lang="en-IN" sz="3600"/>
          </a:p>
        </p:txBody>
      </p:sp>
      <p:grpSp>
        <p:nvGrpSpPr>
          <p:cNvPr id="26" name="Group 25"/>
          <p:cNvGrpSpPr/>
          <p:nvPr/>
        </p:nvGrpSpPr>
        <p:grpSpPr>
          <a:xfrm>
            <a:off x="76200" y="678873"/>
            <a:ext cx="8991600" cy="159327"/>
            <a:chOff x="76200" y="602673"/>
            <a:chExt cx="8991600" cy="159327"/>
          </a:xfrm>
        </p:grpSpPr>
        <p:cxnSp>
          <p:nvCxnSpPr>
            <p:cNvPr id="30" name="Straight Connector 29"/>
            <p:cNvCxnSpPr>
              <a:stCxn id="31" idx="6"/>
              <a:endCxn id="32" idx="2"/>
            </p:cNvCxnSpPr>
            <p:nvPr/>
          </p:nvCxnSpPr>
          <p:spPr>
            <a:xfrm flipV="1">
              <a:off x="228600" y="678873"/>
              <a:ext cx="8686800" cy="69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76200" y="6096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p:cNvSpPr/>
            <p:nvPr/>
          </p:nvSpPr>
          <p:spPr>
            <a:xfrm>
              <a:off x="8915400" y="602673"/>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Rectangle 4"/>
          <p:cNvSpPr/>
          <p:nvPr/>
        </p:nvSpPr>
        <p:spPr>
          <a:xfrm>
            <a:off x="151082" y="839098"/>
            <a:ext cx="9092821" cy="6863417"/>
          </a:xfrm>
          <a:prstGeom prst="rect">
            <a:avLst/>
          </a:prstGeom>
        </p:spPr>
        <p:txBody>
          <a:bodyPr wrap="square" lIns="91440" tIns="45720" rIns="91440" bIns="45720" anchor="t">
            <a:spAutoFit/>
          </a:bodyPr>
          <a:lstStyle/>
          <a:p>
            <a:pPr marL="285750" indent="-285750">
              <a:buFont typeface="Wingdings" panose="05000000000000000000" pitchFamily="2" charset="2"/>
              <a:buChar char="v"/>
            </a:pPr>
            <a:r>
              <a:rPr lang="en-IN" sz="2000" b="1"/>
              <a:t>RESEARCH PAPER :  </a:t>
            </a:r>
            <a:endParaRPr lang="en-US">
              <a:cs typeface="Calibri"/>
            </a:endParaRPr>
          </a:p>
          <a:p>
            <a:pPr marL="285750" indent="-285750">
              <a:buFont typeface="Wingdings" panose="05000000000000000000" pitchFamily="2" charset="2"/>
              <a:buChar char="v"/>
            </a:pPr>
            <a:endParaRPr lang="en-IN" sz="2000" b="1"/>
          </a:p>
          <a:p>
            <a:pPr marL="342900" indent="-342900">
              <a:buFont typeface="Arial"/>
              <a:buChar char="•"/>
            </a:pPr>
            <a:r>
              <a:rPr lang="en-IN" sz="2000" b="1"/>
              <a:t>Long Exposure Time Noise in Pinned Photodiode CMOS Image Sensors</a:t>
            </a:r>
            <a:r>
              <a:rPr lang="en-IN" sz="2000"/>
              <a:t> by Liqiang Han and Jiangtao Xu, 10.1109/LED.2018.2839711, IEEE, 2018.</a:t>
            </a:r>
            <a:endParaRPr lang="en-IN" sz="2000">
              <a:ea typeface="+mn-lt"/>
              <a:cs typeface="+mn-lt"/>
            </a:endParaRPr>
          </a:p>
          <a:p>
            <a:pPr marL="342900" indent="-342900">
              <a:buFont typeface="Arial"/>
              <a:buChar char="•"/>
            </a:pPr>
            <a:endParaRPr lang="en-IN" sz="2000">
              <a:ea typeface="+mn-lt"/>
              <a:cs typeface="+mn-lt"/>
            </a:endParaRPr>
          </a:p>
          <a:p>
            <a:pPr marL="342900" indent="-342900">
              <a:buFont typeface="Arial"/>
              <a:buChar char="•"/>
            </a:pPr>
            <a:r>
              <a:rPr lang="en-IN" sz="2000">
                <a:ea typeface="+mn-lt"/>
                <a:cs typeface="+mn-lt"/>
              </a:rPr>
              <a:t>A Charge Transfer Model for CMOS Image Sensors, IEEE Trans. Electron Devices by L. Han, S. Yao, A.J. P. </a:t>
            </a:r>
            <a:r>
              <a:rPr lang="en-IN" sz="2000" err="1">
                <a:ea typeface="+mn-lt"/>
                <a:cs typeface="+mn-lt"/>
              </a:rPr>
              <a:t>Theuwissen</a:t>
            </a:r>
            <a:r>
              <a:rPr lang="en-IN" sz="2000">
                <a:ea typeface="+mn-lt"/>
                <a:cs typeface="+mn-lt"/>
              </a:rPr>
              <a:t>, 10.1109/TED.2015.2451593. </a:t>
            </a:r>
            <a:endParaRPr lang="en-IN" sz="2000">
              <a:cs typeface="Calibri"/>
            </a:endParaRPr>
          </a:p>
          <a:p>
            <a:endParaRPr lang="en-IN" sz="2000"/>
          </a:p>
          <a:p>
            <a:pPr marL="285750" indent="-285750">
              <a:buFont typeface="Wingdings" panose="05000000000000000000" pitchFamily="2" charset="2"/>
              <a:buChar char="v"/>
            </a:pPr>
            <a:r>
              <a:rPr lang="en-IN" sz="2000" b="1"/>
              <a:t>ABOUT : </a:t>
            </a:r>
            <a:r>
              <a:rPr lang="en-IN" sz="2000"/>
              <a:t>In this presentation we focus on:</a:t>
            </a:r>
            <a:endParaRPr lang="en-IN" sz="2000">
              <a:cs typeface="Calibri"/>
            </a:endParaRPr>
          </a:p>
          <a:p>
            <a:pPr marL="342900" indent="-342900">
              <a:buFont typeface="Arial" panose="020B0604020202020204" pitchFamily="34" charset="0"/>
              <a:buChar char="•"/>
            </a:pPr>
            <a:endParaRPr lang="en-IN" sz="2000">
              <a:cs typeface="Calibri"/>
            </a:endParaRPr>
          </a:p>
          <a:p>
            <a:pPr marL="342900" indent="-342900">
              <a:buFont typeface="Arial" panose="020B0604020202020204" pitchFamily="34" charset="0"/>
              <a:buChar char="•"/>
            </a:pPr>
            <a:r>
              <a:rPr lang="en-IN" sz="2000">
                <a:cs typeface="Calibri"/>
              </a:rPr>
              <a:t>A </a:t>
            </a:r>
            <a:r>
              <a:rPr lang="en-IN" sz="2000"/>
              <a:t>new noise source (</a:t>
            </a:r>
            <a:r>
              <a:rPr lang="en-IN" sz="2000">
                <a:ea typeface="+mn-lt"/>
                <a:cs typeface="+mn-lt"/>
              </a:rPr>
              <a:t>Long Exposure Time Noise</a:t>
            </a:r>
            <a:r>
              <a:rPr lang="en-IN" sz="2000"/>
              <a:t>) within a pinned photodiode in CMOS image sensors.</a:t>
            </a:r>
            <a:endParaRPr lang="en-IN" sz="2000">
              <a:cs typeface="Calibri"/>
            </a:endParaRPr>
          </a:p>
          <a:p>
            <a:pPr marL="342900" indent="-342900">
              <a:buFont typeface="Arial" panose="020B0604020202020204" pitchFamily="34" charset="0"/>
              <a:buChar char="•"/>
            </a:pPr>
            <a:endParaRPr lang="en-IN" sz="2000">
              <a:cs typeface="Calibri"/>
            </a:endParaRPr>
          </a:p>
          <a:p>
            <a:pPr marL="342900" indent="-342900">
              <a:buFont typeface="Arial" panose="020B0604020202020204" pitchFamily="34" charset="0"/>
              <a:buChar char="•"/>
            </a:pPr>
            <a:r>
              <a:rPr lang="en-IN" sz="2000"/>
              <a:t>The cause of this noise source: Feedforward effect</a:t>
            </a:r>
            <a:endParaRPr lang="en-IN" sz="2000">
              <a:cs typeface="Calibri"/>
            </a:endParaRPr>
          </a:p>
          <a:p>
            <a:pPr marL="342900" indent="-342900">
              <a:buFont typeface="Arial" panose="020B0604020202020204" pitchFamily="34" charset="0"/>
              <a:buChar char="•"/>
            </a:pPr>
            <a:endParaRPr lang="en-IN" sz="2000"/>
          </a:p>
          <a:p>
            <a:pPr marL="342900" indent="-342900">
              <a:buFont typeface="Arial" panose="020B0604020202020204" pitchFamily="34" charset="0"/>
              <a:buChar char="•"/>
            </a:pPr>
            <a:r>
              <a:rPr lang="en-IN" sz="2000"/>
              <a:t>TCAD simulations using the Monte Carlo method showing how the barrier height varies with CMOS process </a:t>
            </a:r>
            <a:endParaRPr lang="en-IN" sz="2000">
              <a:cs typeface="Calibri"/>
            </a:endParaRPr>
          </a:p>
          <a:p>
            <a:pPr marL="342900" indent="-342900">
              <a:buFont typeface="Arial" panose="020B0604020202020204" pitchFamily="34" charset="0"/>
              <a:buChar char="•"/>
            </a:pPr>
            <a:endParaRPr lang="en-IN" sz="2000"/>
          </a:p>
          <a:p>
            <a:pPr marL="342900" indent="-342900">
              <a:buFont typeface="Arial" panose="020B0604020202020204" pitchFamily="34" charset="0"/>
              <a:buChar char="•"/>
            </a:pPr>
            <a:r>
              <a:rPr lang="en-IN" sz="2000"/>
              <a:t>How to improve the long exposure time noise performance of the device.</a:t>
            </a:r>
            <a:endParaRPr lang="en-IN" sz="2000">
              <a:cs typeface="Calibri"/>
            </a:endParaRPr>
          </a:p>
          <a:p>
            <a:endParaRPr lang="en-IN" sz="2000"/>
          </a:p>
          <a:p>
            <a:pPr marL="285750" indent="-285750">
              <a:buFont typeface="Wingdings" panose="05000000000000000000" pitchFamily="2" charset="2"/>
              <a:buChar char="v"/>
            </a:pPr>
            <a:endParaRPr lang="en-IN" sz="2000"/>
          </a:p>
          <a:p>
            <a:endParaRPr lang="en-IN" sz="2000"/>
          </a:p>
        </p:txBody>
      </p:sp>
    </p:spTree>
    <p:extLst>
      <p:ext uri="{BB962C8B-B14F-4D97-AF65-F5344CB8AC3E}">
        <p14:creationId xmlns:p14="http://schemas.microsoft.com/office/powerpoint/2010/main" val="4137792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7739" y="406400"/>
            <a:ext cx="9108017"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200" b="1"/>
              <a:t>SIMULATIONS &amp; RESULTS</a:t>
            </a:r>
            <a:br>
              <a:rPr lang="en-IN" sz="3200"/>
            </a:br>
            <a:endParaRPr lang="en-IN" sz="3200"/>
          </a:p>
        </p:txBody>
      </p:sp>
      <p:grpSp>
        <p:nvGrpSpPr>
          <p:cNvPr id="11" name="Group 10"/>
          <p:cNvGrpSpPr/>
          <p:nvPr/>
        </p:nvGrpSpPr>
        <p:grpSpPr>
          <a:xfrm>
            <a:off x="76200" y="1102207"/>
            <a:ext cx="8991600" cy="159327"/>
            <a:chOff x="76200" y="602673"/>
            <a:chExt cx="8991600" cy="159327"/>
          </a:xfrm>
        </p:grpSpPr>
        <p:cxnSp>
          <p:nvCxnSpPr>
            <p:cNvPr id="12" name="Straight Connector 11"/>
            <p:cNvCxnSpPr>
              <a:stCxn id="13" idx="6"/>
              <a:endCxn id="14" idx="2"/>
            </p:cNvCxnSpPr>
            <p:nvPr/>
          </p:nvCxnSpPr>
          <p:spPr>
            <a:xfrm flipV="1">
              <a:off x="228600" y="678873"/>
              <a:ext cx="8686800" cy="69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6200" y="6096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8915400" y="602673"/>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Content Placeholder 1"/>
          <p:cNvSpPr>
            <a:spLocks noGrp="1"/>
          </p:cNvSpPr>
          <p:nvPr>
            <p:ph idx="1"/>
          </p:nvPr>
        </p:nvSpPr>
        <p:spPr>
          <a:xfrm>
            <a:off x="34636" y="1852684"/>
            <a:ext cx="9109364" cy="2514600"/>
          </a:xfrm>
        </p:spPr>
        <p:txBody>
          <a:bodyPr vert="horz" lIns="91440" tIns="45720" rIns="91440" bIns="45720" rtlCol="0" anchor="t">
            <a:noAutofit/>
          </a:bodyPr>
          <a:lstStyle/>
          <a:p>
            <a:pPr marL="0" indent="0">
              <a:buSzTx/>
              <a:buNone/>
            </a:pPr>
            <a:endParaRPr lang="en-IN" sz="2000">
              <a:latin typeface="Times New Roman" panose="02020603050405020304" pitchFamily="18" charset="0"/>
              <a:cs typeface="Times New Roman" panose="02020603050405020304" pitchFamily="18" charset="0"/>
            </a:endParaRPr>
          </a:p>
          <a:p>
            <a:pPr marL="0" indent="0" defTabSz="479044">
              <a:spcBef>
                <a:spcPts val="1400"/>
              </a:spcBef>
              <a:buNone/>
              <a:defRPr sz="2624"/>
            </a:pPr>
            <a:endParaRPr lang="en-IN" sz="200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4F8BBA5E-B609-40F8-9323-7890877F60E5}"/>
              </a:ext>
            </a:extLst>
          </p:cNvPr>
          <p:cNvSpPr txBox="1">
            <a:spLocks/>
          </p:cNvSpPr>
          <p:nvPr/>
        </p:nvSpPr>
        <p:spPr>
          <a:xfrm>
            <a:off x="98136" y="1901368"/>
            <a:ext cx="9074727" cy="60960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2400" b="1" u="sng">
              <a:cs typeface="Calibri"/>
            </a:endParaRPr>
          </a:p>
        </p:txBody>
      </p:sp>
      <p:sp>
        <p:nvSpPr>
          <p:cNvPr id="3" name="Rectangle 2"/>
          <p:cNvSpPr/>
          <p:nvPr/>
        </p:nvSpPr>
        <p:spPr>
          <a:xfrm>
            <a:off x="152400" y="1398161"/>
            <a:ext cx="8686800" cy="5324535"/>
          </a:xfrm>
          <a:prstGeom prst="rect">
            <a:avLst/>
          </a:prstGeom>
        </p:spPr>
        <p:txBody>
          <a:bodyPr wrap="square" lIns="91440" tIns="45720" rIns="91440" bIns="45720" anchor="t">
            <a:spAutoFit/>
          </a:bodyPr>
          <a:lstStyle/>
          <a:p>
            <a:pPr marL="285750" indent="-285750">
              <a:buFont typeface="Arial" panose="020B0604020202020204" pitchFamily="34" charset="0"/>
              <a:buChar char="•"/>
            </a:pPr>
            <a:r>
              <a:rPr lang="en-IN" sz="2000"/>
              <a:t>Here, the photo-induced electrons are generated at the beginning of the exposure phase. </a:t>
            </a:r>
            <a:endParaRPr lang="en-US"/>
          </a:p>
          <a:p>
            <a:pPr marL="285750" indent="-285750">
              <a:buFont typeface="Arial" panose="020B0604020202020204" pitchFamily="34" charset="0"/>
              <a:buChar char="•"/>
            </a:pPr>
            <a:endParaRPr lang="en-IN" sz="2000">
              <a:cs typeface="Calibri"/>
            </a:endParaRPr>
          </a:p>
          <a:p>
            <a:pPr marL="285750" indent="-285750">
              <a:buFont typeface="Arial" panose="020B0604020202020204" pitchFamily="34" charset="0"/>
              <a:buChar char="•"/>
            </a:pPr>
            <a:r>
              <a:rPr lang="en-IN" sz="2000"/>
              <a:t>The x-axis shows the number of collected electrons in the PPD at the very beginning. </a:t>
            </a:r>
          </a:p>
          <a:p>
            <a:pPr marL="285750" indent="-285750">
              <a:buFont typeface="Arial" panose="020B0604020202020204" pitchFamily="34" charset="0"/>
              <a:buChar char="•"/>
            </a:pPr>
            <a:endParaRPr lang="en-IN" sz="2000">
              <a:cs typeface="Calibri"/>
            </a:endParaRPr>
          </a:p>
          <a:p>
            <a:pPr marL="285750" indent="-285750">
              <a:buFont typeface="Arial" panose="020B0604020202020204" pitchFamily="34" charset="0"/>
              <a:buChar char="•"/>
            </a:pPr>
            <a:r>
              <a:rPr lang="en-IN" sz="2000"/>
              <a:t>The y-axis shows the output (100% transfer) or the number of residual electrons in the PPD at the end of the exposure phase. </a:t>
            </a:r>
          </a:p>
          <a:p>
            <a:pPr marL="285750" indent="-285750">
              <a:buFont typeface="Arial" panose="020B0604020202020204" pitchFamily="34" charset="0"/>
              <a:buChar char="•"/>
            </a:pPr>
            <a:endParaRPr lang="en-IN" sz="2000">
              <a:cs typeface="Calibri"/>
            </a:endParaRPr>
          </a:p>
          <a:p>
            <a:pPr marL="285750" indent="-285750">
              <a:buFont typeface="Arial" panose="020B0604020202020204" pitchFamily="34" charset="0"/>
              <a:buChar char="•"/>
            </a:pPr>
            <a:r>
              <a:rPr lang="en-IN" sz="2000"/>
              <a:t>The solid black curves represent the situation where μ=0.45 eV and σ=0, corresponding to no process fluctuation in the pixel array. </a:t>
            </a:r>
          </a:p>
          <a:p>
            <a:pPr marL="285750" indent="-285750">
              <a:buFont typeface="Arial" panose="020B0604020202020204" pitchFamily="34" charset="0"/>
              <a:buChar char="•"/>
            </a:pPr>
            <a:endParaRPr lang="en-IN" sz="2000">
              <a:cs typeface="Calibri"/>
            </a:endParaRPr>
          </a:p>
          <a:p>
            <a:pPr marL="285750" indent="-285750">
              <a:buFont typeface="Arial" panose="020B0604020202020204" pitchFamily="34" charset="0"/>
              <a:buChar char="•"/>
            </a:pPr>
            <a:r>
              <a:rPr lang="en-IN" sz="2000"/>
              <a:t>To observe the effect of long exposure time noise, photo response curves with ±3σ are presented. </a:t>
            </a:r>
          </a:p>
          <a:p>
            <a:pPr marL="285750" indent="-285750">
              <a:buFont typeface="Arial" panose="020B0604020202020204" pitchFamily="34" charset="0"/>
              <a:buChar char="•"/>
            </a:pPr>
            <a:endParaRPr lang="en-IN" sz="2000">
              <a:cs typeface="Calibri"/>
            </a:endParaRPr>
          </a:p>
          <a:p>
            <a:pPr marL="285750" indent="-285750">
              <a:buFont typeface="Arial" panose="020B0604020202020204" pitchFamily="34" charset="0"/>
              <a:buChar char="•"/>
            </a:pPr>
            <a:r>
              <a:rPr lang="en-IN" sz="2000"/>
              <a:t>The solid red curves represent situations where μ=0.45 eV and 3σ=0.01 eV and blue curves represent μ=0.45 eV and 3σ=0.02 eV.</a:t>
            </a:r>
            <a:endParaRPr lang="en-IN" sz="2000">
              <a:cs typeface="Calibri"/>
            </a:endParaRPr>
          </a:p>
        </p:txBody>
      </p:sp>
    </p:spTree>
    <p:extLst>
      <p:ext uri="{BB962C8B-B14F-4D97-AF65-F5344CB8AC3E}">
        <p14:creationId xmlns:p14="http://schemas.microsoft.com/office/powerpoint/2010/main" val="3951000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7739" y="406400"/>
            <a:ext cx="9108017"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200" b="1"/>
              <a:t>SIMULATIONS &amp; RESULTS</a:t>
            </a:r>
            <a:br>
              <a:rPr lang="en-IN" sz="3200"/>
            </a:br>
            <a:endParaRPr lang="en-IN" sz="3200"/>
          </a:p>
        </p:txBody>
      </p:sp>
      <p:grpSp>
        <p:nvGrpSpPr>
          <p:cNvPr id="11" name="Group 10"/>
          <p:cNvGrpSpPr/>
          <p:nvPr/>
        </p:nvGrpSpPr>
        <p:grpSpPr>
          <a:xfrm>
            <a:off x="76200" y="1102207"/>
            <a:ext cx="8991600" cy="159327"/>
            <a:chOff x="76200" y="602673"/>
            <a:chExt cx="8991600" cy="159327"/>
          </a:xfrm>
        </p:grpSpPr>
        <p:cxnSp>
          <p:nvCxnSpPr>
            <p:cNvPr id="12" name="Straight Connector 11"/>
            <p:cNvCxnSpPr>
              <a:stCxn id="13" idx="6"/>
              <a:endCxn id="14" idx="2"/>
            </p:cNvCxnSpPr>
            <p:nvPr/>
          </p:nvCxnSpPr>
          <p:spPr>
            <a:xfrm flipV="1">
              <a:off x="228600" y="678873"/>
              <a:ext cx="8686800" cy="69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6200" y="6096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8915400" y="602673"/>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Content Placeholder 1"/>
          <p:cNvSpPr>
            <a:spLocks noGrp="1"/>
          </p:cNvSpPr>
          <p:nvPr>
            <p:ph idx="1"/>
          </p:nvPr>
        </p:nvSpPr>
        <p:spPr>
          <a:xfrm>
            <a:off x="34636" y="1852684"/>
            <a:ext cx="9109364" cy="2514600"/>
          </a:xfrm>
        </p:spPr>
        <p:txBody>
          <a:bodyPr vert="horz" lIns="91440" tIns="45720" rIns="91440" bIns="45720" rtlCol="0" anchor="t">
            <a:noAutofit/>
          </a:bodyPr>
          <a:lstStyle/>
          <a:p>
            <a:pPr marL="0" indent="0">
              <a:buSzTx/>
              <a:buNone/>
            </a:pPr>
            <a:endParaRPr lang="en-IN" sz="2000">
              <a:latin typeface="Times New Roman" panose="02020603050405020304" pitchFamily="18" charset="0"/>
              <a:cs typeface="Times New Roman" panose="02020603050405020304" pitchFamily="18" charset="0"/>
            </a:endParaRPr>
          </a:p>
          <a:p>
            <a:pPr marL="0" indent="0" defTabSz="479044">
              <a:spcBef>
                <a:spcPts val="1400"/>
              </a:spcBef>
              <a:buNone/>
              <a:defRPr sz="2624"/>
            </a:pPr>
            <a:endParaRPr lang="en-IN" sz="200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4F8BBA5E-B609-40F8-9323-7890877F60E5}"/>
              </a:ext>
            </a:extLst>
          </p:cNvPr>
          <p:cNvSpPr txBox="1">
            <a:spLocks/>
          </p:cNvSpPr>
          <p:nvPr/>
        </p:nvSpPr>
        <p:spPr>
          <a:xfrm>
            <a:off x="98136" y="1901368"/>
            <a:ext cx="9074727" cy="60960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2400" b="1" u="sng">
              <a:cs typeface="Calibri"/>
            </a:endParaRPr>
          </a:p>
        </p:txBody>
      </p:sp>
      <p:sp>
        <p:nvSpPr>
          <p:cNvPr id="3" name="Rectangle 2"/>
          <p:cNvSpPr/>
          <p:nvPr/>
        </p:nvSpPr>
        <p:spPr>
          <a:xfrm>
            <a:off x="152400" y="1413294"/>
            <a:ext cx="8686800" cy="707886"/>
          </a:xfrm>
          <a:prstGeom prst="rect">
            <a:avLst/>
          </a:prstGeom>
        </p:spPr>
        <p:txBody>
          <a:bodyPr wrap="square" lIns="91440" tIns="45720" rIns="91440" bIns="45720" anchor="t">
            <a:spAutoFit/>
          </a:bodyPr>
          <a:lstStyle/>
          <a:p>
            <a:r>
              <a:rPr lang="en-IN" sz="2000" dirty="0"/>
              <a:t>In the small signal region, the variation of qVΔC0 has almost no influence on the </a:t>
            </a:r>
            <a:r>
              <a:rPr lang="en-IN" sz="2000"/>
              <a:t>feedforward effect, particularly for shorter exposure times. </a:t>
            </a:r>
          </a:p>
        </p:txBody>
      </p:sp>
      <p:pic>
        <p:nvPicPr>
          <p:cNvPr id="1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61" r="9448" b="50000"/>
          <a:stretch/>
        </p:blipFill>
        <p:spPr bwMode="auto">
          <a:xfrm>
            <a:off x="119416" y="2801552"/>
            <a:ext cx="8956272" cy="3094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5454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7739" y="406400"/>
            <a:ext cx="9108017"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200" b="1"/>
              <a:t>SIMULATIONS &amp; RESULTS</a:t>
            </a:r>
            <a:br>
              <a:rPr lang="en-IN" sz="3200"/>
            </a:br>
            <a:endParaRPr lang="en-IN" sz="3200"/>
          </a:p>
        </p:txBody>
      </p:sp>
      <p:grpSp>
        <p:nvGrpSpPr>
          <p:cNvPr id="11" name="Group 10"/>
          <p:cNvGrpSpPr/>
          <p:nvPr/>
        </p:nvGrpSpPr>
        <p:grpSpPr>
          <a:xfrm>
            <a:off x="76200" y="1102207"/>
            <a:ext cx="8991600" cy="159327"/>
            <a:chOff x="76200" y="602673"/>
            <a:chExt cx="8991600" cy="159327"/>
          </a:xfrm>
        </p:grpSpPr>
        <p:cxnSp>
          <p:nvCxnSpPr>
            <p:cNvPr id="12" name="Straight Connector 11"/>
            <p:cNvCxnSpPr>
              <a:stCxn id="13" idx="6"/>
              <a:endCxn id="14" idx="2"/>
            </p:cNvCxnSpPr>
            <p:nvPr/>
          </p:nvCxnSpPr>
          <p:spPr>
            <a:xfrm flipV="1">
              <a:off x="228600" y="678873"/>
              <a:ext cx="8686800" cy="69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6200" y="6096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8915400" y="602673"/>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Content Placeholder 1"/>
          <p:cNvSpPr>
            <a:spLocks noGrp="1"/>
          </p:cNvSpPr>
          <p:nvPr>
            <p:ph idx="1"/>
          </p:nvPr>
        </p:nvSpPr>
        <p:spPr>
          <a:xfrm>
            <a:off x="34636" y="1852684"/>
            <a:ext cx="9109364" cy="2514600"/>
          </a:xfrm>
        </p:spPr>
        <p:txBody>
          <a:bodyPr vert="horz" lIns="91440" tIns="45720" rIns="91440" bIns="45720" rtlCol="0" anchor="t">
            <a:noAutofit/>
          </a:bodyPr>
          <a:lstStyle/>
          <a:p>
            <a:pPr marL="0" indent="0">
              <a:buSzTx/>
              <a:buNone/>
            </a:pPr>
            <a:endParaRPr lang="en-IN" sz="2000">
              <a:latin typeface="Times New Roman" panose="02020603050405020304" pitchFamily="18" charset="0"/>
              <a:cs typeface="Times New Roman" panose="02020603050405020304" pitchFamily="18" charset="0"/>
            </a:endParaRPr>
          </a:p>
          <a:p>
            <a:pPr marL="0" indent="0" defTabSz="479044">
              <a:spcBef>
                <a:spcPts val="1400"/>
              </a:spcBef>
              <a:buNone/>
              <a:defRPr sz="2624"/>
            </a:pPr>
            <a:endParaRPr lang="en-IN" sz="200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4F8BBA5E-B609-40F8-9323-7890877F60E5}"/>
              </a:ext>
            </a:extLst>
          </p:cNvPr>
          <p:cNvSpPr txBox="1">
            <a:spLocks/>
          </p:cNvSpPr>
          <p:nvPr/>
        </p:nvSpPr>
        <p:spPr>
          <a:xfrm>
            <a:off x="98136" y="1901368"/>
            <a:ext cx="9074727" cy="60960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2400" b="1" u="sng">
              <a:cs typeface="Calibri"/>
            </a:endParaRPr>
          </a:p>
        </p:txBody>
      </p:sp>
      <p:sp>
        <p:nvSpPr>
          <p:cNvPr id="3" name="Rectangle 2"/>
          <p:cNvSpPr/>
          <p:nvPr/>
        </p:nvSpPr>
        <p:spPr>
          <a:xfrm>
            <a:off x="152400" y="1314841"/>
            <a:ext cx="8686800" cy="1200329"/>
          </a:xfrm>
          <a:prstGeom prst="rect">
            <a:avLst/>
          </a:prstGeom>
        </p:spPr>
        <p:txBody>
          <a:bodyPr wrap="square" lIns="91440" tIns="45720" rIns="91440" bIns="45720" anchor="t">
            <a:spAutoFit/>
          </a:bodyPr>
          <a:lstStyle/>
          <a:p>
            <a:pPr marL="285750" indent="-285750">
              <a:buFont typeface="Arial" panose="020B0604020202020204" pitchFamily="34" charset="0"/>
              <a:buChar char="•"/>
            </a:pPr>
            <a:r>
              <a:rPr lang="en-IN"/>
              <a:t>In the large signal region, the variation of qVΔC0 leads to a variation of the sensitivity, which can be interpreted as the variation of the EFWC. </a:t>
            </a:r>
          </a:p>
          <a:p>
            <a:pPr marL="285750" indent="-285750">
              <a:buFont typeface="Arial" panose="020B0604020202020204" pitchFamily="34" charset="0"/>
              <a:buChar char="•"/>
            </a:pPr>
            <a:r>
              <a:rPr lang="en-IN"/>
              <a:t>The sensitivity variation grows with increasing signal amplitude or exposure time. Thus, it can be considered as a noise source in spatial domain. </a:t>
            </a:r>
          </a:p>
        </p:txBody>
      </p:sp>
      <p:pic>
        <p:nvPicPr>
          <p:cNvPr id="1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956" t="50276" r="10064" b="4977"/>
          <a:stretch/>
        </p:blipFill>
        <p:spPr bwMode="auto">
          <a:xfrm>
            <a:off x="2081064" y="2456411"/>
            <a:ext cx="4883880" cy="3109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a16="http://schemas.microsoft.com/office/drawing/2014/main" id="{8CED9C27-15D4-4D37-BAD7-7A34A5FE800C}"/>
              </a:ext>
            </a:extLst>
          </p:cNvPr>
          <p:cNvSpPr txBox="1"/>
          <p:nvPr/>
        </p:nvSpPr>
        <p:spPr>
          <a:xfrm>
            <a:off x="195532" y="5543909"/>
            <a:ext cx="869542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IN">
                <a:cs typeface="Arial"/>
              </a:rPr>
              <a:t>The noise also results in a reduced output range under long exposure time situation, as shown in Fig. (a-d). </a:t>
            </a:r>
            <a:r>
              <a:rPr lang="en-US">
                <a:cs typeface="Arial"/>
              </a:rPr>
              <a:t>​</a:t>
            </a:r>
            <a:endParaRPr lang="en-US">
              <a:cs typeface="Calibri"/>
            </a:endParaRPr>
          </a:p>
          <a:p>
            <a:pPr marL="285750" indent="-285750">
              <a:buFont typeface="Arial"/>
              <a:buChar char="•"/>
            </a:pPr>
            <a:r>
              <a:rPr lang="en-IN">
                <a:cs typeface="Arial"/>
              </a:rPr>
              <a:t>In addition, from a comparison of the dashed and solid curves in Fig. (d), we conclude that a larger barrier height can improve the long exposure time noise.</a:t>
            </a:r>
            <a:r>
              <a:rPr lang="en-US">
                <a:cs typeface="Arial"/>
              </a:rPr>
              <a:t>​</a:t>
            </a:r>
            <a:endParaRPr lang="en-US">
              <a:cs typeface="Calibri"/>
            </a:endParaRPr>
          </a:p>
        </p:txBody>
      </p:sp>
    </p:spTree>
    <p:extLst>
      <p:ext uri="{BB962C8B-B14F-4D97-AF65-F5344CB8AC3E}">
        <p14:creationId xmlns:p14="http://schemas.microsoft.com/office/powerpoint/2010/main" val="1757463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7739" y="406400"/>
            <a:ext cx="9108017"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200" b="1"/>
              <a:t>SIMULATIONS &amp; RESULTS</a:t>
            </a:r>
            <a:br>
              <a:rPr lang="en-IN" sz="3200"/>
            </a:br>
            <a:endParaRPr lang="en-IN" sz="3200"/>
          </a:p>
        </p:txBody>
      </p:sp>
      <p:grpSp>
        <p:nvGrpSpPr>
          <p:cNvPr id="11" name="Group 10"/>
          <p:cNvGrpSpPr/>
          <p:nvPr/>
        </p:nvGrpSpPr>
        <p:grpSpPr>
          <a:xfrm>
            <a:off x="76200" y="1102207"/>
            <a:ext cx="8991600" cy="159327"/>
            <a:chOff x="76200" y="602673"/>
            <a:chExt cx="8991600" cy="159327"/>
          </a:xfrm>
        </p:grpSpPr>
        <p:cxnSp>
          <p:nvCxnSpPr>
            <p:cNvPr id="12" name="Straight Connector 11"/>
            <p:cNvCxnSpPr>
              <a:stCxn id="13" idx="6"/>
              <a:endCxn id="14" idx="2"/>
            </p:cNvCxnSpPr>
            <p:nvPr/>
          </p:nvCxnSpPr>
          <p:spPr>
            <a:xfrm flipV="1">
              <a:off x="228600" y="678873"/>
              <a:ext cx="8686800" cy="69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6200" y="6096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8915400" y="602673"/>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Content Placeholder 1"/>
          <p:cNvSpPr>
            <a:spLocks noGrp="1"/>
          </p:cNvSpPr>
          <p:nvPr>
            <p:ph idx="1"/>
          </p:nvPr>
        </p:nvSpPr>
        <p:spPr>
          <a:xfrm>
            <a:off x="34636" y="1852684"/>
            <a:ext cx="9109364" cy="2514600"/>
          </a:xfrm>
        </p:spPr>
        <p:txBody>
          <a:bodyPr vert="horz" lIns="91440" tIns="45720" rIns="91440" bIns="45720" rtlCol="0" anchor="t">
            <a:noAutofit/>
          </a:bodyPr>
          <a:lstStyle/>
          <a:p>
            <a:pPr marL="0" indent="0">
              <a:buSzTx/>
              <a:buNone/>
            </a:pPr>
            <a:endParaRPr lang="en-IN" sz="2000">
              <a:latin typeface="Times New Roman" panose="02020603050405020304" pitchFamily="18" charset="0"/>
              <a:cs typeface="Times New Roman" panose="02020603050405020304" pitchFamily="18" charset="0"/>
            </a:endParaRPr>
          </a:p>
          <a:p>
            <a:pPr marL="0" indent="0" defTabSz="479044">
              <a:spcBef>
                <a:spcPts val="1400"/>
              </a:spcBef>
              <a:buNone/>
              <a:defRPr sz="2624"/>
            </a:pPr>
            <a:endParaRPr lang="en-IN" sz="200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4F8BBA5E-B609-40F8-9323-7890877F60E5}"/>
              </a:ext>
            </a:extLst>
          </p:cNvPr>
          <p:cNvSpPr txBox="1">
            <a:spLocks/>
          </p:cNvSpPr>
          <p:nvPr/>
        </p:nvSpPr>
        <p:spPr>
          <a:xfrm>
            <a:off x="98136" y="1901368"/>
            <a:ext cx="9074727" cy="60960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2400" b="1" u="sng">
              <a:cs typeface="Calibri"/>
            </a:endParaRPr>
          </a:p>
        </p:txBody>
      </p:sp>
      <p:sp>
        <p:nvSpPr>
          <p:cNvPr id="3" name="Rectangle 2"/>
          <p:cNvSpPr/>
          <p:nvPr/>
        </p:nvSpPr>
        <p:spPr>
          <a:xfrm>
            <a:off x="152400" y="1372350"/>
            <a:ext cx="8686800" cy="1754326"/>
          </a:xfrm>
          <a:prstGeom prst="rect">
            <a:avLst/>
          </a:prstGeom>
        </p:spPr>
        <p:txBody>
          <a:bodyPr wrap="square" lIns="91440" tIns="45720" rIns="91440" bIns="45720" anchor="t">
            <a:spAutoFit/>
          </a:bodyPr>
          <a:lstStyle/>
          <a:p>
            <a:pPr marL="285750" indent="-285750">
              <a:buFont typeface="Arial"/>
              <a:buChar char="•"/>
            </a:pPr>
            <a:r>
              <a:rPr lang="en-IN">
                <a:ea typeface="+mn-lt"/>
                <a:cs typeface="+mn-lt"/>
              </a:rPr>
              <a:t>Multiple frames were captured to reduce the influence of temporal noise. </a:t>
            </a:r>
          </a:p>
          <a:p>
            <a:pPr marL="285750" indent="-285750">
              <a:buFont typeface="Arial"/>
              <a:buChar char="•"/>
            </a:pPr>
            <a:endParaRPr lang="en-IN" dirty="0">
              <a:ea typeface="+mn-lt"/>
              <a:cs typeface="+mn-lt"/>
            </a:endParaRPr>
          </a:p>
          <a:p>
            <a:pPr marL="285750" indent="-285750">
              <a:buFont typeface="Arial"/>
              <a:buChar char="•"/>
            </a:pPr>
            <a:r>
              <a:rPr lang="en-IN">
                <a:ea typeface="+mn-lt"/>
                <a:cs typeface="+mn-lt"/>
              </a:rPr>
              <a:t>We see the </a:t>
            </a:r>
            <a:r>
              <a:rPr lang="en-IN" b="1">
                <a:ea typeface="+mn-lt"/>
                <a:cs typeface="+mn-lt"/>
              </a:rPr>
              <a:t>effect of the long exposure time noise</a:t>
            </a:r>
            <a:r>
              <a:rPr lang="en-IN">
                <a:ea typeface="+mn-lt"/>
                <a:cs typeface="+mn-lt"/>
              </a:rPr>
              <a:t> as the </a:t>
            </a:r>
            <a:r>
              <a:rPr lang="en-IN" b="1">
                <a:ea typeface="+mn-lt"/>
                <a:cs typeface="+mn-lt"/>
              </a:rPr>
              <a:t>reduced output range</a:t>
            </a:r>
            <a:r>
              <a:rPr lang="en-IN">
                <a:ea typeface="+mn-lt"/>
                <a:cs typeface="+mn-lt"/>
              </a:rPr>
              <a:t>.</a:t>
            </a:r>
          </a:p>
          <a:p>
            <a:pPr marL="285750" indent="-285750">
              <a:buFont typeface="Arial"/>
              <a:buChar char="•"/>
            </a:pPr>
            <a:endParaRPr lang="en-IN" dirty="0">
              <a:ea typeface="+mn-lt"/>
              <a:cs typeface="+mn-lt"/>
            </a:endParaRPr>
          </a:p>
          <a:p>
            <a:pPr marL="285750" indent="-285750">
              <a:buFont typeface="Arial"/>
              <a:buChar char="•"/>
            </a:pPr>
            <a:r>
              <a:rPr lang="en-IN" b="1">
                <a:ea typeface="+mn-lt"/>
                <a:cs typeface="+mn-lt"/>
              </a:rPr>
              <a:t>If the pixel is affected by the long exposure time noise,then a longer exposure time leads to a lower output range.</a:t>
            </a:r>
            <a:endParaRPr lang="en-IN" b="1">
              <a:cs typeface="Calibri"/>
            </a:endParaRPr>
          </a:p>
        </p:txBody>
      </p:sp>
      <p:pic>
        <p:nvPicPr>
          <p:cNvPr id="5" name="Picture 5" descr="Chart&#10;&#10;Description automatically generated">
            <a:extLst>
              <a:ext uri="{FF2B5EF4-FFF2-40B4-BE49-F238E27FC236}">
                <a16:creationId xmlns:a16="http://schemas.microsoft.com/office/drawing/2014/main" id="{4F849484-EC74-417C-B6CA-7F729BB92ADC}"/>
              </a:ext>
            </a:extLst>
          </p:cNvPr>
          <p:cNvPicPr>
            <a:picLocks noChangeAspect="1"/>
          </p:cNvPicPr>
          <p:nvPr/>
        </p:nvPicPr>
        <p:blipFill>
          <a:blip r:embed="rId2"/>
          <a:stretch>
            <a:fillRect/>
          </a:stretch>
        </p:blipFill>
        <p:spPr>
          <a:xfrm>
            <a:off x="727494" y="3445319"/>
            <a:ext cx="7818407" cy="3101626"/>
          </a:xfrm>
          <a:prstGeom prst="rect">
            <a:avLst/>
          </a:prstGeom>
        </p:spPr>
      </p:pic>
    </p:spTree>
    <p:extLst>
      <p:ext uri="{BB962C8B-B14F-4D97-AF65-F5344CB8AC3E}">
        <p14:creationId xmlns:p14="http://schemas.microsoft.com/office/powerpoint/2010/main" val="3058460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0947" y="522441"/>
            <a:ext cx="9108017"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200" b="1"/>
              <a:t>TO IMPROVE DEVICE'S LONG EXPOSURE TIME NOISE PERFORMANCE: </a:t>
            </a:r>
            <a:br>
              <a:rPr lang="en-IN" sz="3200"/>
            </a:br>
            <a:endParaRPr lang="en-IN" sz="3200"/>
          </a:p>
        </p:txBody>
      </p:sp>
      <p:grpSp>
        <p:nvGrpSpPr>
          <p:cNvPr id="11" name="Group 10"/>
          <p:cNvGrpSpPr/>
          <p:nvPr/>
        </p:nvGrpSpPr>
        <p:grpSpPr>
          <a:xfrm>
            <a:off x="76200" y="1160227"/>
            <a:ext cx="8991600" cy="159327"/>
            <a:chOff x="76200" y="602673"/>
            <a:chExt cx="8991600" cy="159327"/>
          </a:xfrm>
        </p:grpSpPr>
        <p:cxnSp>
          <p:nvCxnSpPr>
            <p:cNvPr id="12" name="Straight Connector 11"/>
            <p:cNvCxnSpPr>
              <a:stCxn id="13" idx="6"/>
              <a:endCxn id="14" idx="2"/>
            </p:cNvCxnSpPr>
            <p:nvPr/>
          </p:nvCxnSpPr>
          <p:spPr>
            <a:xfrm flipV="1">
              <a:off x="228600" y="678873"/>
              <a:ext cx="8686800" cy="69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6200" y="6096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8915400" y="602673"/>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Content Placeholder 1"/>
          <p:cNvSpPr>
            <a:spLocks noGrp="1"/>
          </p:cNvSpPr>
          <p:nvPr>
            <p:ph idx="1"/>
          </p:nvPr>
        </p:nvSpPr>
        <p:spPr>
          <a:xfrm>
            <a:off x="34636" y="1852684"/>
            <a:ext cx="9109364" cy="2514600"/>
          </a:xfrm>
        </p:spPr>
        <p:txBody>
          <a:bodyPr vert="horz" lIns="91440" tIns="45720" rIns="91440" bIns="45720" rtlCol="0" anchor="t">
            <a:noAutofit/>
          </a:bodyPr>
          <a:lstStyle/>
          <a:p>
            <a:pPr marL="0" indent="0">
              <a:buSzTx/>
              <a:buNone/>
            </a:pPr>
            <a:endParaRPr lang="en-IN" sz="2000">
              <a:latin typeface="Times New Roman" panose="02020603050405020304" pitchFamily="18" charset="0"/>
              <a:cs typeface="Times New Roman" panose="02020603050405020304" pitchFamily="18" charset="0"/>
            </a:endParaRPr>
          </a:p>
          <a:p>
            <a:pPr marL="0" indent="0" defTabSz="479044">
              <a:spcBef>
                <a:spcPts val="1400"/>
              </a:spcBef>
              <a:buNone/>
              <a:defRPr sz="2624"/>
            </a:pPr>
            <a:endParaRPr lang="en-IN" sz="200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4F8BBA5E-B609-40F8-9323-7890877F60E5}"/>
              </a:ext>
            </a:extLst>
          </p:cNvPr>
          <p:cNvSpPr txBox="1">
            <a:spLocks/>
          </p:cNvSpPr>
          <p:nvPr/>
        </p:nvSpPr>
        <p:spPr>
          <a:xfrm>
            <a:off x="98136" y="1901368"/>
            <a:ext cx="9074727" cy="60960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2400" b="1" u="sng">
              <a:cs typeface="Calibri"/>
            </a:endParaRPr>
          </a:p>
        </p:txBody>
      </p:sp>
      <p:sp>
        <p:nvSpPr>
          <p:cNvPr id="3" name="Rectangle 2"/>
          <p:cNvSpPr/>
          <p:nvPr/>
        </p:nvSpPr>
        <p:spPr>
          <a:xfrm>
            <a:off x="152400" y="1317758"/>
            <a:ext cx="8686800" cy="2308324"/>
          </a:xfrm>
          <a:prstGeom prst="rect">
            <a:avLst/>
          </a:prstGeom>
        </p:spPr>
        <p:txBody>
          <a:bodyPr wrap="square" lIns="91440" tIns="45720" rIns="91440" bIns="45720" anchor="t">
            <a:spAutoFit/>
          </a:bodyPr>
          <a:lstStyle/>
          <a:p>
            <a:pPr marL="285750" indent="-285750">
              <a:buFont typeface="Arial" panose="020B0604020202020204" pitchFamily="34" charset="0"/>
              <a:buChar char="•"/>
            </a:pPr>
            <a:r>
              <a:rPr lang="en-IN"/>
              <a:t>The figure shows  the influence of the barrier height on the noise.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a:t>The difference between pixel A and pixel B are the doping profiles under the TG. </a:t>
            </a:r>
          </a:p>
          <a:p>
            <a:pPr marL="285750" indent="-285750">
              <a:buFont typeface="Arial" panose="020B0604020202020204" pitchFamily="34" charset="0"/>
              <a:buChar char="•"/>
            </a:pPr>
            <a:r>
              <a:rPr lang="en-IN"/>
              <a:t>The p-type doping concentration of pixel B is slightly higher, resulting in a larger barrier height during the exposure phase. </a:t>
            </a:r>
          </a:p>
          <a:p>
            <a:endParaRPr lang="en-IN" dirty="0">
              <a:cs typeface="Calibri"/>
            </a:endParaRPr>
          </a:p>
          <a:p>
            <a:pPr marL="285750" indent="-285750">
              <a:buFont typeface="Arial" panose="020B0604020202020204" pitchFamily="34" charset="0"/>
              <a:buChar char="•"/>
            </a:pPr>
            <a:r>
              <a:rPr lang="en-IN"/>
              <a:t>Pixel B, which has a larger barrier height, shows an improved long exposure time noise performance.</a:t>
            </a: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579" r="10683"/>
          <a:stretch/>
        </p:blipFill>
        <p:spPr bwMode="auto">
          <a:xfrm>
            <a:off x="2858648" y="3343701"/>
            <a:ext cx="4432754" cy="3487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6746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927" y="152400"/>
            <a:ext cx="82296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a:t>CONCLUSION</a:t>
            </a:r>
            <a:br>
              <a:rPr lang="en-IN" sz="3600"/>
            </a:br>
            <a:endParaRPr lang="en-IN" sz="3600"/>
          </a:p>
        </p:txBody>
      </p:sp>
      <p:grpSp>
        <p:nvGrpSpPr>
          <p:cNvPr id="18" name="Group 17"/>
          <p:cNvGrpSpPr/>
          <p:nvPr/>
        </p:nvGrpSpPr>
        <p:grpSpPr>
          <a:xfrm>
            <a:off x="76200" y="678873"/>
            <a:ext cx="8991600" cy="159327"/>
            <a:chOff x="76200" y="602673"/>
            <a:chExt cx="8991600" cy="159327"/>
          </a:xfrm>
        </p:grpSpPr>
        <p:cxnSp>
          <p:nvCxnSpPr>
            <p:cNvPr id="19" name="Straight Connector 18"/>
            <p:cNvCxnSpPr>
              <a:stCxn id="20" idx="6"/>
              <a:endCxn id="21" idx="2"/>
            </p:cNvCxnSpPr>
            <p:nvPr/>
          </p:nvCxnSpPr>
          <p:spPr>
            <a:xfrm flipV="1">
              <a:off x="228600" y="678873"/>
              <a:ext cx="8686800" cy="69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76200" y="6096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p:cNvSpPr/>
            <p:nvPr/>
          </p:nvSpPr>
          <p:spPr>
            <a:xfrm>
              <a:off x="8915400" y="602673"/>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Box 2">
            <a:extLst>
              <a:ext uri="{FF2B5EF4-FFF2-40B4-BE49-F238E27FC236}">
                <a16:creationId xmlns:a16="http://schemas.microsoft.com/office/drawing/2014/main" id="{B06AA156-8D19-40A1-B6C5-AEBB44974E97}"/>
              </a:ext>
            </a:extLst>
          </p:cNvPr>
          <p:cNvSpPr txBox="1"/>
          <p:nvPr/>
        </p:nvSpPr>
        <p:spPr>
          <a:xfrm>
            <a:off x="199126" y="1046632"/>
            <a:ext cx="8763000" cy="5847755"/>
          </a:xfrm>
          <a:prstGeom prst="rect">
            <a:avLst/>
          </a:prstGeom>
          <a:noFill/>
        </p:spPr>
        <p:txBody>
          <a:bodyPr wrap="square" lIns="91440" tIns="45720" rIns="91440" bIns="45720" rtlCol="0" anchor="t">
            <a:spAutoFit/>
          </a:bodyPr>
          <a:lstStyle/>
          <a:p>
            <a:pPr marL="342900" indent="-342900">
              <a:buFont typeface="Wingdings" panose="05000000000000000000" pitchFamily="2" charset="2"/>
              <a:buChar char="q"/>
            </a:pPr>
            <a:r>
              <a:rPr lang="en-IN" sz="2200"/>
              <a:t>The barrier height has a prominent impact on the feedforward effect in the PPD. </a:t>
            </a:r>
          </a:p>
          <a:p>
            <a:pPr marL="342900" indent="-342900">
              <a:buFont typeface="Wingdings" panose="05000000000000000000" pitchFamily="2" charset="2"/>
              <a:buChar char="q"/>
            </a:pPr>
            <a:endParaRPr lang="en-IN" sz="2200" dirty="0"/>
          </a:p>
          <a:p>
            <a:pPr marL="342900" indent="-342900">
              <a:buFont typeface="Wingdings" panose="05000000000000000000" pitchFamily="2" charset="2"/>
              <a:buChar char="q"/>
            </a:pPr>
            <a:r>
              <a:rPr lang="en-IN" sz="2200"/>
              <a:t>Here, we characterized the variation of the barrier height with CMOS process fluctuation.</a:t>
            </a:r>
          </a:p>
          <a:p>
            <a:pPr marL="342900" indent="-342900">
              <a:buFont typeface="Wingdings" panose="05000000000000000000" pitchFamily="2" charset="2"/>
              <a:buChar char="q"/>
            </a:pPr>
            <a:endParaRPr lang="en-IN" sz="2200" dirty="0"/>
          </a:p>
          <a:p>
            <a:pPr marL="342900" indent="-342900">
              <a:buFont typeface="Wingdings" panose="05000000000000000000" pitchFamily="2" charset="2"/>
              <a:buChar char="q"/>
            </a:pPr>
            <a:r>
              <a:rPr lang="en-IN" sz="2200"/>
              <a:t>The noise exhibits a strong relationship with the barrier height and the length of the exposure time.</a:t>
            </a:r>
          </a:p>
          <a:p>
            <a:pPr marL="342900" indent="-342900">
              <a:buFont typeface="Wingdings" panose="05000000000000000000" pitchFamily="2" charset="2"/>
              <a:buChar char="q"/>
            </a:pPr>
            <a:endParaRPr lang="en-IN" sz="2200" dirty="0"/>
          </a:p>
          <a:p>
            <a:pPr marL="342900" indent="-342900">
              <a:buFont typeface="Wingdings" panose="05000000000000000000" pitchFamily="2" charset="2"/>
              <a:buChar char="q"/>
            </a:pPr>
            <a:r>
              <a:rPr lang="en-IN" sz="2200"/>
              <a:t>The results show that the long exposure time noise has a smaller influence on the pixel performance in the small signal region. </a:t>
            </a:r>
          </a:p>
          <a:p>
            <a:pPr marL="342900" indent="-342900">
              <a:buFont typeface="Wingdings" panose="05000000000000000000" pitchFamily="2" charset="2"/>
              <a:buChar char="q"/>
            </a:pPr>
            <a:endParaRPr lang="en-IN" sz="2200" dirty="0"/>
          </a:p>
          <a:p>
            <a:pPr marL="342900" indent="-342900">
              <a:buFont typeface="Wingdings" panose="05000000000000000000" pitchFamily="2" charset="2"/>
              <a:buChar char="q"/>
            </a:pPr>
            <a:r>
              <a:rPr lang="en-IN" sz="2200"/>
              <a:t>However, the noise is easily observed if the exposure time is sufficiently long particularly in the large signal region. </a:t>
            </a:r>
          </a:p>
          <a:p>
            <a:pPr marL="342900" indent="-342900">
              <a:buFont typeface="Wingdings" panose="05000000000000000000" pitchFamily="2" charset="2"/>
              <a:buChar char="q"/>
            </a:pPr>
            <a:endParaRPr lang="en-IN" sz="2200" dirty="0"/>
          </a:p>
          <a:p>
            <a:pPr marL="342900" indent="-342900">
              <a:buFont typeface="Wingdings" panose="05000000000000000000" pitchFamily="2" charset="2"/>
              <a:buChar char="q"/>
            </a:pPr>
            <a:r>
              <a:rPr lang="en-IN" sz="2200"/>
              <a:t>A pixel design with a larger barrier height improves the noise performance.</a:t>
            </a:r>
            <a:endParaRPr lang="en-IN" sz="2200" b="1">
              <a:cs typeface="Calibri"/>
            </a:endParaRPr>
          </a:p>
        </p:txBody>
      </p:sp>
    </p:spTree>
    <p:extLst>
      <p:ext uri="{BB962C8B-B14F-4D97-AF65-F5344CB8AC3E}">
        <p14:creationId xmlns:p14="http://schemas.microsoft.com/office/powerpoint/2010/main" val="1847893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animated 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4" descr="animated gif"/>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6" descr="animated 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 name="Title 1"/>
          <p:cNvSpPr txBox="1">
            <a:spLocks/>
          </p:cNvSpPr>
          <p:nvPr/>
        </p:nvSpPr>
        <p:spPr>
          <a:xfrm>
            <a:off x="-6927" y="152400"/>
            <a:ext cx="82296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a:t>CMOS IMAGE SENSORS </a:t>
            </a:r>
            <a:br>
              <a:rPr lang="en-IN" sz="3600"/>
            </a:br>
            <a:endParaRPr lang="en-IN" sz="3600"/>
          </a:p>
        </p:txBody>
      </p:sp>
      <p:grpSp>
        <p:nvGrpSpPr>
          <p:cNvPr id="26" name="Group 25"/>
          <p:cNvGrpSpPr/>
          <p:nvPr/>
        </p:nvGrpSpPr>
        <p:grpSpPr>
          <a:xfrm>
            <a:off x="76200" y="506345"/>
            <a:ext cx="8991600" cy="159327"/>
            <a:chOff x="76200" y="602673"/>
            <a:chExt cx="8991600" cy="159327"/>
          </a:xfrm>
        </p:grpSpPr>
        <p:cxnSp>
          <p:nvCxnSpPr>
            <p:cNvPr id="30" name="Straight Connector 29"/>
            <p:cNvCxnSpPr>
              <a:stCxn id="31" idx="6"/>
              <a:endCxn id="32" idx="2"/>
            </p:cNvCxnSpPr>
            <p:nvPr/>
          </p:nvCxnSpPr>
          <p:spPr>
            <a:xfrm flipV="1">
              <a:off x="228600" y="678873"/>
              <a:ext cx="8686800" cy="69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76200" y="6096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p:cNvSpPr/>
            <p:nvPr/>
          </p:nvSpPr>
          <p:spPr>
            <a:xfrm>
              <a:off x="8915400" y="602673"/>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Rectangle 1"/>
          <p:cNvSpPr/>
          <p:nvPr/>
        </p:nvSpPr>
        <p:spPr>
          <a:xfrm>
            <a:off x="157428" y="1048621"/>
            <a:ext cx="8991600" cy="2031325"/>
          </a:xfrm>
          <a:prstGeom prst="rect">
            <a:avLst/>
          </a:prstGeom>
        </p:spPr>
        <p:txBody>
          <a:bodyPr wrap="square" lIns="91440" tIns="45720" rIns="91440" bIns="45720" anchor="t">
            <a:spAutoFit/>
          </a:bodyPr>
          <a:lstStyle/>
          <a:p>
            <a:pPr marL="285750" indent="-285750">
              <a:buFont typeface="Arial" panose="020B0604020202020204" pitchFamily="34" charset="0"/>
              <a:buChar char="•"/>
            </a:pPr>
            <a:r>
              <a:rPr lang="en-IN"/>
              <a:t>A</a:t>
            </a:r>
            <a:r>
              <a:rPr lang="en-IN">
                <a:ea typeface="+mn-lt"/>
                <a:cs typeface="+mn-lt"/>
              </a:rPr>
              <a:t> CMOS sensor is an electronic chip that converts photons to electrons for digital processing. </a:t>
            </a:r>
            <a:endParaRPr lang="en-US">
              <a:ea typeface="+mn-lt"/>
              <a:cs typeface="+mn-lt"/>
            </a:endParaRPr>
          </a:p>
          <a:p>
            <a:pPr marL="285750" indent="-285750">
              <a:buFont typeface="Arial" panose="020B0604020202020204" pitchFamily="34" charset="0"/>
              <a:buChar char="•"/>
            </a:pPr>
            <a:endParaRPr lang="en-IN">
              <a:ea typeface="+mn-lt"/>
              <a:cs typeface="+mn-lt"/>
            </a:endParaRPr>
          </a:p>
          <a:p>
            <a:pPr marL="285750" indent="-285750">
              <a:buFont typeface="Arial" panose="020B0604020202020204" pitchFamily="34" charset="0"/>
              <a:buChar char="•"/>
            </a:pPr>
            <a:r>
              <a:rPr lang="en-IN">
                <a:ea typeface="+mn-lt"/>
                <a:cs typeface="+mn-lt"/>
              </a:rPr>
              <a:t>CMOS (complementary metal oxide semiconductor) sensors are used to create images in digital cameras, in the fields of electronic imaging, such as consumer, scientific, and military applications.</a:t>
            </a:r>
            <a:endParaRPr lang="en-US">
              <a:ea typeface="+mn-lt"/>
              <a:cs typeface="+mn-lt"/>
            </a:endParaRPr>
          </a:p>
          <a:p>
            <a:pPr marL="285750" indent="-285750">
              <a:buFont typeface="Arial" panose="020B0604020202020204" pitchFamily="34" charset="0"/>
              <a:buChar char="•"/>
            </a:pPr>
            <a:endParaRPr lang="en-IN">
              <a:cs typeface="Calibri"/>
            </a:endParaRPr>
          </a:p>
        </p:txBody>
      </p:sp>
      <p:pic>
        <p:nvPicPr>
          <p:cNvPr id="4" name="Picture 4" descr="Diagram&#10;&#10;Description automatically generated">
            <a:extLst>
              <a:ext uri="{FF2B5EF4-FFF2-40B4-BE49-F238E27FC236}">
                <a16:creationId xmlns:a16="http://schemas.microsoft.com/office/drawing/2014/main" id="{1EEC2E73-564E-4377-9244-936D841D1C7A}"/>
              </a:ext>
            </a:extLst>
          </p:cNvPr>
          <p:cNvPicPr>
            <a:picLocks noChangeAspect="1"/>
          </p:cNvPicPr>
          <p:nvPr/>
        </p:nvPicPr>
        <p:blipFill>
          <a:blip r:embed="rId2"/>
          <a:stretch>
            <a:fillRect/>
          </a:stretch>
        </p:blipFill>
        <p:spPr>
          <a:xfrm>
            <a:off x="1882719" y="3178266"/>
            <a:ext cx="4623056" cy="3433937"/>
          </a:xfrm>
          <a:prstGeom prst="rect">
            <a:avLst/>
          </a:prstGeom>
        </p:spPr>
      </p:pic>
    </p:spTree>
    <p:extLst>
      <p:ext uri="{BB962C8B-B14F-4D97-AF65-F5344CB8AC3E}">
        <p14:creationId xmlns:p14="http://schemas.microsoft.com/office/powerpoint/2010/main" val="4197887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animated 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4" descr="animated gif"/>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6" descr="animated 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 name="Title 1"/>
          <p:cNvSpPr txBox="1">
            <a:spLocks/>
          </p:cNvSpPr>
          <p:nvPr/>
        </p:nvSpPr>
        <p:spPr>
          <a:xfrm>
            <a:off x="-6927" y="152400"/>
            <a:ext cx="82296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a:t>WORKING OF CMOS IMAGE SENSORS </a:t>
            </a:r>
            <a:br>
              <a:rPr lang="en-IN" sz="3600"/>
            </a:br>
            <a:endParaRPr lang="en-IN" sz="3600"/>
          </a:p>
        </p:txBody>
      </p:sp>
      <p:grpSp>
        <p:nvGrpSpPr>
          <p:cNvPr id="26" name="Group 25"/>
          <p:cNvGrpSpPr/>
          <p:nvPr/>
        </p:nvGrpSpPr>
        <p:grpSpPr>
          <a:xfrm>
            <a:off x="76200" y="506345"/>
            <a:ext cx="8991600" cy="159327"/>
            <a:chOff x="76200" y="602673"/>
            <a:chExt cx="8991600" cy="159327"/>
          </a:xfrm>
        </p:grpSpPr>
        <p:cxnSp>
          <p:nvCxnSpPr>
            <p:cNvPr id="30" name="Straight Connector 29"/>
            <p:cNvCxnSpPr>
              <a:stCxn id="31" idx="6"/>
              <a:endCxn id="32" idx="2"/>
            </p:cNvCxnSpPr>
            <p:nvPr/>
          </p:nvCxnSpPr>
          <p:spPr>
            <a:xfrm flipV="1">
              <a:off x="228600" y="678873"/>
              <a:ext cx="8686800" cy="69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76200" y="6096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p:cNvSpPr/>
            <p:nvPr/>
          </p:nvSpPr>
          <p:spPr>
            <a:xfrm>
              <a:off x="8915400" y="602673"/>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Rectangle 1"/>
          <p:cNvSpPr/>
          <p:nvPr/>
        </p:nvSpPr>
        <p:spPr>
          <a:xfrm>
            <a:off x="107950" y="702165"/>
            <a:ext cx="8991600" cy="2308324"/>
          </a:xfrm>
          <a:prstGeom prst="rect">
            <a:avLst/>
          </a:prstGeom>
        </p:spPr>
        <p:txBody>
          <a:bodyPr wrap="square" lIns="91440" tIns="45720" rIns="91440" bIns="45720" anchor="t">
            <a:spAutoFit/>
          </a:bodyPr>
          <a:lstStyle/>
          <a:p>
            <a:pPr marL="285750" indent="-285750">
              <a:buFont typeface="Arial"/>
              <a:buChar char="•"/>
            </a:pPr>
            <a:r>
              <a:rPr lang="en-IN">
                <a:ea typeface="+mn-lt"/>
                <a:cs typeface="+mn-lt"/>
              </a:rPr>
              <a:t>A CIS has a photodiode and a CMOS transistor switch for each pixel, allowing the pixel signals to be amplified individually</a:t>
            </a:r>
            <a:endParaRPr lang="en-US"/>
          </a:p>
          <a:p>
            <a:pPr marL="285750" indent="-285750">
              <a:buFont typeface="Arial"/>
              <a:buChar char="•"/>
            </a:pPr>
            <a:endParaRPr lang="en-IN">
              <a:ea typeface="+mn-lt"/>
              <a:cs typeface="+mn-lt"/>
            </a:endParaRPr>
          </a:p>
          <a:p>
            <a:pPr marL="285750" indent="-285750">
              <a:buFont typeface="Arial"/>
              <a:buChar char="•"/>
            </a:pPr>
            <a:r>
              <a:rPr lang="en-IN">
                <a:ea typeface="+mn-lt"/>
                <a:cs typeface="+mn-lt"/>
              </a:rPr>
              <a:t>CMOS transistors perform the functions of resetting or activating the pixel, amplification and charge conversion, and selection or multiplexing.</a:t>
            </a:r>
            <a:endParaRPr lang="en-IN">
              <a:cs typeface="Calibri"/>
            </a:endParaRPr>
          </a:p>
          <a:p>
            <a:pPr marL="285750" indent="-285750">
              <a:buFont typeface="Arial"/>
              <a:buChar char="•"/>
            </a:pPr>
            <a:endParaRPr lang="en-IN">
              <a:ea typeface="+mn-lt"/>
              <a:cs typeface="+mn-lt"/>
            </a:endParaRPr>
          </a:p>
          <a:p>
            <a:pPr marL="285750" indent="-285750">
              <a:buFont typeface="Arial"/>
              <a:buChar char="•"/>
            </a:pPr>
            <a:r>
              <a:rPr lang="en-IN">
                <a:ea typeface="+mn-lt"/>
                <a:cs typeface="+mn-lt"/>
              </a:rPr>
              <a:t>In a CMOS sensor, the charge from the photosensitive pixel is converted to a voltage at the pixel site and the signal is multiplexed by row and column to multiple on chip ADCs.</a:t>
            </a:r>
          </a:p>
        </p:txBody>
      </p:sp>
      <p:pic>
        <p:nvPicPr>
          <p:cNvPr id="3" name="Picture 3" descr="Diagram&#10;&#10;Description automatically generated">
            <a:extLst>
              <a:ext uri="{FF2B5EF4-FFF2-40B4-BE49-F238E27FC236}">
                <a16:creationId xmlns:a16="http://schemas.microsoft.com/office/drawing/2014/main" id="{C24511E7-8270-475B-BF98-A8C375602E36}"/>
              </a:ext>
            </a:extLst>
          </p:cNvPr>
          <p:cNvPicPr>
            <a:picLocks noChangeAspect="1"/>
          </p:cNvPicPr>
          <p:nvPr/>
        </p:nvPicPr>
        <p:blipFill>
          <a:blip r:embed="rId2"/>
          <a:stretch>
            <a:fillRect/>
          </a:stretch>
        </p:blipFill>
        <p:spPr>
          <a:xfrm>
            <a:off x="2374852" y="3206450"/>
            <a:ext cx="4467095" cy="3522868"/>
          </a:xfrm>
          <a:prstGeom prst="rect">
            <a:avLst/>
          </a:prstGeom>
        </p:spPr>
      </p:pic>
    </p:spTree>
    <p:extLst>
      <p:ext uri="{BB962C8B-B14F-4D97-AF65-F5344CB8AC3E}">
        <p14:creationId xmlns:p14="http://schemas.microsoft.com/office/powerpoint/2010/main" val="3425766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Diagram, schematic&#10;&#10;Description automatically generated">
            <a:extLst>
              <a:ext uri="{FF2B5EF4-FFF2-40B4-BE49-F238E27FC236}">
                <a16:creationId xmlns:a16="http://schemas.microsoft.com/office/drawing/2014/main" id="{7FA735D2-5F99-4915-9200-B3A35E4A4D33}"/>
              </a:ext>
            </a:extLst>
          </p:cNvPr>
          <p:cNvPicPr>
            <a:picLocks noChangeAspect="1"/>
          </p:cNvPicPr>
          <p:nvPr/>
        </p:nvPicPr>
        <p:blipFill rotWithShape="1">
          <a:blip r:embed="rId2"/>
          <a:srcRect r="479" b="2326"/>
          <a:stretch/>
        </p:blipFill>
        <p:spPr>
          <a:xfrm>
            <a:off x="3201799" y="2611976"/>
            <a:ext cx="5085590" cy="3483438"/>
          </a:xfrm>
          <a:prstGeom prst="rect">
            <a:avLst/>
          </a:prstGeom>
        </p:spPr>
      </p:pic>
      <p:sp>
        <p:nvSpPr>
          <p:cNvPr id="4" name="Title 1"/>
          <p:cNvSpPr txBox="1">
            <a:spLocks/>
          </p:cNvSpPr>
          <p:nvPr/>
        </p:nvSpPr>
        <p:spPr>
          <a:xfrm>
            <a:off x="-6927" y="228600"/>
            <a:ext cx="82296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a:t>CISs AND PINNED PHOTODIODES</a:t>
            </a:r>
            <a:br>
              <a:rPr lang="en-IN" sz="3600"/>
            </a:br>
            <a:endParaRPr lang="en-IN" sz="3600"/>
          </a:p>
        </p:txBody>
      </p:sp>
      <p:grpSp>
        <p:nvGrpSpPr>
          <p:cNvPr id="10" name="Group 9"/>
          <p:cNvGrpSpPr/>
          <p:nvPr/>
        </p:nvGrpSpPr>
        <p:grpSpPr>
          <a:xfrm>
            <a:off x="76200" y="678873"/>
            <a:ext cx="8991600" cy="159327"/>
            <a:chOff x="76200" y="602673"/>
            <a:chExt cx="8991600" cy="159327"/>
          </a:xfrm>
        </p:grpSpPr>
        <p:cxnSp>
          <p:nvCxnSpPr>
            <p:cNvPr id="11" name="Straight Connector 10"/>
            <p:cNvCxnSpPr>
              <a:stCxn id="12" idx="6"/>
              <a:endCxn id="13" idx="2"/>
            </p:cNvCxnSpPr>
            <p:nvPr/>
          </p:nvCxnSpPr>
          <p:spPr>
            <a:xfrm flipV="1">
              <a:off x="228600" y="678873"/>
              <a:ext cx="8686800" cy="69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6200" y="6096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8915400" y="602673"/>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Rectangle 1"/>
          <p:cNvSpPr/>
          <p:nvPr/>
        </p:nvSpPr>
        <p:spPr>
          <a:xfrm>
            <a:off x="76200" y="851140"/>
            <a:ext cx="8915400" cy="2031325"/>
          </a:xfrm>
          <a:prstGeom prst="rect">
            <a:avLst/>
          </a:prstGeom>
        </p:spPr>
        <p:txBody>
          <a:bodyPr wrap="square" lIns="91440" tIns="45720" rIns="91440" bIns="45720" anchor="t">
            <a:spAutoFit/>
          </a:bodyPr>
          <a:lstStyle/>
          <a:p>
            <a:pPr marL="285750" indent="-285750">
              <a:buFont typeface="Arial"/>
              <a:buChar char="•"/>
            </a:pPr>
            <a:endParaRPr lang="en-IN"/>
          </a:p>
          <a:p>
            <a:pPr marL="285750" indent="-285750">
              <a:buFont typeface="Arial"/>
              <a:buChar char="•"/>
            </a:pPr>
            <a:r>
              <a:rPr lang="en-IN"/>
              <a:t>The pinned photodiode (PPD) is the most important component in a CIS. The implants of the PPD and the transfer gate (TG) must be accurately controlled and optimized for the purpose of low image lag, low dark current, and large full well capacity (FWC).</a:t>
            </a:r>
            <a:endParaRPr lang="en-IN">
              <a:ea typeface="+mn-lt"/>
              <a:cs typeface="+mn-lt"/>
            </a:endParaRPr>
          </a:p>
          <a:p>
            <a:pPr marL="285750" indent="-285750">
              <a:buFont typeface="Arial" panose="020B0604020202020204" pitchFamily="34" charset="0"/>
              <a:buChar char="•"/>
            </a:pPr>
            <a:endParaRPr lang="en-US">
              <a:cs typeface="Calibri"/>
            </a:endParaRPr>
          </a:p>
          <a:p>
            <a:pPr marL="285750" indent="-285750">
              <a:buFont typeface="Arial" panose="020B0604020202020204" pitchFamily="34" charset="0"/>
              <a:buChar char="•"/>
            </a:pPr>
            <a:r>
              <a:rPr lang="en-US">
                <a:ea typeface="+mn-lt"/>
                <a:cs typeface="+mn-lt"/>
              </a:rPr>
              <a:t>TG is a transistor where the source and the drain correspond to the PPD and the FD.</a:t>
            </a:r>
          </a:p>
          <a:p>
            <a:pPr marL="285750" indent="-285750">
              <a:buFont typeface="Arial" panose="020B0604020202020204" pitchFamily="34" charset="0"/>
              <a:buChar char="•"/>
            </a:pPr>
            <a:endParaRPr lang="en-US">
              <a:cs typeface="Calibri"/>
            </a:endParaRPr>
          </a:p>
        </p:txBody>
      </p:sp>
      <p:sp>
        <p:nvSpPr>
          <p:cNvPr id="5" name="TextBox 4">
            <a:extLst>
              <a:ext uri="{FF2B5EF4-FFF2-40B4-BE49-F238E27FC236}">
                <a16:creationId xmlns:a16="http://schemas.microsoft.com/office/drawing/2014/main" id="{68159DD8-9061-4424-A324-4AB44157DA17}"/>
              </a:ext>
            </a:extLst>
          </p:cNvPr>
          <p:cNvSpPr txBox="1"/>
          <p:nvPr/>
        </p:nvSpPr>
        <p:spPr>
          <a:xfrm>
            <a:off x="224286" y="3286664"/>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SF – Source Follower</a:t>
            </a:r>
          </a:p>
          <a:p>
            <a:r>
              <a:rPr lang="en-US">
                <a:cs typeface="Calibri"/>
              </a:rPr>
              <a:t>RST – Reset</a:t>
            </a:r>
          </a:p>
          <a:p>
            <a:r>
              <a:rPr lang="en-US">
                <a:cs typeface="Calibri"/>
              </a:rPr>
              <a:t>SEL – Row select</a:t>
            </a:r>
          </a:p>
          <a:p>
            <a:r>
              <a:rPr lang="en-IN">
                <a:cs typeface="Calibri"/>
              </a:rPr>
              <a:t>STI – Shallow trench isolations  </a:t>
            </a:r>
          </a:p>
        </p:txBody>
      </p:sp>
      <p:sp>
        <p:nvSpPr>
          <p:cNvPr id="6" name="TextBox 5">
            <a:extLst>
              <a:ext uri="{FF2B5EF4-FFF2-40B4-BE49-F238E27FC236}">
                <a16:creationId xmlns:a16="http://schemas.microsoft.com/office/drawing/2014/main" id="{D9E9B10F-657E-45DA-9490-9D4354BDF452}"/>
              </a:ext>
            </a:extLst>
          </p:cNvPr>
          <p:cNvSpPr txBox="1"/>
          <p:nvPr/>
        </p:nvSpPr>
        <p:spPr>
          <a:xfrm>
            <a:off x="439947" y="6248400"/>
            <a:ext cx="806282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1600"/>
              <a:t>A typical 4-transistor pixel structure including the PPD, TG and the FD node</a:t>
            </a:r>
            <a:endParaRPr lang="en-IN" sz="1600">
              <a:cs typeface="Calibri"/>
            </a:endParaRPr>
          </a:p>
        </p:txBody>
      </p:sp>
    </p:spTree>
    <p:extLst>
      <p:ext uri="{BB962C8B-B14F-4D97-AF65-F5344CB8AC3E}">
        <p14:creationId xmlns:p14="http://schemas.microsoft.com/office/powerpoint/2010/main" val="43446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927" y="228600"/>
            <a:ext cx="82296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a:t>CISs AND PINNED PHOTODIODES</a:t>
            </a:r>
            <a:br>
              <a:rPr lang="en-IN" sz="3600"/>
            </a:br>
            <a:endParaRPr lang="en-IN" sz="3600"/>
          </a:p>
        </p:txBody>
      </p:sp>
      <p:grpSp>
        <p:nvGrpSpPr>
          <p:cNvPr id="10" name="Group 9"/>
          <p:cNvGrpSpPr/>
          <p:nvPr/>
        </p:nvGrpSpPr>
        <p:grpSpPr>
          <a:xfrm>
            <a:off x="76200" y="678873"/>
            <a:ext cx="8991600" cy="159327"/>
            <a:chOff x="76200" y="602673"/>
            <a:chExt cx="8991600" cy="159327"/>
          </a:xfrm>
        </p:grpSpPr>
        <p:cxnSp>
          <p:nvCxnSpPr>
            <p:cNvPr id="11" name="Straight Connector 10"/>
            <p:cNvCxnSpPr>
              <a:stCxn id="12" idx="6"/>
              <a:endCxn id="13" idx="2"/>
            </p:cNvCxnSpPr>
            <p:nvPr/>
          </p:nvCxnSpPr>
          <p:spPr>
            <a:xfrm flipV="1">
              <a:off x="228600" y="678873"/>
              <a:ext cx="8686800" cy="69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6200" y="6096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8915400" y="602673"/>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Rectangle 1"/>
          <p:cNvSpPr/>
          <p:nvPr/>
        </p:nvSpPr>
        <p:spPr>
          <a:xfrm>
            <a:off x="76200" y="1196197"/>
            <a:ext cx="8915400" cy="5262979"/>
          </a:xfrm>
          <a:prstGeom prst="rect">
            <a:avLst/>
          </a:prstGeom>
        </p:spPr>
        <p:txBody>
          <a:bodyPr wrap="square" lIns="91440" tIns="45720" rIns="91440" bIns="45720" anchor="t">
            <a:spAutoFit/>
          </a:bodyPr>
          <a:lstStyle/>
          <a:p>
            <a:pPr marL="285750" indent="-285750">
              <a:buFont typeface="Arial"/>
              <a:buChar char="•"/>
            </a:pPr>
            <a:r>
              <a:rPr lang="en-US" sz="2100">
                <a:ea typeface="+mn-lt"/>
                <a:cs typeface="+mn-lt"/>
              </a:rPr>
              <a:t>Photo-sensitive element- PPD is associated to a TG, which isolates the PPD from FD during light integration (TG Off) and enables e- transfer from PPD to FD for the readout of the O/P charge (TG on).</a:t>
            </a:r>
            <a:endParaRPr lang="en-IN" sz="2100">
              <a:ea typeface="+mn-lt"/>
              <a:cs typeface="+mn-lt"/>
            </a:endParaRPr>
          </a:p>
          <a:p>
            <a:pPr marL="285750" indent="-285750">
              <a:buFont typeface="Arial"/>
              <a:buChar char="•"/>
            </a:pPr>
            <a:endParaRPr lang="en-US" sz="2100">
              <a:ea typeface="+mn-lt"/>
              <a:cs typeface="+mn-lt"/>
            </a:endParaRPr>
          </a:p>
          <a:p>
            <a:pPr marL="285750" indent="-285750">
              <a:buFont typeface="Arial"/>
              <a:buChar char="•"/>
            </a:pPr>
            <a:r>
              <a:rPr lang="en-IN" sz="2100">
                <a:ea typeface="+mn-lt"/>
                <a:cs typeface="+mn-lt"/>
              </a:rPr>
              <a:t>The PPD is a buried junction photodiode formed by a </a:t>
            </a:r>
            <a:r>
              <a:rPr lang="en-IN" sz="2100" b="1">
                <a:ea typeface="+mn-lt"/>
                <a:cs typeface="+mn-lt"/>
              </a:rPr>
              <a:t>double p+np junction</a:t>
            </a:r>
            <a:r>
              <a:rPr lang="en-IN" sz="2100">
                <a:ea typeface="+mn-lt"/>
                <a:cs typeface="+mn-lt"/>
              </a:rPr>
              <a:t>, due to which the PPD potential VPPD is “confined” between the surface potential and the PPD maximum potential (</a:t>
            </a:r>
            <a:r>
              <a:rPr lang="en-IN" sz="2100" b="1">
                <a:ea typeface="+mn-lt"/>
                <a:cs typeface="+mn-lt"/>
              </a:rPr>
              <a:t>pinning voltage - Vpin</a:t>
            </a:r>
            <a:r>
              <a:rPr lang="en-IN" sz="2100">
                <a:ea typeface="+mn-lt"/>
                <a:cs typeface="+mn-lt"/>
              </a:rPr>
              <a:t>). </a:t>
            </a:r>
            <a:endParaRPr lang="en-IN"/>
          </a:p>
          <a:p>
            <a:pPr marL="285750" indent="-285750">
              <a:buFont typeface="Arial"/>
              <a:buChar char="•"/>
            </a:pPr>
            <a:endParaRPr lang="en-IN" sz="2100">
              <a:ea typeface="+mn-lt"/>
              <a:cs typeface="+mn-lt"/>
            </a:endParaRPr>
          </a:p>
          <a:p>
            <a:pPr marL="342900" indent="-342900">
              <a:buFont typeface="Arial"/>
              <a:buChar char="•"/>
            </a:pPr>
            <a:r>
              <a:rPr lang="en-IN" sz="2100">
                <a:ea typeface="+mn-lt"/>
                <a:cs typeface="+mn-lt"/>
              </a:rPr>
              <a:t>This means that if the PPD is suddenly connected to a deeper potential well (</a:t>
            </a:r>
            <a:r>
              <a:rPr lang="en-IN" sz="2100" b="1">
                <a:ea typeface="+mn-lt"/>
                <a:cs typeface="+mn-lt"/>
              </a:rPr>
              <a:t>Vwell&gt;Vpin</a:t>
            </a:r>
            <a:r>
              <a:rPr lang="en-IN" sz="2100">
                <a:ea typeface="+mn-lt"/>
                <a:cs typeface="+mn-lt"/>
              </a:rPr>
              <a:t>), VPPD starts increasing as charges are being transferred to the neighboring potential well, until </a:t>
            </a:r>
            <a:r>
              <a:rPr lang="en-IN" sz="2100" b="1">
                <a:ea typeface="+mn-lt"/>
                <a:cs typeface="+mn-lt"/>
              </a:rPr>
              <a:t>VPPD = Vpin</a:t>
            </a:r>
            <a:r>
              <a:rPr lang="en-IN" sz="2100">
                <a:ea typeface="+mn-lt"/>
                <a:cs typeface="+mn-lt"/>
              </a:rPr>
              <a:t>. </a:t>
            </a:r>
          </a:p>
          <a:p>
            <a:endParaRPr lang="en-IN" sz="2100">
              <a:ea typeface="+mn-lt"/>
              <a:cs typeface="+mn-lt"/>
            </a:endParaRPr>
          </a:p>
          <a:p>
            <a:pPr marL="285750" indent="-285750">
              <a:buFont typeface="Arial"/>
              <a:buChar char="•"/>
            </a:pPr>
            <a:r>
              <a:rPr lang="en-IN" sz="2100">
                <a:ea typeface="+mn-lt"/>
                <a:cs typeface="+mn-lt"/>
              </a:rPr>
              <a:t>Thanks to this potential floor, true charge transfer can be achieved in PPDs, whereas with standard photodiodes, only charge sharing is possible.</a:t>
            </a:r>
          </a:p>
          <a:p>
            <a:pPr marL="285750" indent="-285750">
              <a:buFont typeface="Arial"/>
              <a:buChar char="•"/>
            </a:pPr>
            <a:endParaRPr lang="en-IN" sz="2100">
              <a:ea typeface="+mn-lt"/>
              <a:cs typeface="+mn-lt"/>
            </a:endParaRPr>
          </a:p>
          <a:p>
            <a:pPr marL="285750" indent="-285750">
              <a:buFont typeface="Arial"/>
              <a:buChar char="•"/>
            </a:pPr>
            <a:r>
              <a:rPr lang="en-IN" sz="2100">
                <a:ea typeface="+mn-lt"/>
                <a:cs typeface="+mn-lt"/>
              </a:rPr>
              <a:t>FD performs the charge to voltage conversion. </a:t>
            </a:r>
          </a:p>
        </p:txBody>
      </p:sp>
    </p:spTree>
    <p:extLst>
      <p:ext uri="{BB962C8B-B14F-4D97-AF65-F5344CB8AC3E}">
        <p14:creationId xmlns:p14="http://schemas.microsoft.com/office/powerpoint/2010/main" val="4016499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927" y="228600"/>
            <a:ext cx="82296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a:t>CISs AND PINNED PHOTODIODES</a:t>
            </a:r>
            <a:br>
              <a:rPr lang="en-IN" sz="3600"/>
            </a:br>
            <a:endParaRPr lang="en-IN" sz="3600"/>
          </a:p>
        </p:txBody>
      </p:sp>
      <p:grpSp>
        <p:nvGrpSpPr>
          <p:cNvPr id="10" name="Group 9"/>
          <p:cNvGrpSpPr/>
          <p:nvPr/>
        </p:nvGrpSpPr>
        <p:grpSpPr>
          <a:xfrm>
            <a:off x="76200" y="678873"/>
            <a:ext cx="8991600" cy="159327"/>
            <a:chOff x="76200" y="602673"/>
            <a:chExt cx="8991600" cy="159327"/>
          </a:xfrm>
        </p:grpSpPr>
        <p:cxnSp>
          <p:nvCxnSpPr>
            <p:cNvPr id="11" name="Straight Connector 10"/>
            <p:cNvCxnSpPr>
              <a:stCxn id="12" idx="6"/>
              <a:endCxn id="13" idx="2"/>
            </p:cNvCxnSpPr>
            <p:nvPr/>
          </p:nvCxnSpPr>
          <p:spPr>
            <a:xfrm flipV="1">
              <a:off x="228600" y="678873"/>
              <a:ext cx="8686800" cy="69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6200" y="6096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8915400" y="602673"/>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Rectangle 1"/>
          <p:cNvSpPr/>
          <p:nvPr/>
        </p:nvSpPr>
        <p:spPr>
          <a:xfrm>
            <a:off x="76200" y="951782"/>
            <a:ext cx="8915400" cy="415498"/>
          </a:xfrm>
          <a:prstGeom prst="rect">
            <a:avLst/>
          </a:prstGeom>
        </p:spPr>
        <p:txBody>
          <a:bodyPr wrap="square" lIns="91440" tIns="45720" rIns="91440" bIns="45720" anchor="t">
            <a:spAutoFit/>
          </a:bodyPr>
          <a:lstStyle/>
          <a:p>
            <a:pPr marL="285750" indent="-285750">
              <a:buFont typeface="Arial"/>
              <a:buChar char="•"/>
            </a:pPr>
            <a:endParaRPr lang="en-IN" sz="2100">
              <a:ea typeface="+mn-lt"/>
              <a:cs typeface="+mn-lt"/>
            </a:endParaRPr>
          </a:p>
        </p:txBody>
      </p:sp>
      <p:pic>
        <p:nvPicPr>
          <p:cNvPr id="3" name="Picture 4" descr="Diagram&#10;&#10;Description automatically generated">
            <a:extLst>
              <a:ext uri="{FF2B5EF4-FFF2-40B4-BE49-F238E27FC236}">
                <a16:creationId xmlns:a16="http://schemas.microsoft.com/office/drawing/2014/main" id="{3F3B764E-039E-463E-8EC8-32E76170C45C}"/>
              </a:ext>
            </a:extLst>
          </p:cNvPr>
          <p:cNvPicPr>
            <a:picLocks noChangeAspect="1"/>
          </p:cNvPicPr>
          <p:nvPr/>
        </p:nvPicPr>
        <p:blipFill rotWithShape="1">
          <a:blip r:embed="rId2"/>
          <a:srcRect l="3073" t="-194" r="6704" b="12710"/>
          <a:stretch/>
        </p:blipFill>
        <p:spPr>
          <a:xfrm>
            <a:off x="1791420" y="1152851"/>
            <a:ext cx="5460803" cy="3048986"/>
          </a:xfrm>
          <a:prstGeom prst="rect">
            <a:avLst/>
          </a:prstGeom>
        </p:spPr>
      </p:pic>
      <p:sp>
        <p:nvSpPr>
          <p:cNvPr id="5" name="TextBox 4">
            <a:extLst>
              <a:ext uri="{FF2B5EF4-FFF2-40B4-BE49-F238E27FC236}">
                <a16:creationId xmlns:a16="http://schemas.microsoft.com/office/drawing/2014/main" id="{141D5D65-1303-4D8F-B1C3-5EBF47D14F1D}"/>
              </a:ext>
            </a:extLst>
          </p:cNvPr>
          <p:cNvSpPr txBox="1"/>
          <p:nvPr/>
        </p:nvSpPr>
        <p:spPr>
          <a:xfrm>
            <a:off x="224287" y="4796287"/>
            <a:ext cx="872418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100"/>
              <a:t>The BB' is the charge transfer path when a high voltage is applied to the TG.</a:t>
            </a:r>
            <a:endParaRPr lang="en-US" sz="2100">
              <a:cs typeface="Calibri"/>
            </a:endParaRPr>
          </a:p>
          <a:p>
            <a:pPr marL="285750" indent="-285750">
              <a:buFont typeface="Arial"/>
              <a:buChar char="•"/>
            </a:pPr>
            <a:endParaRPr lang="en-US" sz="2100">
              <a:cs typeface="Calibri"/>
            </a:endParaRPr>
          </a:p>
          <a:p>
            <a:pPr marL="285750" indent="-285750">
              <a:buFont typeface="Arial"/>
              <a:buChar char="•"/>
            </a:pPr>
            <a:r>
              <a:rPr lang="en-US" sz="2100"/>
              <a:t>Several implants, including p+ for the pinned layer and n− for the PPD, affect the potential distribution in region A, where a barrier may occur.</a:t>
            </a:r>
            <a:endParaRPr lang="en-US" sz="2100">
              <a:cs typeface="Calibri"/>
            </a:endParaRPr>
          </a:p>
        </p:txBody>
      </p:sp>
    </p:spTree>
    <p:extLst>
      <p:ext uri="{BB962C8B-B14F-4D97-AF65-F5344CB8AC3E}">
        <p14:creationId xmlns:p14="http://schemas.microsoft.com/office/powerpoint/2010/main" val="1103279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927" y="228600"/>
            <a:ext cx="82296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a:t>CISs AND PINNED PHOTODIODES</a:t>
            </a:r>
            <a:br>
              <a:rPr lang="en-IN" sz="3600"/>
            </a:br>
            <a:endParaRPr lang="en-IN" sz="3600"/>
          </a:p>
        </p:txBody>
      </p:sp>
      <p:grpSp>
        <p:nvGrpSpPr>
          <p:cNvPr id="10" name="Group 9"/>
          <p:cNvGrpSpPr/>
          <p:nvPr/>
        </p:nvGrpSpPr>
        <p:grpSpPr>
          <a:xfrm>
            <a:off x="76200" y="678873"/>
            <a:ext cx="8991600" cy="159327"/>
            <a:chOff x="76200" y="602673"/>
            <a:chExt cx="8991600" cy="159327"/>
          </a:xfrm>
        </p:grpSpPr>
        <p:cxnSp>
          <p:nvCxnSpPr>
            <p:cNvPr id="11" name="Straight Connector 10"/>
            <p:cNvCxnSpPr>
              <a:stCxn id="12" idx="6"/>
              <a:endCxn id="13" idx="2"/>
            </p:cNvCxnSpPr>
            <p:nvPr/>
          </p:nvCxnSpPr>
          <p:spPr>
            <a:xfrm flipV="1">
              <a:off x="228600" y="678873"/>
              <a:ext cx="8686800" cy="69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6200" y="6096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8915400" y="602673"/>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Rectangle 1"/>
          <p:cNvSpPr/>
          <p:nvPr/>
        </p:nvSpPr>
        <p:spPr>
          <a:xfrm>
            <a:off x="76200" y="951782"/>
            <a:ext cx="8915400" cy="415498"/>
          </a:xfrm>
          <a:prstGeom prst="rect">
            <a:avLst/>
          </a:prstGeom>
        </p:spPr>
        <p:txBody>
          <a:bodyPr wrap="square" lIns="91440" tIns="45720" rIns="91440" bIns="45720" anchor="t">
            <a:spAutoFit/>
          </a:bodyPr>
          <a:lstStyle/>
          <a:p>
            <a:pPr marL="285750" indent="-285750">
              <a:buFont typeface="Arial"/>
              <a:buChar char="•"/>
            </a:pPr>
            <a:endParaRPr lang="en-IN" sz="2100">
              <a:ea typeface="+mn-lt"/>
              <a:cs typeface="+mn-lt"/>
            </a:endParaRPr>
          </a:p>
        </p:txBody>
      </p:sp>
      <p:sp>
        <p:nvSpPr>
          <p:cNvPr id="5" name="TextBox 4">
            <a:extLst>
              <a:ext uri="{FF2B5EF4-FFF2-40B4-BE49-F238E27FC236}">
                <a16:creationId xmlns:a16="http://schemas.microsoft.com/office/drawing/2014/main" id="{141D5D65-1303-4D8F-B1C3-5EBF47D14F1D}"/>
              </a:ext>
            </a:extLst>
          </p:cNvPr>
          <p:cNvSpPr txBox="1"/>
          <p:nvPr/>
        </p:nvSpPr>
        <p:spPr>
          <a:xfrm>
            <a:off x="224287" y="4796287"/>
            <a:ext cx="872418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IN" sz="2100">
              <a:cs typeface="Calibri"/>
            </a:endParaRPr>
          </a:p>
          <a:p>
            <a:pPr marL="342900" indent="-342900">
              <a:buFont typeface="Arial"/>
              <a:buChar char="•"/>
            </a:pPr>
            <a:r>
              <a:rPr lang="en-IN" sz="2100">
                <a:cs typeface="Calibri"/>
              </a:rPr>
              <a:t>The emission current originates from the thermal motion phenomenon of electrons, where the electrons which have enough thermal velocity in the transfer direction will cross the barrier on the charge transfer path.</a:t>
            </a:r>
            <a:endParaRPr lang="en-IN" sz="2100">
              <a:ea typeface="+mn-lt"/>
              <a:cs typeface="+mn-lt"/>
            </a:endParaRPr>
          </a:p>
        </p:txBody>
      </p:sp>
      <p:pic>
        <p:nvPicPr>
          <p:cNvPr id="6" name="Picture 6" descr="Diagram, schematic&#10;&#10;Description automatically generated">
            <a:extLst>
              <a:ext uri="{FF2B5EF4-FFF2-40B4-BE49-F238E27FC236}">
                <a16:creationId xmlns:a16="http://schemas.microsoft.com/office/drawing/2014/main" id="{8CEC3FB4-2B83-48B5-AD64-0E823CF4444D}"/>
              </a:ext>
            </a:extLst>
          </p:cNvPr>
          <p:cNvPicPr>
            <a:picLocks noChangeAspect="1"/>
          </p:cNvPicPr>
          <p:nvPr/>
        </p:nvPicPr>
        <p:blipFill>
          <a:blip r:embed="rId2"/>
          <a:stretch>
            <a:fillRect/>
          </a:stretch>
        </p:blipFill>
        <p:spPr>
          <a:xfrm>
            <a:off x="2050212" y="1374097"/>
            <a:ext cx="4856671" cy="3160900"/>
          </a:xfrm>
          <a:prstGeom prst="rect">
            <a:avLst/>
          </a:prstGeom>
        </p:spPr>
      </p:pic>
    </p:spTree>
    <p:extLst>
      <p:ext uri="{BB962C8B-B14F-4D97-AF65-F5344CB8AC3E}">
        <p14:creationId xmlns:p14="http://schemas.microsoft.com/office/powerpoint/2010/main" val="2350777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7739" y="406400"/>
            <a:ext cx="9108017"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br>
              <a:rPr lang="en-IN" sz="3200"/>
            </a:br>
            <a:endParaRPr lang="en-IN" sz="3200"/>
          </a:p>
        </p:txBody>
      </p:sp>
      <p:grpSp>
        <p:nvGrpSpPr>
          <p:cNvPr id="11" name="Group 10"/>
          <p:cNvGrpSpPr/>
          <p:nvPr/>
        </p:nvGrpSpPr>
        <p:grpSpPr>
          <a:xfrm>
            <a:off x="76200" y="829037"/>
            <a:ext cx="8991600" cy="159327"/>
            <a:chOff x="76200" y="602673"/>
            <a:chExt cx="8991600" cy="159327"/>
          </a:xfrm>
        </p:grpSpPr>
        <p:cxnSp>
          <p:nvCxnSpPr>
            <p:cNvPr id="12" name="Straight Connector 11"/>
            <p:cNvCxnSpPr>
              <a:stCxn id="13" idx="6"/>
              <a:endCxn id="14" idx="2"/>
            </p:cNvCxnSpPr>
            <p:nvPr/>
          </p:nvCxnSpPr>
          <p:spPr>
            <a:xfrm flipV="1">
              <a:off x="228600" y="678873"/>
              <a:ext cx="8686800" cy="69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6200" y="6096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8915400" y="602673"/>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Content Placeholder 1"/>
          <p:cNvSpPr>
            <a:spLocks noGrp="1"/>
          </p:cNvSpPr>
          <p:nvPr>
            <p:ph idx="1"/>
          </p:nvPr>
        </p:nvSpPr>
        <p:spPr>
          <a:xfrm>
            <a:off x="34636" y="1852684"/>
            <a:ext cx="9109364" cy="2514600"/>
          </a:xfrm>
        </p:spPr>
        <p:txBody>
          <a:bodyPr vert="horz" lIns="91440" tIns="45720" rIns="91440" bIns="45720" rtlCol="0" anchor="t">
            <a:noAutofit/>
          </a:bodyPr>
          <a:lstStyle/>
          <a:p>
            <a:pPr marL="0" indent="0">
              <a:buSzTx/>
              <a:buNone/>
            </a:pPr>
            <a:endParaRPr lang="en-IN" sz="2000">
              <a:latin typeface="Times New Roman" panose="02020603050405020304" pitchFamily="18" charset="0"/>
              <a:cs typeface="Times New Roman" panose="02020603050405020304" pitchFamily="18" charset="0"/>
            </a:endParaRPr>
          </a:p>
          <a:p>
            <a:pPr marL="0" indent="0" defTabSz="479044">
              <a:spcBef>
                <a:spcPts val="1400"/>
              </a:spcBef>
              <a:buNone/>
              <a:defRPr sz="2624"/>
            </a:pPr>
            <a:endParaRPr lang="en-IN" sz="200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4F8BBA5E-B609-40F8-9323-7890877F60E5}"/>
              </a:ext>
            </a:extLst>
          </p:cNvPr>
          <p:cNvSpPr txBox="1">
            <a:spLocks/>
          </p:cNvSpPr>
          <p:nvPr/>
        </p:nvSpPr>
        <p:spPr>
          <a:xfrm>
            <a:off x="98136" y="1901368"/>
            <a:ext cx="9074727" cy="60960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2400" b="1" u="sng">
              <a:cs typeface="Calibri"/>
            </a:endParaRPr>
          </a:p>
        </p:txBody>
      </p:sp>
      <p:sp>
        <p:nvSpPr>
          <p:cNvPr id="3" name="Rectangle 2"/>
          <p:cNvSpPr/>
          <p:nvPr/>
        </p:nvSpPr>
        <p:spPr>
          <a:xfrm>
            <a:off x="109740" y="1306438"/>
            <a:ext cx="8969664" cy="707886"/>
          </a:xfrm>
          <a:prstGeom prst="rect">
            <a:avLst/>
          </a:prstGeom>
        </p:spPr>
        <p:txBody>
          <a:bodyPr wrap="square" lIns="91440" tIns="45720" rIns="91440" bIns="45720" anchor="t">
            <a:spAutoFit/>
          </a:bodyPr>
          <a:lstStyle/>
          <a:p>
            <a:r>
              <a:rPr lang="en-IN" sz="2000"/>
              <a:t>The corresponding potential diagram along the emission current path during the exposure phase :</a:t>
            </a:r>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364" y="2112601"/>
            <a:ext cx="3243271" cy="3474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40204" y="5836794"/>
            <a:ext cx="8686800" cy="707886"/>
          </a:xfrm>
          <a:prstGeom prst="rect">
            <a:avLst/>
          </a:prstGeom>
        </p:spPr>
        <p:txBody>
          <a:bodyPr wrap="square" lIns="91440" tIns="45720" rIns="91440" bIns="45720" anchor="t">
            <a:spAutoFit/>
          </a:bodyPr>
          <a:lstStyle/>
          <a:p>
            <a:pPr marL="342900" indent="-342900">
              <a:buFont typeface="Arial"/>
              <a:buChar char="•"/>
            </a:pPr>
            <a:r>
              <a:rPr lang="en-IN" sz="2000"/>
              <a:t>The barrier height </a:t>
            </a:r>
            <a:r>
              <a:rPr lang="en-IN" sz="2000" err="1"/>
              <a:t>qVΔC</a:t>
            </a:r>
            <a:r>
              <a:rPr lang="en-IN" sz="2000"/>
              <a:t> should be sufficiently large to hold the photo-induced electrons collected in the PPD.</a:t>
            </a:r>
            <a:endParaRPr lang="en-US">
              <a:cs typeface="Calibri"/>
            </a:endParaRPr>
          </a:p>
        </p:txBody>
      </p:sp>
      <p:sp>
        <p:nvSpPr>
          <p:cNvPr id="6" name="TextBox 5">
            <a:extLst>
              <a:ext uri="{FF2B5EF4-FFF2-40B4-BE49-F238E27FC236}">
                <a16:creationId xmlns:a16="http://schemas.microsoft.com/office/drawing/2014/main" id="{4B2853BA-722B-47BB-B943-D5CE27BEB094}"/>
              </a:ext>
            </a:extLst>
          </p:cNvPr>
          <p:cNvSpPr txBox="1"/>
          <p:nvPr/>
        </p:nvSpPr>
        <p:spPr>
          <a:xfrm>
            <a:off x="224286" y="181155"/>
            <a:ext cx="863791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ea typeface="+mn-lt"/>
                <a:cs typeface="+mn-lt"/>
              </a:rPr>
              <a:t>CISs AND PINNED PHOTODIODES</a:t>
            </a:r>
            <a:br>
              <a:rPr lang="en-US" sz="3600" b="1">
                <a:ea typeface="+mn-lt"/>
                <a:cs typeface="+mn-lt"/>
              </a:rPr>
            </a:br>
            <a:endParaRPr lang="en-US" sz="3600">
              <a:ea typeface="+mn-lt"/>
              <a:cs typeface="+mn-lt"/>
            </a:endParaRPr>
          </a:p>
        </p:txBody>
      </p:sp>
    </p:spTree>
    <p:extLst>
      <p:ext uri="{BB962C8B-B14F-4D97-AF65-F5344CB8AC3E}">
        <p14:creationId xmlns:p14="http://schemas.microsoft.com/office/powerpoint/2010/main" val="2555777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Long Exposure Time Noise in Pinned Photodiode CMOS Image Sensors  Digital Design and Verification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Review on Micro-Expressions</dc:title>
  <dc:creator>sanju</dc:creator>
  <cp:revision>118</cp:revision>
  <dcterms:created xsi:type="dcterms:W3CDTF">2006-08-16T00:00:00Z</dcterms:created>
  <dcterms:modified xsi:type="dcterms:W3CDTF">2021-01-17T10:20:51Z</dcterms:modified>
</cp:coreProperties>
</file>