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2" r:id="rId15"/>
    <p:sldId id="269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Catching up with JS - I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984885" y="1807210"/>
            <a:ext cx="1037526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/>
              <a:t>Followings return </a:t>
            </a:r>
            <a:r>
              <a:rPr lang="x-none" altLang="en-US" sz="3600" b="1">
                <a:solidFill>
                  <a:srgbClr val="FFC000"/>
                </a:solidFill>
              </a:rPr>
              <a:t>true </a:t>
            </a:r>
            <a:r>
              <a:rPr lang="x-none" altLang="en-US" sz="3600" b="1"/>
              <a:t>in conditions</a:t>
            </a:r>
            <a:endParaRPr lang="x-none" altLang="en-US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780415" y="2740660"/>
            <a:ext cx="1078293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200">
                <a:solidFill>
                  <a:srgbClr val="0070C0"/>
                </a:solidFill>
              </a:rPr>
              <a:t>Object , Non-Empty String , Non-Zero , true</a:t>
            </a:r>
            <a:endParaRPr lang="x-none" altLang="en-US" sz="3200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18540" y="3794125"/>
            <a:ext cx="1037526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/>
              <a:t>Followings return </a:t>
            </a:r>
            <a:r>
              <a:rPr lang="x-none" altLang="en-US" sz="3600" b="1">
                <a:solidFill>
                  <a:srgbClr val="FFC000"/>
                </a:solidFill>
              </a:rPr>
              <a:t>false </a:t>
            </a:r>
            <a:r>
              <a:rPr lang="x-none" altLang="en-US" sz="3600" b="1"/>
              <a:t>in conditions</a:t>
            </a:r>
            <a:endParaRPr lang="x-none" altLang="en-US" sz="3600" b="1"/>
          </a:p>
        </p:txBody>
      </p:sp>
      <p:sp>
        <p:nvSpPr>
          <p:cNvPr id="9" name="Text Box 8"/>
          <p:cNvSpPr txBox="1"/>
          <p:nvPr/>
        </p:nvSpPr>
        <p:spPr>
          <a:xfrm>
            <a:off x="814070" y="4727575"/>
            <a:ext cx="1078293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200">
                <a:solidFill>
                  <a:srgbClr val="0070C0"/>
                </a:solidFill>
              </a:rPr>
              <a:t>Undefined, Null , Zero , Empty String, false</a:t>
            </a:r>
            <a:endParaRPr lang="x-none" altLang="en-US" sz="32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Important RegExp Methods in JS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506095" y="2802255"/>
            <a:ext cx="11319510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x-none" altLang="en-US" sz="4000"/>
              <a:t>RegExp.test ( String )</a:t>
            </a:r>
            <a:endParaRPr lang="x-none" altLang="en-US" sz="4000"/>
          </a:p>
          <a:p>
            <a:pPr algn="ctr">
              <a:lnSpc>
                <a:spcPct val="130000"/>
              </a:lnSpc>
            </a:pPr>
            <a:r>
              <a:rPr lang="x-none" altLang="en-US" sz="4000"/>
              <a:t>String.match( RegExp )</a:t>
            </a:r>
            <a:endParaRPr lang="x-none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5120" y="634365"/>
            <a:ext cx="1164653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/>
              <a:t>4 built-in Reference Types that have literal notation</a:t>
            </a:r>
            <a:endParaRPr lang="x-none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3610610" y="2065020"/>
            <a:ext cx="4779010" cy="360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4800"/>
              <a:t>Arrays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RegExp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Object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Function</a:t>
            </a:r>
            <a:endParaRPr lang="x-none" altLang="en-US" sz="4800"/>
          </a:p>
        </p:txBody>
      </p:sp>
      <p:pic>
        <p:nvPicPr>
          <p:cNvPr id="7" name="Picture 6" descr="check-mark-1292787_960_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0" y="2261235"/>
            <a:ext cx="719455" cy="706755"/>
          </a:xfrm>
          <a:prstGeom prst="rect">
            <a:avLst/>
          </a:prstGeom>
        </p:spPr>
      </p:pic>
      <p:pic>
        <p:nvPicPr>
          <p:cNvPr id="2" name="Picture 1" descr="check-mark-1292787_960_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3123565"/>
            <a:ext cx="719455" cy="70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Object ( Literal &amp; Constructor )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680720" y="2271395"/>
            <a:ext cx="7067550" cy="80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4400" b="1"/>
              <a:t>Usage : </a:t>
            </a:r>
            <a:endParaRPr lang="x-none" alt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452120" y="3404870"/>
            <a:ext cx="11321415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obj = { }</a:t>
            </a:r>
            <a:endParaRPr lang="x-none" altLang="en-US" sz="3600"/>
          </a:p>
          <a:p>
            <a:pPr algn="ctr">
              <a:lnSpc>
                <a:spcPct val="120000"/>
              </a:lnSpc>
            </a:pPr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obj = </a:t>
            </a:r>
            <a:r>
              <a:rPr lang="x-none" altLang="en-US" sz="3600">
                <a:solidFill>
                  <a:srgbClr val="0070C0"/>
                </a:solidFill>
              </a:rPr>
              <a:t>new </a:t>
            </a:r>
            <a:r>
              <a:rPr lang="x-none" altLang="en-US" sz="3600"/>
              <a:t>Object ();</a:t>
            </a:r>
            <a:endParaRPr lang="x-none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6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5120" y="634365"/>
            <a:ext cx="1164653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/>
              <a:t>4 built-in Reference Types that have literal notation</a:t>
            </a:r>
            <a:endParaRPr lang="x-none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3610610" y="2065020"/>
            <a:ext cx="4779010" cy="360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4800"/>
              <a:t>Arrays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RegExp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Object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Function</a:t>
            </a:r>
            <a:endParaRPr lang="x-none" altLang="en-US" sz="4800"/>
          </a:p>
        </p:txBody>
      </p:sp>
      <p:pic>
        <p:nvPicPr>
          <p:cNvPr id="7" name="Picture 6" descr="check-mark-1292787_960_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0" y="2261235"/>
            <a:ext cx="719455" cy="706755"/>
          </a:xfrm>
          <a:prstGeom prst="rect">
            <a:avLst/>
          </a:prstGeom>
        </p:spPr>
      </p:pic>
      <p:pic>
        <p:nvPicPr>
          <p:cNvPr id="2" name="Picture 1" descr="check-mark-1292787_960_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3123565"/>
            <a:ext cx="719455" cy="706755"/>
          </a:xfrm>
          <a:prstGeom prst="rect">
            <a:avLst/>
          </a:prstGeom>
        </p:spPr>
      </p:pic>
      <p:pic>
        <p:nvPicPr>
          <p:cNvPr id="3" name="Picture 2" descr="check-mark-1292787_960_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3943350"/>
            <a:ext cx="719455" cy="70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Function ( Literal &amp; Constructor )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478155" y="1574165"/>
            <a:ext cx="7067550" cy="80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4400" b="1"/>
              <a:t>Usage : </a:t>
            </a:r>
            <a:endParaRPr lang="x-none" altLang="en-US" sz="4400" b="1"/>
          </a:p>
        </p:txBody>
      </p:sp>
      <p:sp>
        <p:nvSpPr>
          <p:cNvPr id="7" name="Text Box 6"/>
          <p:cNvSpPr txBox="1"/>
          <p:nvPr/>
        </p:nvSpPr>
        <p:spPr>
          <a:xfrm>
            <a:off x="480060" y="2555240"/>
            <a:ext cx="11232515" cy="3380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</a:rPr>
              <a:t>(1)</a:t>
            </a:r>
            <a:r>
              <a:rPr lang="x-none" altLang="en-US" sz="3600">
                <a:solidFill>
                  <a:srgbClr val="0070C0"/>
                </a:solidFill>
              </a:rPr>
              <a:t> function </a:t>
            </a:r>
            <a:r>
              <a:rPr lang="x-none" altLang="en-US" sz="3600">
                <a:solidFill>
                  <a:schemeClr val="tx1"/>
                </a:solidFill>
              </a:rPr>
              <a:t>myFunction ( ) {</a:t>
            </a:r>
            <a:endParaRPr lang="x-none" altLang="en-US" sz="360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</a:rPr>
              <a:t>}</a:t>
            </a:r>
            <a:endParaRPr lang="x-none" altLang="en-US" sz="360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</a:rPr>
              <a:t>(2)</a:t>
            </a:r>
            <a:r>
              <a:rPr lang="x-none" altLang="en-US" sz="3600">
                <a:solidFill>
                  <a:srgbClr val="0070C0"/>
                </a:solidFill>
              </a:rPr>
              <a:t> var </a:t>
            </a:r>
            <a:r>
              <a:rPr lang="x-none" altLang="en-US" sz="3600">
                <a:solidFill>
                  <a:schemeClr val="tx1"/>
                </a:solidFill>
              </a:rPr>
              <a:t>myFn =</a:t>
            </a:r>
            <a:r>
              <a:rPr lang="x-none" altLang="en-US" sz="3600">
                <a:solidFill>
                  <a:srgbClr val="0070C0"/>
                </a:solidFill>
              </a:rPr>
              <a:t> function </a:t>
            </a:r>
            <a:r>
              <a:rPr lang="x-none" altLang="en-US" sz="3600">
                <a:solidFill>
                  <a:schemeClr val="tx1"/>
                </a:solidFill>
              </a:rPr>
              <a:t>( ) {</a:t>
            </a:r>
            <a:endParaRPr lang="x-none" altLang="en-US" sz="360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</a:rPr>
              <a:t>}</a:t>
            </a:r>
            <a:endParaRPr lang="x-none" altLang="en-US" sz="360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myFn = </a:t>
            </a:r>
            <a:r>
              <a:rPr lang="x-none" altLang="en-US" sz="3600">
                <a:solidFill>
                  <a:srgbClr val="0070C0"/>
                </a:solidFill>
              </a:rPr>
              <a:t>new </a:t>
            </a:r>
            <a:r>
              <a:rPr lang="x-none" altLang="en-US" sz="3600"/>
              <a:t>Function( [ arg1, ... ] , function body );</a:t>
            </a:r>
            <a:endParaRPr lang="x-none" altLang="en-US" sz="36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13520" y="2725420"/>
            <a:ext cx="239585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Declaration</a:t>
            </a:r>
            <a:endParaRPr lang="x-none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9164320" y="3891915"/>
            <a:ext cx="225615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Expression</a:t>
            </a:r>
            <a:endParaRPr lang="x-none" altLang="en-US" sz="32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02095" y="3003550"/>
            <a:ext cx="22313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02095" y="4220845"/>
            <a:ext cx="22313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6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7" grpId="0"/>
      <p:bldP spid="4" grpId="0"/>
      <p:bldP spid="4" grpId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5120" y="634365"/>
            <a:ext cx="1164653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/>
              <a:t>4 built-in Reference Types that have literal notation</a:t>
            </a:r>
            <a:endParaRPr lang="x-none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3610610" y="2065020"/>
            <a:ext cx="4779010" cy="360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4800"/>
              <a:t>Arrays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RegExp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Object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Function</a:t>
            </a:r>
            <a:endParaRPr lang="x-none" altLang="en-US" sz="4800"/>
          </a:p>
        </p:txBody>
      </p:sp>
      <p:pic>
        <p:nvPicPr>
          <p:cNvPr id="7" name="Picture 6" descr="check-mark-1292787_960_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0" y="2261235"/>
            <a:ext cx="719455" cy="706755"/>
          </a:xfrm>
          <a:prstGeom prst="rect">
            <a:avLst/>
          </a:prstGeom>
        </p:spPr>
      </p:pic>
      <p:pic>
        <p:nvPicPr>
          <p:cNvPr id="2" name="Picture 1" descr="check-mark-1292787_960_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3123565"/>
            <a:ext cx="719455" cy="706755"/>
          </a:xfrm>
          <a:prstGeom prst="rect">
            <a:avLst/>
          </a:prstGeom>
        </p:spPr>
      </p:pic>
      <p:pic>
        <p:nvPicPr>
          <p:cNvPr id="3" name="Picture 2" descr="check-mark-1292787_960_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3943350"/>
            <a:ext cx="719455" cy="706755"/>
          </a:xfrm>
          <a:prstGeom prst="rect">
            <a:avLst/>
          </a:prstGeom>
        </p:spPr>
      </p:pic>
      <p:pic>
        <p:nvPicPr>
          <p:cNvPr id="5" name="Picture 4" descr="check-mark-1292787_960_7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4815840"/>
            <a:ext cx="719455" cy="70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918460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JS is all about Objects</a:t>
            </a:r>
            <a:endParaRPr lang="x-none" altLang="en-US" sz="4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6733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Execution Context</a:t>
            </a:r>
            <a:endParaRPr lang="x-none" altLang="en-US" sz="4800" b="1"/>
          </a:p>
        </p:txBody>
      </p:sp>
      <p:pic>
        <p:nvPicPr>
          <p:cNvPr id="4" name="Picture 3" descr="execution_con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410" y="1214755"/>
            <a:ext cx="6775450" cy="5466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16852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Dot Notation </a:t>
            </a:r>
            <a:r>
              <a:rPr lang="x-none" altLang="en-US" sz="4800" b="1">
                <a:solidFill>
                  <a:srgbClr val="FF0000"/>
                </a:solidFill>
              </a:rPr>
              <a:t>vs</a:t>
            </a:r>
            <a:r>
              <a:rPr lang="x-none" altLang="en-US" sz="4800" b="1"/>
              <a:t> Bracket Notation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791210" y="342455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.     </a:t>
            </a:r>
            <a:r>
              <a:rPr lang="x-none" altLang="en-US" sz="4800" b="1">
                <a:solidFill>
                  <a:srgbClr val="FF0000"/>
                </a:solidFill>
              </a:rPr>
              <a:t>vs        </a:t>
            </a:r>
            <a:r>
              <a:rPr lang="x-none" altLang="en-US" sz="4800" b="1"/>
              <a:t>[ ]</a:t>
            </a:r>
            <a:endParaRPr lang="x-none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2 Kind of Properties that Objects have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1534160" y="2547620"/>
            <a:ext cx="905256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x-none" altLang="en-US" sz="4400"/>
              <a:t>Own Properties</a:t>
            </a:r>
            <a:endParaRPr lang="x-none" altLang="en-US" sz="4400"/>
          </a:p>
          <a:p>
            <a:pPr algn="ctr">
              <a:lnSpc>
                <a:spcPct val="140000"/>
              </a:lnSpc>
            </a:pPr>
            <a:r>
              <a:rPr lang="x-none" altLang="en-US" sz="4400"/>
              <a:t>Prototype Properties</a:t>
            </a:r>
            <a:endParaRPr lang="x-none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Catching up with JS - II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797560" y="1687830"/>
            <a:ext cx="1068070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200" b="1"/>
              <a:t>Frames are so cool...! Because when you use them, you can exchange resources between each other.</a:t>
            </a:r>
            <a:endParaRPr lang="x-none" altLang="en-US" sz="3200" b="1"/>
          </a:p>
        </p:txBody>
      </p:sp>
      <p:sp>
        <p:nvSpPr>
          <p:cNvPr id="6" name="Text Box 5"/>
          <p:cNvSpPr txBox="1"/>
          <p:nvPr/>
        </p:nvSpPr>
        <p:spPr>
          <a:xfrm>
            <a:off x="1511300" y="3505200"/>
            <a:ext cx="9373235" cy="239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400" b="1">
                <a:solidFill>
                  <a:srgbClr val="0070C0"/>
                </a:solidFill>
              </a:rPr>
              <a:t>instanceof </a:t>
            </a:r>
            <a:r>
              <a:rPr lang="x-none" altLang="en-US" sz="4400" b="1"/>
              <a:t>Array </a:t>
            </a:r>
            <a:endParaRPr lang="x-none" altLang="en-US" sz="4400" b="1"/>
          </a:p>
          <a:p>
            <a:pPr algn="ctr"/>
            <a:r>
              <a:rPr lang="x-none" altLang="en-US" sz="6000" b="1">
                <a:solidFill>
                  <a:srgbClr val="FF0000"/>
                </a:solidFill>
              </a:rPr>
              <a:t>vs</a:t>
            </a:r>
            <a:endParaRPr lang="x-none" altLang="en-US" sz="6000" b="1">
              <a:solidFill>
                <a:srgbClr val="FF0000"/>
              </a:solidFill>
            </a:endParaRPr>
          </a:p>
          <a:p>
            <a:pPr algn="ctr"/>
            <a:r>
              <a:rPr lang="x-none" altLang="en-US" sz="4400" b="1"/>
              <a:t>Array.isArray</a:t>
            </a:r>
            <a:endParaRPr lang="x-none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(Own vs Prototype) Properties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628650" y="2322195"/>
            <a:ext cx="1077722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/>
              <a:t>.hasOwnProperty ( " property name " ) :: boolean</a:t>
            </a:r>
            <a:endParaRPr lang="x-none" altLang="en-US" sz="3600"/>
          </a:p>
        </p:txBody>
      </p:sp>
      <p:sp>
        <p:nvSpPr>
          <p:cNvPr id="8" name="Text Box 7"/>
          <p:cNvSpPr txBox="1"/>
          <p:nvPr/>
        </p:nvSpPr>
        <p:spPr>
          <a:xfrm>
            <a:off x="628650" y="3455670"/>
            <a:ext cx="1077722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properties = Object.keys ( object ) ;</a:t>
            </a:r>
            <a:endParaRPr lang="x-none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Two Types of Properties</a:t>
            </a:r>
            <a:endParaRPr lang="x-none" altLang="en-US" sz="4800" b="1"/>
          </a:p>
        </p:txBody>
      </p:sp>
      <p:sp>
        <p:nvSpPr>
          <p:cNvPr id="7" name="Text Box 6"/>
          <p:cNvSpPr txBox="1"/>
          <p:nvPr/>
        </p:nvSpPr>
        <p:spPr>
          <a:xfrm>
            <a:off x="3175000" y="2675255"/>
            <a:ext cx="6137910" cy="1846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4800"/>
              <a:t>Data Properties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Accessor Properties</a:t>
            </a:r>
            <a:endParaRPr lang="x-none" altLang="en-US" sz="4800"/>
          </a:p>
        </p:txBody>
      </p:sp>
      <p:pic>
        <p:nvPicPr>
          <p:cNvPr id="8" name="Picture 7" descr="check-mark-1292787_960_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8145" y="2749550"/>
            <a:ext cx="719455" cy="70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_  (Underscore) 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783590" y="2141855"/>
            <a:ext cx="10927715" cy="3162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x-none" altLang="en-US" sz="3600" b="1">
                <a:solidFill>
                  <a:srgbClr val="FF0000"/>
                </a:solidFill>
              </a:rPr>
              <a:t>_</a:t>
            </a:r>
            <a:r>
              <a:rPr lang="x-none" altLang="en-US" sz="3600"/>
              <a:t> is used to indicate something private. So don't access it directly.</a:t>
            </a:r>
            <a:endParaRPr lang="x-none" altLang="en-US" sz="3600"/>
          </a:p>
          <a:p>
            <a:pPr>
              <a:lnSpc>
                <a:spcPct val="140000"/>
              </a:lnSpc>
            </a:pPr>
            <a:r>
              <a:rPr lang="x-none" altLang="en-US" sz="3600" b="1">
                <a:solidFill>
                  <a:srgbClr val="FF0000"/>
                </a:solidFill>
              </a:rPr>
              <a:t>__</a:t>
            </a:r>
            <a:r>
              <a:rPr lang="x-none" altLang="en-US" sz="3600"/>
              <a:t> is used to indicate something really.. really... really... private. Generally use by JS engine.</a:t>
            </a:r>
            <a:endParaRPr lang="x-none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95680" y="63309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Welcome to </a:t>
            </a:r>
            <a:r>
              <a:rPr lang="x-none" altLang="en-US" sz="4800" b="1">
                <a:solidFill>
                  <a:srgbClr val="FF0000"/>
                </a:solidFill>
              </a:rPr>
              <a:t>A</a:t>
            </a:r>
            <a:r>
              <a:rPr lang="x-none" altLang="en-US" sz="4800" b="1"/>
              <a:t>dvanced </a:t>
            </a:r>
            <a:r>
              <a:rPr lang="x-none" altLang="en-US" sz="4800" b="1">
                <a:solidFill>
                  <a:srgbClr val="FF0000"/>
                </a:solidFill>
              </a:rPr>
              <a:t>J</a:t>
            </a:r>
            <a:r>
              <a:rPr lang="x-none" altLang="en-US" sz="4800" b="1"/>
              <a:t>ava </a:t>
            </a:r>
            <a:r>
              <a:rPr lang="x-none" altLang="en-US" sz="4800" b="1">
                <a:solidFill>
                  <a:srgbClr val="FF0000"/>
                </a:solidFill>
              </a:rPr>
              <a:t>S</a:t>
            </a:r>
            <a:r>
              <a:rPr lang="x-none" altLang="en-US" sz="4800" b="1"/>
              <a:t>cript</a:t>
            </a:r>
            <a:endParaRPr lang="x-none" altLang="en-US" sz="4800" b="1"/>
          </a:p>
        </p:txBody>
      </p:sp>
      <p:pic>
        <p:nvPicPr>
          <p:cNvPr id="4" name="Picture 3" descr="js"/>
          <p:cNvPicPr>
            <a:picLocks noChangeAspect="1"/>
          </p:cNvPicPr>
          <p:nvPr/>
        </p:nvPicPr>
        <p:blipFill>
          <a:blip r:embed="rId1"/>
          <a:srcRect l="38086"/>
          <a:stretch>
            <a:fillRect/>
          </a:stretch>
        </p:blipFill>
        <p:spPr>
          <a:xfrm>
            <a:off x="4142740" y="1902460"/>
            <a:ext cx="3997960" cy="36855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305" y="5475605"/>
            <a:ext cx="12112625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>
                <a:solidFill>
                  <a:schemeClr val="tx1"/>
                </a:solidFill>
              </a:rPr>
              <a:t>Stage </a:t>
            </a:r>
            <a:r>
              <a:rPr lang="x-none" altLang="en-US" sz="6600" b="1">
                <a:solidFill>
                  <a:srgbClr val="FF0000"/>
                </a:solidFill>
              </a:rPr>
              <a:t>1</a:t>
            </a:r>
            <a:endParaRPr lang="x-none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5120" y="634365"/>
            <a:ext cx="1164653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/>
              <a:t>4 built-in Reference Types that have literal notation</a:t>
            </a:r>
            <a:endParaRPr lang="x-none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3610610" y="2065020"/>
            <a:ext cx="4779010" cy="360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4800"/>
              <a:t>Arrays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RegExp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Object</a:t>
            </a:r>
            <a:endParaRPr lang="x-none" altLang="en-US" sz="4800"/>
          </a:p>
          <a:p>
            <a:pPr algn="ctr">
              <a:lnSpc>
                <a:spcPct val="120000"/>
              </a:lnSpc>
            </a:pPr>
            <a:r>
              <a:rPr lang="x-none" altLang="en-US" sz="4800"/>
              <a:t>Function</a:t>
            </a:r>
            <a:endParaRPr lang="x-none" altLang="en-US" sz="4800"/>
          </a:p>
        </p:txBody>
      </p:sp>
      <p:pic>
        <p:nvPicPr>
          <p:cNvPr id="7" name="Picture 6" descr="check-mark-1292787_960_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0" y="2261235"/>
            <a:ext cx="719455" cy="70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RegExp - Regular Expressions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539750" y="1574165"/>
            <a:ext cx="3314065" cy="80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/>
              <a:t>Usage : </a:t>
            </a:r>
            <a:endParaRPr lang="x-none" altLang="en-US" sz="4400" b="1"/>
          </a:p>
        </p:txBody>
      </p:sp>
      <p:sp>
        <p:nvSpPr>
          <p:cNvPr id="6" name="Text Box 5"/>
          <p:cNvSpPr txBox="1"/>
          <p:nvPr/>
        </p:nvSpPr>
        <p:spPr>
          <a:xfrm>
            <a:off x="539750" y="2428875"/>
            <a:ext cx="11233150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exp = </a:t>
            </a:r>
            <a:r>
              <a:rPr lang="x-none" altLang="en-US" sz="3600">
                <a:solidFill>
                  <a:srgbClr val="0070C0"/>
                </a:solidFill>
              </a:rPr>
              <a:t>new </a:t>
            </a:r>
            <a:r>
              <a:rPr lang="x-none" altLang="en-US" sz="3600"/>
              <a:t>RegExp ( </a:t>
            </a:r>
            <a:r>
              <a:rPr lang="x-none" altLang="en-US" sz="3600">
                <a:solidFill>
                  <a:schemeClr val="accent6"/>
                </a:solidFill>
              </a:rPr>
              <a:t>'pattern' </a:t>
            </a:r>
            <a:r>
              <a:rPr lang="x-none" altLang="en-US" sz="3600"/>
              <a:t>, </a:t>
            </a:r>
            <a:r>
              <a:rPr lang="x-none" altLang="en-US" sz="3600">
                <a:solidFill>
                  <a:srgbClr val="FF0000"/>
                </a:solidFill>
              </a:rPr>
              <a:t>flags</a:t>
            </a:r>
            <a:r>
              <a:rPr lang="x-none" altLang="en-US" sz="3600"/>
              <a:t>)</a:t>
            </a:r>
            <a:endParaRPr lang="x-none" altLang="en-US" sz="3600"/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exp = / </a:t>
            </a:r>
            <a:r>
              <a:rPr lang="x-none" altLang="en-US" sz="3600">
                <a:solidFill>
                  <a:schemeClr val="accent6"/>
                </a:solidFill>
              </a:rPr>
              <a:t>pattern </a:t>
            </a:r>
            <a:r>
              <a:rPr lang="x-none" altLang="en-US" sz="3600"/>
              <a:t>/ </a:t>
            </a:r>
            <a:r>
              <a:rPr lang="x-none" altLang="en-US" sz="3600">
                <a:solidFill>
                  <a:srgbClr val="FF0000"/>
                </a:solidFill>
              </a:rPr>
              <a:t>flags</a:t>
            </a:r>
            <a:endParaRPr lang="x-none" altLang="en-US" sz="36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47100" y="3791585"/>
            <a:ext cx="33140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olidFill>
                  <a:srgbClr val="0070C0"/>
                </a:solidFill>
              </a:rPr>
              <a:t>Literal Notation</a:t>
            </a:r>
            <a:endParaRPr lang="x-none" altLang="en-US" sz="3200" b="1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91250" y="3632835"/>
            <a:ext cx="1988185" cy="383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74675" y="4138295"/>
            <a:ext cx="33140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Flags : </a:t>
            </a:r>
            <a:endParaRPr lang="x-none" altLang="en-US" sz="3200" b="1"/>
          </a:p>
        </p:txBody>
      </p:sp>
      <p:sp>
        <p:nvSpPr>
          <p:cNvPr id="10" name="Text Box 9"/>
          <p:cNvSpPr txBox="1"/>
          <p:nvPr/>
        </p:nvSpPr>
        <p:spPr>
          <a:xfrm>
            <a:off x="609600" y="4801235"/>
            <a:ext cx="10831830" cy="1699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x-none" altLang="en-US" sz="3200">
                <a:solidFill>
                  <a:srgbClr val="FF0000"/>
                </a:solidFill>
              </a:rPr>
              <a:t>g</a:t>
            </a:r>
            <a:r>
              <a:rPr lang="x-none" altLang="en-US" sz="3200"/>
              <a:t> 	:  global match; don't stop after the first match</a:t>
            </a:r>
            <a:endParaRPr lang="x-none" altLang="en-US" sz="3200"/>
          </a:p>
          <a:p>
            <a:pPr>
              <a:lnSpc>
                <a:spcPct val="110000"/>
              </a:lnSpc>
            </a:pPr>
            <a:r>
              <a:rPr lang="x-none" altLang="en-US" sz="3200">
                <a:solidFill>
                  <a:srgbClr val="FF0000"/>
                </a:solidFill>
              </a:rPr>
              <a:t>i</a:t>
            </a:r>
            <a:r>
              <a:rPr lang="x-none" altLang="en-US" sz="3200"/>
              <a:t>     	:  ignore case</a:t>
            </a:r>
            <a:endParaRPr lang="x-none" altLang="en-US" sz="3200"/>
          </a:p>
          <a:p>
            <a:pPr>
              <a:lnSpc>
                <a:spcPct val="110000"/>
              </a:lnSpc>
            </a:pPr>
            <a:r>
              <a:rPr lang="x-none" altLang="en-US" sz="3200">
                <a:solidFill>
                  <a:srgbClr val="FF0000"/>
                </a:solidFill>
              </a:rPr>
              <a:t>m   </a:t>
            </a:r>
            <a:r>
              <a:rPr lang="x-none" altLang="en-US" sz="3200"/>
              <a:t>	:  multiline   </a:t>
            </a:r>
            <a:endParaRPr lang="x-none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6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6" grpId="0"/>
      <p:bldP spid="7" grpId="0"/>
      <p:bldP spid="7" grpId="1"/>
      <p:bldP spid="9" grpId="0"/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Regular Expressions Quick Recap - I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457200" y="1609725"/>
            <a:ext cx="88963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s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d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w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b</a:t>
            </a:r>
            <a:endParaRPr lang="x-none" altLang="en-US" sz="3600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94120" y="1608455"/>
            <a:ext cx="88963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S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D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W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\ B</a:t>
            </a:r>
            <a:endParaRPr lang="x-none" altLang="en-US" sz="3600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2095" y="2168525"/>
            <a:ext cx="401193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Any white space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7623810" y="2168525"/>
            <a:ext cx="401193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! Any white space</a:t>
            </a:r>
            <a:endParaRPr lang="x-none" alt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1557020" y="3161665"/>
            <a:ext cx="401193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Any digit</a:t>
            </a:r>
            <a:endParaRPr lang="x-none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7658735" y="3161665"/>
            <a:ext cx="401193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! Any digit</a:t>
            </a:r>
            <a:endParaRPr lang="x-none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1574165" y="4193540"/>
            <a:ext cx="401193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[A-Z] [a-z] [0-9] _</a:t>
            </a:r>
            <a:endParaRPr lang="x-none" alt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7675880" y="4193540"/>
            <a:ext cx="401193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! </a:t>
            </a:r>
            <a:r>
              <a:rPr lang="x-none" altLang="en-US" sz="3600">
                <a:sym typeface="+mn-ea"/>
              </a:rPr>
              <a:t>[A-Z] [a-z] [0-9] _</a:t>
            </a:r>
            <a:endParaRPr lang="x-none" altLang="en-US" sz="3600"/>
          </a:p>
        </p:txBody>
      </p:sp>
      <p:sp>
        <p:nvSpPr>
          <p:cNvPr id="14" name="Text Box 13"/>
          <p:cNvSpPr txBox="1"/>
          <p:nvPr/>
        </p:nvSpPr>
        <p:spPr>
          <a:xfrm>
            <a:off x="1557020" y="5310505"/>
            <a:ext cx="444754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Any word boundary</a:t>
            </a:r>
            <a:endParaRPr lang="x-none" alt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7502525" y="5310505"/>
            <a:ext cx="448373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! </a:t>
            </a:r>
            <a:r>
              <a:rPr lang="x-none" altLang="en-US" sz="3600">
                <a:sym typeface="+mn-ea"/>
              </a:rPr>
              <a:t>Any word boundary</a:t>
            </a:r>
            <a:endParaRPr lang="x-none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" grpId="1"/>
      <p:bldP spid="6" grpId="1"/>
      <p:bldP spid="4" grpId="2"/>
      <p:bldP spid="6" grpId="2"/>
      <p:bldP spid="4" grpId="3"/>
      <p:bldP spid="6" grpId="3"/>
      <p:bldP spid="4" grpId="4"/>
      <p:bldP spid="6" grpId="4"/>
      <p:bldP spid="4" grpId="5"/>
      <p:bldP spid="6" grpId="5"/>
      <p:bldP spid="4" grpId="6"/>
      <p:bldP spid="6" grpId="6"/>
      <p:bldP spid="4" grpId="7"/>
      <p:bldP spid="6" grpId="7"/>
      <p:bldP spid="4" grpId="8"/>
      <p:bldP spid="6" grpId="8"/>
      <p:bldP spid="4" grpId="9"/>
      <p:bldP spid="6" grpId="9"/>
      <p:bldP spid="4" grpId="10"/>
      <p:bldP spid="6" grpId="10"/>
      <p:bldP spid="4" grpId="11"/>
      <p:bldP spid="6" grpId="11"/>
      <p:bldP spid="4" grpId="12"/>
      <p:bldP spid="6" grpId="12"/>
      <p:bldP spid="4" grpId="13"/>
      <p:bldP spid="6" grpId="13"/>
      <p:bldP spid="4" grpId="14"/>
      <p:bldP spid="6" grpId="14"/>
      <p:bldP spid="4" grpId="15"/>
      <p:bldP spid="6" grpId="15"/>
      <p:bldP spid="4" grpId="16"/>
      <p:bldP spid="6" grpId="16"/>
      <p:bldP spid="4" grpId="17"/>
      <p:bldP spid="6" grpId="17"/>
      <p:bldP spid="4" grpId="18"/>
      <p:bldP spid="6" grpId="18"/>
      <p:bldP spid="4" grpId="19"/>
      <p:bldP spid="6" grpId="19"/>
      <p:bldP spid="4" grpId="20"/>
      <p:bldP spid="6" grpId="20"/>
      <p:bldP spid="4" grpId="21"/>
      <p:bldP spid="6" grpId="21"/>
      <p:bldP spid="4" grpId="22"/>
      <p:bldP spid="6" grpId="22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Regular Expressions Quick Recap - II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995045" y="1362710"/>
            <a:ext cx="3192145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x-none" altLang="en-US" sz="4400" b="1">
                <a:solidFill>
                  <a:srgbClr val="0070C0"/>
                </a:solidFill>
              </a:rPr>
              <a:t>.</a:t>
            </a:r>
            <a:endParaRPr lang="x-none" altLang="en-US" sz="4400" b="1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[bac]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[^abc]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[A-Z]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[a-g]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[0-9]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[A-Za-z0-9]</a:t>
            </a:r>
            <a:endParaRPr lang="x-none" altLang="en-US" sz="3200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09340" y="1800225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anything</a:t>
            </a:r>
            <a:endParaRPr lang="x-none" altLang="en-US" sz="3200" b="1"/>
          </a:p>
        </p:txBody>
      </p:sp>
      <p:sp>
        <p:nvSpPr>
          <p:cNvPr id="7" name="Text Box 6"/>
          <p:cNvSpPr txBox="1"/>
          <p:nvPr/>
        </p:nvSpPr>
        <p:spPr>
          <a:xfrm>
            <a:off x="3592195" y="2445385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all "b", "a" &amp; "c"</a:t>
            </a:r>
            <a:endParaRPr lang="x-none" altLang="en-US" sz="3200" b="1"/>
          </a:p>
        </p:txBody>
      </p:sp>
      <p:sp>
        <p:nvSpPr>
          <p:cNvPr id="8" name="Text Box 7"/>
          <p:cNvSpPr txBox="1"/>
          <p:nvPr/>
        </p:nvSpPr>
        <p:spPr>
          <a:xfrm>
            <a:off x="3592195" y="3124835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anything expect "b", "a" &amp; "c"</a:t>
            </a:r>
            <a:endParaRPr lang="x-none" altLang="en-US" sz="3200" b="1"/>
          </a:p>
        </p:txBody>
      </p:sp>
      <p:sp>
        <p:nvSpPr>
          <p:cNvPr id="9" name="Text Box 8"/>
          <p:cNvSpPr txBox="1"/>
          <p:nvPr/>
        </p:nvSpPr>
        <p:spPr>
          <a:xfrm>
            <a:off x="3609975" y="3804285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A to Z</a:t>
            </a:r>
            <a:endParaRPr lang="x-none" altLang="en-US" sz="3200" b="1"/>
          </a:p>
        </p:txBody>
      </p:sp>
      <p:sp>
        <p:nvSpPr>
          <p:cNvPr id="10" name="Text Box 9"/>
          <p:cNvSpPr txBox="1"/>
          <p:nvPr/>
        </p:nvSpPr>
        <p:spPr>
          <a:xfrm>
            <a:off x="3592195" y="4467860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a to g</a:t>
            </a:r>
            <a:endParaRPr lang="x-none" altLang="en-US" sz="3200" b="1"/>
          </a:p>
        </p:txBody>
      </p:sp>
      <p:sp>
        <p:nvSpPr>
          <p:cNvPr id="11" name="Text Box 10"/>
          <p:cNvSpPr txBox="1"/>
          <p:nvPr/>
        </p:nvSpPr>
        <p:spPr>
          <a:xfrm>
            <a:off x="3575050" y="5148580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0 to 9</a:t>
            </a:r>
            <a:endParaRPr lang="x-none" altLang="en-US" sz="3200" b="1"/>
          </a:p>
        </p:txBody>
      </p:sp>
      <p:sp>
        <p:nvSpPr>
          <p:cNvPr id="12" name="Text Box 11"/>
          <p:cNvSpPr txBox="1"/>
          <p:nvPr/>
        </p:nvSpPr>
        <p:spPr>
          <a:xfrm>
            <a:off x="3592195" y="5828665"/>
            <a:ext cx="70815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Match A to Z, a-z, 0-9 </a:t>
            </a:r>
            <a:endParaRPr lang="x-none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Regular Expressions Quick Recap - III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4900930" y="1814830"/>
            <a:ext cx="1726565" cy="3893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?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*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+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{n}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{n , m}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{n , }</a:t>
            </a:r>
            <a:endParaRPr lang="x-none" altLang="en-US" sz="3200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97980" y="1765935"/>
            <a:ext cx="34537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0 or 1</a:t>
            </a:r>
            <a:endParaRPr lang="x-none" altLang="en-US" sz="3200" b="1"/>
          </a:p>
        </p:txBody>
      </p:sp>
      <p:sp>
        <p:nvSpPr>
          <p:cNvPr id="7" name="Text Box 6"/>
          <p:cNvSpPr txBox="1"/>
          <p:nvPr/>
        </p:nvSpPr>
        <p:spPr>
          <a:xfrm>
            <a:off x="6680835" y="2428240"/>
            <a:ext cx="34537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0 or More</a:t>
            </a:r>
            <a:endParaRPr lang="x-none" altLang="en-US" sz="3200" b="1"/>
          </a:p>
        </p:txBody>
      </p:sp>
      <p:sp>
        <p:nvSpPr>
          <p:cNvPr id="8" name="Text Box 7"/>
          <p:cNvSpPr txBox="1"/>
          <p:nvPr/>
        </p:nvSpPr>
        <p:spPr>
          <a:xfrm>
            <a:off x="6681470" y="3090545"/>
            <a:ext cx="34537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1 or More</a:t>
            </a:r>
            <a:endParaRPr lang="x-none" altLang="en-US" sz="3200" b="1"/>
          </a:p>
        </p:txBody>
      </p:sp>
      <p:sp>
        <p:nvSpPr>
          <p:cNvPr id="9" name="Text Box 8"/>
          <p:cNvSpPr txBox="1"/>
          <p:nvPr/>
        </p:nvSpPr>
        <p:spPr>
          <a:xfrm>
            <a:off x="6716395" y="3770630"/>
            <a:ext cx="34537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Exactly n</a:t>
            </a:r>
            <a:endParaRPr lang="x-none" altLang="en-US" sz="3200" b="1"/>
          </a:p>
        </p:txBody>
      </p:sp>
      <p:sp>
        <p:nvSpPr>
          <p:cNvPr id="10" name="Text Box 9"/>
          <p:cNvSpPr txBox="1"/>
          <p:nvPr/>
        </p:nvSpPr>
        <p:spPr>
          <a:xfrm>
            <a:off x="6699250" y="4467225"/>
            <a:ext cx="34537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Between n and m</a:t>
            </a:r>
            <a:endParaRPr lang="x-none" altLang="en-US" sz="3200" b="1"/>
          </a:p>
        </p:txBody>
      </p:sp>
      <p:sp>
        <p:nvSpPr>
          <p:cNvPr id="11" name="Text Box 10"/>
          <p:cNvSpPr txBox="1"/>
          <p:nvPr/>
        </p:nvSpPr>
        <p:spPr>
          <a:xfrm>
            <a:off x="6716395" y="5128895"/>
            <a:ext cx="345376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n or More</a:t>
            </a:r>
            <a:endParaRPr lang="x-none" altLang="en-US" sz="3200" b="1"/>
          </a:p>
        </p:txBody>
      </p:sp>
      <p:sp>
        <p:nvSpPr>
          <p:cNvPr id="13" name="Text Box 12"/>
          <p:cNvSpPr txBox="1"/>
          <p:nvPr/>
        </p:nvSpPr>
        <p:spPr>
          <a:xfrm>
            <a:off x="260985" y="3473450"/>
            <a:ext cx="404622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olidFill>
                  <a:srgbClr val="FF0000"/>
                </a:solidFill>
              </a:rPr>
              <a:t>Preceding Whatever</a:t>
            </a:r>
            <a:endParaRPr lang="x-none" altLang="en-US" sz="3200" b="1">
              <a:solidFill>
                <a:srgbClr val="FF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4220210" y="2059305"/>
            <a:ext cx="488315" cy="345313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795000" y="3592195"/>
            <a:ext cx="1343025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olidFill>
                  <a:srgbClr val="FF0000"/>
                </a:solidFill>
              </a:rPr>
              <a:t>Times</a:t>
            </a:r>
            <a:endParaRPr lang="x-none" altLang="en-US" sz="3200" b="1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0800000">
            <a:off x="10066020" y="2079625"/>
            <a:ext cx="488315" cy="345313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4" grpId="0" animBg="1"/>
      <p:bldP spid="14" grpId="1" animBg="1"/>
      <p:bldP spid="14" grpId="2" animBg="1"/>
      <p:bldP spid="14" grpId="3" bldLvl="0" animBg="1"/>
      <p:bldP spid="13" grpId="0"/>
      <p:bldP spid="16" grpId="0" animBg="1"/>
      <p:bldP spid="16" grpId="1" animBg="1"/>
      <p:bldP spid="16" grpId="2" animBg="1"/>
      <p:bldP spid="16" grpId="3" bldLvl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8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Regular Expressions Quick Recap - IV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2993390" y="1814830"/>
            <a:ext cx="959485" cy="399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^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$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(  )</a:t>
            </a:r>
            <a:endParaRPr lang="x-none" altLang="en-US" sz="32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x-none" altLang="en-US" sz="3200" b="1">
                <a:solidFill>
                  <a:srgbClr val="0070C0"/>
                </a:solidFill>
              </a:rPr>
              <a:t>|</a:t>
            </a:r>
            <a:endParaRPr lang="x-none" altLang="en-US" sz="3200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8035" y="2182495"/>
            <a:ext cx="504063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Mark, begining of a string</a:t>
            </a:r>
            <a:endParaRPr lang="x-none" altLang="en-US" sz="3200" b="1"/>
          </a:p>
        </p:txBody>
      </p:sp>
      <p:sp>
        <p:nvSpPr>
          <p:cNvPr id="9" name="Text Box 8"/>
          <p:cNvSpPr txBox="1"/>
          <p:nvPr/>
        </p:nvSpPr>
        <p:spPr>
          <a:xfrm>
            <a:off x="4615815" y="3124200"/>
            <a:ext cx="504063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Mark, end of a string</a:t>
            </a:r>
            <a:endParaRPr lang="x-none" altLang="en-US" sz="3200" b="1"/>
          </a:p>
        </p:txBody>
      </p:sp>
      <p:sp>
        <p:nvSpPr>
          <p:cNvPr id="10" name="Text Box 9"/>
          <p:cNvSpPr txBox="1"/>
          <p:nvPr/>
        </p:nvSpPr>
        <p:spPr>
          <a:xfrm>
            <a:off x="4580890" y="4119245"/>
            <a:ext cx="573786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Group, regular expressions</a:t>
            </a:r>
            <a:endParaRPr lang="x-none" altLang="en-US" sz="3200" b="1"/>
          </a:p>
        </p:txBody>
      </p:sp>
      <p:sp>
        <p:nvSpPr>
          <p:cNvPr id="11" name="Text Box 10"/>
          <p:cNvSpPr txBox="1"/>
          <p:nvPr/>
        </p:nvSpPr>
        <p:spPr>
          <a:xfrm>
            <a:off x="4651375" y="5112385"/>
            <a:ext cx="5040630" cy="61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/>
              <a:t>OR</a:t>
            </a:r>
            <a:endParaRPr lang="x-none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2410</Words>
  <Application>Kingsoft Office WPP</Application>
  <PresentationFormat>Widescreen</PresentationFormat>
  <Paragraphs>212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ranjith-suranga</dc:creator>
  <cp:lastModifiedBy>ranjith-suranga</cp:lastModifiedBy>
  <cp:revision>19</cp:revision>
  <dcterms:created xsi:type="dcterms:W3CDTF">2017-04-07T21:43:04Z</dcterms:created>
  <dcterms:modified xsi:type="dcterms:W3CDTF">2017-04-07T21:43:04Z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