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1" r:id="rId6"/>
    <p:sldId id="260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95680" y="63309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Welcome to </a:t>
            </a:r>
            <a:r>
              <a:rPr lang="x-none" altLang="en-US" sz="4800" b="1">
                <a:solidFill>
                  <a:srgbClr val="FF0000"/>
                </a:solidFill>
              </a:rPr>
              <a:t>A</a:t>
            </a:r>
            <a:r>
              <a:rPr lang="x-none" altLang="en-US" sz="4800" b="1"/>
              <a:t>dvanced </a:t>
            </a:r>
            <a:r>
              <a:rPr lang="x-none" altLang="en-US" sz="4800" b="1">
                <a:solidFill>
                  <a:srgbClr val="FF0000"/>
                </a:solidFill>
              </a:rPr>
              <a:t>J</a:t>
            </a:r>
            <a:r>
              <a:rPr lang="x-none" altLang="en-US" sz="4800" b="1"/>
              <a:t>ava </a:t>
            </a:r>
            <a:r>
              <a:rPr lang="x-none" altLang="en-US" sz="4800" b="1">
                <a:solidFill>
                  <a:srgbClr val="FF0000"/>
                </a:solidFill>
              </a:rPr>
              <a:t>S</a:t>
            </a:r>
            <a:r>
              <a:rPr lang="x-none" altLang="en-US" sz="4800" b="1"/>
              <a:t>cript</a:t>
            </a:r>
            <a:endParaRPr lang="x-none" altLang="en-US" sz="4800" b="1"/>
          </a:p>
        </p:txBody>
      </p:sp>
      <p:pic>
        <p:nvPicPr>
          <p:cNvPr id="4" name="Picture 3" descr="js"/>
          <p:cNvPicPr>
            <a:picLocks noChangeAspect="1"/>
          </p:cNvPicPr>
          <p:nvPr/>
        </p:nvPicPr>
        <p:blipFill>
          <a:blip r:embed="rId1"/>
          <a:srcRect l="38086"/>
          <a:stretch>
            <a:fillRect/>
          </a:stretch>
        </p:blipFill>
        <p:spPr>
          <a:xfrm>
            <a:off x="4142740" y="1902460"/>
            <a:ext cx="3997960" cy="3685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305" y="5475605"/>
            <a:ext cx="12112625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>
                <a:solidFill>
                  <a:schemeClr val="tx1"/>
                </a:solidFill>
              </a:rPr>
              <a:t>Stage </a:t>
            </a:r>
            <a:r>
              <a:rPr lang="x-none" altLang="en-US" sz="6600" b="1">
                <a:solidFill>
                  <a:srgbClr val="FF0000"/>
                </a:solidFill>
              </a:rPr>
              <a:t>2 </a:t>
            </a:r>
            <a:r>
              <a:rPr lang="x-none" altLang="en-US" sz="6600" b="1">
                <a:solidFill>
                  <a:schemeClr val="tx1"/>
                </a:solidFill>
              </a:rPr>
              <a:t>- </a:t>
            </a:r>
            <a:r>
              <a:rPr lang="x-none" altLang="en-US" sz="5400" b="1">
                <a:solidFill>
                  <a:schemeClr val="tx1"/>
                </a:solidFill>
              </a:rPr>
              <a:t>OOP</a:t>
            </a:r>
            <a:endParaRPr lang="x-none" altLang="en-US" sz="5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(Own vs Prototype) Properties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628650" y="2322195"/>
            <a:ext cx="1077722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/>
              <a:t>.hasOwnProperty ( " property name " ) :: boolean</a:t>
            </a:r>
            <a:endParaRPr lang="x-none" altLang="en-US" sz="3600"/>
          </a:p>
        </p:txBody>
      </p:sp>
      <p:sp>
        <p:nvSpPr>
          <p:cNvPr id="8" name="Text Box 7"/>
          <p:cNvSpPr txBox="1"/>
          <p:nvPr/>
        </p:nvSpPr>
        <p:spPr>
          <a:xfrm>
            <a:off x="628650" y="3455670"/>
            <a:ext cx="10777220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>
                <a:solidFill>
                  <a:srgbClr val="0070C0"/>
                </a:solidFill>
              </a:rPr>
              <a:t>var </a:t>
            </a:r>
            <a:r>
              <a:rPr lang="x-none" altLang="en-US" sz="3600"/>
              <a:t>properties = Object.keys ( object ) ;</a:t>
            </a:r>
            <a:endParaRPr lang="x-none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_  (Underscore) 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783590" y="2141855"/>
            <a:ext cx="10927715" cy="3162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x-none" altLang="en-US" sz="3600" b="1">
                <a:solidFill>
                  <a:srgbClr val="FF0000"/>
                </a:solidFill>
              </a:rPr>
              <a:t>_</a:t>
            </a:r>
            <a:r>
              <a:rPr lang="x-none" altLang="en-US" sz="3600"/>
              <a:t> is used to indicate something private. So don't access it directly.</a:t>
            </a:r>
            <a:endParaRPr lang="x-none" altLang="en-US" sz="3600"/>
          </a:p>
          <a:p>
            <a:pPr>
              <a:lnSpc>
                <a:spcPct val="140000"/>
              </a:lnSpc>
            </a:pPr>
            <a:r>
              <a:rPr lang="x-none" altLang="en-US" sz="3600" b="1">
                <a:solidFill>
                  <a:srgbClr val="FF0000"/>
                </a:solidFill>
              </a:rPr>
              <a:t>__</a:t>
            </a:r>
            <a:r>
              <a:rPr lang="x-none" altLang="en-US" sz="3600"/>
              <a:t> is used to indicate something really.. really... really... private. Generally use by JS engine.</a:t>
            </a:r>
            <a:endParaRPr lang="x-none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Topics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767080" y="1657985"/>
            <a:ext cx="10883265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/>
              <a:t>Stack and Heap in JS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/>
              <a:t>	- Execution Context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/>
              <a:t>	- Variable Object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/>
              <a:t>	- Dot Notation vs Bracket Notation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/>
              <a:t>Properties of Objects</a:t>
            </a:r>
            <a:endParaRPr lang="x-none" altLang="en-US" sz="3600"/>
          </a:p>
          <a:p>
            <a:pPr>
              <a:lnSpc>
                <a:spcPct val="120000"/>
              </a:lnSpc>
            </a:pPr>
            <a:r>
              <a:rPr lang="x-none" altLang="en-US" sz="3600"/>
              <a:t>	- Own vs Prototype</a:t>
            </a:r>
            <a:endParaRPr lang="x-none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6733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Goals of Today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854710" y="2111375"/>
            <a:ext cx="1030732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x-none" altLang="en-US" sz="4000" b="1"/>
              <a:t>Stack and Heap in JS</a:t>
            </a:r>
            <a:endParaRPr lang="x-none" altLang="en-US" sz="4000" b="1"/>
          </a:p>
          <a:p>
            <a:pPr algn="ctr">
              <a:lnSpc>
                <a:spcPct val="120000"/>
              </a:lnSpc>
            </a:pPr>
            <a:r>
              <a:rPr lang="x-none" altLang="en-US" sz="4000" b="1"/>
              <a:t>Execution Context</a:t>
            </a:r>
            <a:endParaRPr lang="x-none" altLang="en-US" sz="4000" b="1"/>
          </a:p>
          <a:p>
            <a:pPr algn="ctr">
              <a:lnSpc>
                <a:spcPct val="120000"/>
              </a:lnSpc>
            </a:pPr>
            <a:r>
              <a:rPr lang="x-none" altLang="en-US" sz="4000" b="1"/>
              <a:t>Variable Object</a:t>
            </a:r>
            <a:endParaRPr lang="x-none" altLang="en-US" sz="4000" b="1"/>
          </a:p>
          <a:p>
            <a:pPr algn="ctr">
              <a:lnSpc>
                <a:spcPct val="120000"/>
              </a:lnSpc>
            </a:pPr>
            <a:r>
              <a:rPr lang="x-none" altLang="en-US" sz="4000" b="1"/>
              <a:t>Dot Notation vs Bracket Notation</a:t>
            </a:r>
            <a:endParaRPr lang="x-none" altLang="en-US" sz="4000" b="1"/>
          </a:p>
          <a:p>
            <a:pPr algn="ctr">
              <a:lnSpc>
                <a:spcPct val="120000"/>
              </a:lnSpc>
            </a:pPr>
            <a:r>
              <a:rPr lang="x-none" altLang="en-US" sz="4000" b="1"/>
              <a:t>Own vs Prototype Properties</a:t>
            </a:r>
            <a:endParaRPr lang="x-none" altLang="en-US"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918460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JS is all about Objects</a:t>
            </a:r>
            <a:endParaRPr lang="x-none" altLang="en-US" sz="4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6733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What is Execution Context ?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573405" y="1713230"/>
            <a:ext cx="1105789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Execution context is a concept in the language spec that—in layman's terms—roughly equates to the 'environment' a function executes in</a:t>
            </a:r>
            <a:r>
              <a:rPr lang="x-none" altLang="en-US" sz="3600"/>
              <a:t>.</a:t>
            </a:r>
            <a:endParaRPr lang="x-none" altLang="en-US" sz="3600"/>
          </a:p>
          <a:p>
            <a:endParaRPr lang="x-none" altLang="en-US" sz="3600"/>
          </a:p>
          <a:p>
            <a:r>
              <a:rPr lang="x-none" altLang="en-US" sz="3600"/>
              <a:t>Every e</a:t>
            </a:r>
            <a:r>
              <a:rPr lang="en-US" sz="3600">
                <a:sym typeface="+mn-ea"/>
              </a:rPr>
              <a:t>xecution context </a:t>
            </a:r>
            <a:r>
              <a:rPr lang="x-none" altLang="en-US" sz="3600">
                <a:sym typeface="+mn-ea"/>
              </a:rPr>
              <a:t>has an owner which is the value of </a:t>
            </a:r>
            <a:r>
              <a:rPr lang="x-none" altLang="en-US" sz="3600" b="1">
                <a:sym typeface="+mn-ea"/>
              </a:rPr>
              <a:t>this </a:t>
            </a:r>
            <a:r>
              <a:rPr lang="x-none" altLang="en-US" sz="3600">
                <a:sym typeface="+mn-ea"/>
              </a:rPr>
              <a:t>object inside the Execution Context.</a:t>
            </a:r>
            <a:endParaRPr lang="x-none" altLang="en-US" sz="3600">
              <a:sym typeface="+mn-ea"/>
            </a:endParaRPr>
          </a:p>
          <a:p>
            <a:endParaRPr lang="x-none" altLang="en-US" sz="3600"/>
          </a:p>
          <a:p>
            <a:r>
              <a:rPr lang="x-none" altLang="en-US" sz="3600"/>
              <a:t>The call </a:t>
            </a:r>
            <a:r>
              <a:rPr lang="x-none" altLang="en-US" sz="3600" b="1"/>
              <a:t>stack </a:t>
            </a:r>
            <a:r>
              <a:rPr lang="x-none" altLang="en-US" sz="3600"/>
              <a:t>is a collection of execution contexts.</a:t>
            </a:r>
            <a:endParaRPr lang="x-none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6733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Execution Context</a:t>
            </a:r>
            <a:endParaRPr lang="x-none" altLang="en-US" sz="4800" b="1"/>
          </a:p>
        </p:txBody>
      </p:sp>
      <p:pic>
        <p:nvPicPr>
          <p:cNvPr id="4" name="Picture 3" descr="execution_con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1214755"/>
            <a:ext cx="6775450" cy="5466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918460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Variable Object</a:t>
            </a:r>
            <a:endParaRPr lang="x-none" altLang="en-US" sz="4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216852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Dot Notation </a:t>
            </a:r>
            <a:r>
              <a:rPr lang="x-none" altLang="en-US" sz="4800" b="1">
                <a:solidFill>
                  <a:srgbClr val="FF0000"/>
                </a:solidFill>
              </a:rPr>
              <a:t>vs</a:t>
            </a:r>
            <a:r>
              <a:rPr lang="x-none" altLang="en-US" sz="4800" b="1"/>
              <a:t> Bracket Notation</a:t>
            </a:r>
            <a:endParaRPr lang="x-none" altLang="en-US" sz="4800" b="1"/>
          </a:p>
        </p:txBody>
      </p:sp>
      <p:sp>
        <p:nvSpPr>
          <p:cNvPr id="4" name="Text Box 3"/>
          <p:cNvSpPr txBox="1"/>
          <p:nvPr/>
        </p:nvSpPr>
        <p:spPr>
          <a:xfrm>
            <a:off x="791210" y="342455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.     </a:t>
            </a:r>
            <a:r>
              <a:rPr lang="x-none" altLang="en-US" sz="4800" b="1">
                <a:solidFill>
                  <a:srgbClr val="FF0000"/>
                </a:solidFill>
              </a:rPr>
              <a:t>vs        </a:t>
            </a:r>
            <a:r>
              <a:rPr lang="x-none" altLang="en-US" sz="4800" b="1"/>
              <a:t>[ ]</a:t>
            </a:r>
            <a:endParaRPr lang="x-none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56615" y="2150745"/>
            <a:ext cx="10645775" cy="233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While JS is all about Objects,</a:t>
            </a:r>
            <a:endParaRPr lang="x-none" altLang="en-US" sz="4800" b="1"/>
          </a:p>
          <a:p>
            <a:pPr algn="ctr"/>
            <a:endParaRPr lang="x-none" altLang="en-US" sz="4800" b="1"/>
          </a:p>
          <a:p>
            <a:pPr algn="ctr"/>
            <a:r>
              <a:rPr lang="x-none" altLang="en-US" sz="4800" b="1"/>
              <a:t>Objects are all about Properties</a:t>
            </a:r>
            <a:endParaRPr lang="x-none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6135" y="423545"/>
            <a:ext cx="10645775" cy="871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4800" b="1"/>
              <a:t>2 Sort of Properties that Objects have</a:t>
            </a:r>
            <a:endParaRPr lang="x-none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1534160" y="2547620"/>
            <a:ext cx="905256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x-none" altLang="en-US" sz="4400"/>
              <a:t>Own Properties</a:t>
            </a:r>
            <a:endParaRPr lang="x-none" altLang="en-US" sz="4400"/>
          </a:p>
          <a:p>
            <a:pPr algn="ctr">
              <a:lnSpc>
                <a:spcPct val="140000"/>
              </a:lnSpc>
            </a:pPr>
            <a:r>
              <a:rPr lang="x-none" altLang="en-US" sz="4400"/>
              <a:t>Prototype Properties</a:t>
            </a:r>
            <a:endParaRPr lang="x-none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Kingsoft Office WPP</Application>
  <PresentationFormat>Widescreen</PresentationFormat>
  <Paragraphs>59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ranjith-suranga</dc:creator>
  <cp:lastModifiedBy>ranjith-suranga</cp:lastModifiedBy>
  <cp:revision>17</cp:revision>
  <dcterms:created xsi:type="dcterms:W3CDTF">2017-04-22T09:46:18Z</dcterms:created>
  <dcterms:modified xsi:type="dcterms:W3CDTF">2017-04-22T09:46:18Z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