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3"/>
    <p:sldId id="257" r:id="rId4"/>
    <p:sldId id="258" r:id="rId5"/>
    <p:sldId id="259" r:id="rId6"/>
    <p:sldId id="260" r:id="rId7"/>
    <p:sldId id="261" r:id="rId8"/>
    <p:sldId id="262"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1" r:id="rId26"/>
    <p:sldId id="266" r:id="rId27"/>
    <p:sldId id="265"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36290" y="2441575"/>
            <a:ext cx="5832000" cy="871220"/>
          </a:xfrm>
          <a:prstGeom prst="rect">
            <a:avLst/>
          </a:prstGeom>
          <a:noFill/>
        </p:spPr>
        <p:txBody>
          <a:bodyPr wrap="square" rtlCol="0">
            <a:spAutoFit/>
            <a:scene3d>
              <a:camera prst="orthographicFront"/>
              <a:lightRig rig="threePt" dir="t"/>
            </a:scene3d>
          </a:bodyPr>
          <a:p>
            <a:pPr algn="dist"/>
            <a:r>
              <a:rPr lang="x-none" altLang="en-US" sz="4800">
                <a:solidFill>
                  <a:schemeClr val="tx1"/>
                </a:solidFill>
                <a:effectLst>
                  <a:outerShdw blurRad="38100" dist="19050" dir="2700000" algn="tl" rotWithShape="0">
                    <a:schemeClr val="dk1">
                      <a:alpha val="40000"/>
                    </a:schemeClr>
                  </a:outerShdw>
                </a:effectLst>
              </a:rPr>
              <a:t>JavaScript Reference</a:t>
            </a:r>
            <a:endParaRPr lang="x-none" altLang="en-US" sz="48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295910" y="3611880"/>
            <a:ext cx="11395710" cy="396240"/>
          </a:xfrm>
          <a:prstGeom prst="rect">
            <a:avLst/>
          </a:prstGeom>
          <a:noFill/>
        </p:spPr>
        <p:txBody>
          <a:bodyPr wrap="square" rtlCol="0">
            <a:spAutoFit/>
          </a:bodyPr>
          <a:p>
            <a:pPr algn="ctr"/>
            <a:r>
              <a:rPr lang="en-US" sz="2000" b="1"/>
              <a:t>https://developer.mozilla.org/en-US/docs/Web/JavaScript/Reference</a:t>
            </a:r>
            <a:endParaRPr 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What is DOM ?</a:t>
            </a:r>
            <a:endParaRPr lang="x-none" altLang="en-US" sz="4800" b="1"/>
          </a:p>
        </p:txBody>
      </p:sp>
      <p:sp>
        <p:nvSpPr>
          <p:cNvPr id="4" name="Text Box 3"/>
          <p:cNvSpPr txBox="1"/>
          <p:nvPr/>
        </p:nvSpPr>
        <p:spPr>
          <a:xfrm>
            <a:off x="784225" y="3244850"/>
            <a:ext cx="10761980" cy="611505"/>
          </a:xfrm>
          <a:prstGeom prst="rect">
            <a:avLst/>
          </a:prstGeom>
          <a:noFill/>
        </p:spPr>
        <p:txBody>
          <a:bodyPr wrap="square" rtlCol="0">
            <a:spAutoFit/>
          </a:bodyPr>
          <a:p>
            <a:pPr algn="ctr"/>
            <a:r>
              <a:rPr lang="x-none" altLang="en-US" sz="3200" b="1"/>
              <a:t>DOM stands for </a:t>
            </a:r>
            <a:r>
              <a:rPr lang="x-none" altLang="en-US" sz="3200" b="1">
                <a:solidFill>
                  <a:schemeClr val="accent5"/>
                </a:solidFill>
              </a:rPr>
              <a:t>D</a:t>
            </a:r>
            <a:r>
              <a:rPr lang="x-none" altLang="en-US" sz="3200" b="1"/>
              <a:t>ocument </a:t>
            </a:r>
            <a:r>
              <a:rPr lang="x-none" altLang="en-US" sz="3200" b="1">
                <a:solidFill>
                  <a:schemeClr val="accent5"/>
                </a:solidFill>
              </a:rPr>
              <a:t>O</a:t>
            </a:r>
            <a:r>
              <a:rPr lang="x-none" altLang="en-US" sz="3200" b="1"/>
              <a:t>bject </a:t>
            </a:r>
            <a:r>
              <a:rPr lang="x-none" altLang="en-US" sz="3200" b="1">
                <a:solidFill>
                  <a:schemeClr val="accent5"/>
                </a:solidFill>
              </a:rPr>
              <a:t>M</a:t>
            </a:r>
            <a:r>
              <a:rPr lang="x-none" altLang="en-US" sz="3200" b="1"/>
              <a:t>odel</a:t>
            </a:r>
            <a:endParaRPr lang="x-none"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87045" y="210185"/>
            <a:ext cx="11145520" cy="6187440"/>
          </a:xfrm>
          <a:prstGeom prst="rect">
            <a:avLst/>
          </a:prstGeom>
          <a:noFill/>
        </p:spPr>
        <p:txBody>
          <a:bodyPr wrap="square" rtlCol="0">
            <a:spAutoFit/>
          </a:bodyPr>
          <a:p>
            <a:r>
              <a:rPr lang="en-US" sz="2500"/>
              <a:t>The Document Object Model (DOM) is a programming interface for </a:t>
            </a:r>
            <a:r>
              <a:rPr lang="en-US" sz="2500" b="1"/>
              <a:t>HTML </a:t>
            </a:r>
            <a:r>
              <a:rPr lang="en-US" sz="2500"/>
              <a:t>and </a:t>
            </a:r>
            <a:r>
              <a:rPr lang="en-US" sz="2500" b="1"/>
              <a:t>XML documents</a:t>
            </a:r>
            <a:r>
              <a:rPr lang="en-US" sz="2500"/>
              <a:t>. It provides a structured representation of the document and it defines a way that the structure can be accessed from programs so that they can change the document structure, style and content. The DOM provides a representation of the document as a structured group of nodes and objects that have properties and methods. Essentially, it connects web pages to scripts or programming languages.</a:t>
            </a:r>
            <a:endParaRPr lang="en-US" sz="2500"/>
          </a:p>
          <a:p>
            <a:endParaRPr lang="en-US" sz="2500"/>
          </a:p>
          <a:p>
            <a:r>
              <a:rPr lang="en-US" sz="2500"/>
              <a:t>A Web page is a document. This document can be either displayed in the browser window, or as the HTML source. But it is the same document in both cases. The Document Object Model (DOM) provides another way to represent, store and manipulate that same document. The DOM is a fully object-oriented representation of the web page, and it can be modified with a scripting language such as JavaScript.</a:t>
            </a:r>
            <a:endParaRPr lang="en-US"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Rectangle 18"/>
          <p:cNvSpPr/>
          <p:nvPr/>
        </p:nvSpPr>
        <p:spPr>
          <a:xfrm>
            <a:off x="10022840" y="2944495"/>
            <a:ext cx="1993900" cy="5911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US" sz="2800" b="1"/>
              <a:t>div</a:t>
            </a:r>
            <a:endParaRPr lang="x-none" altLang="en-US" sz="2800" b="1"/>
          </a:p>
        </p:txBody>
      </p:sp>
      <p:sp>
        <p:nvSpPr>
          <p:cNvPr id="4" name="Text Box 3"/>
          <p:cNvSpPr txBox="1"/>
          <p:nvPr/>
        </p:nvSpPr>
        <p:spPr>
          <a:xfrm>
            <a:off x="331470" y="228600"/>
            <a:ext cx="5337175" cy="6061075"/>
          </a:xfrm>
          <a:prstGeom prst="rect">
            <a:avLst/>
          </a:prstGeom>
          <a:noFill/>
        </p:spPr>
        <p:txBody>
          <a:bodyPr wrap="square" rtlCol="0">
            <a:spAutoFit/>
          </a:bodyPr>
          <a:p>
            <a:r>
              <a:rPr lang="x-none" altLang="en-US" sz="2600" b="1"/>
              <a:t>&lt;!DOCTYPE html&gt;</a:t>
            </a:r>
            <a:endParaRPr lang="x-none" altLang="en-US" sz="2600" b="1"/>
          </a:p>
          <a:p>
            <a:r>
              <a:rPr lang="x-none" altLang="en-US" sz="2600" b="1"/>
              <a:t>&lt;html&gt;</a:t>
            </a:r>
            <a:endParaRPr lang="x-none" altLang="en-US" sz="2600" b="1"/>
          </a:p>
          <a:p>
            <a:r>
              <a:rPr lang="x-none" altLang="en-US" sz="2600" b="1"/>
              <a:t>&lt;head&gt;</a:t>
            </a:r>
            <a:endParaRPr lang="x-none" altLang="en-US" sz="2600" b="1"/>
          </a:p>
          <a:p>
            <a:r>
              <a:rPr lang="x-none" altLang="en-US" sz="2600" b="1"/>
              <a:t>	&lt;title&gt;Learning DOM&lt;/title&gt;</a:t>
            </a:r>
            <a:endParaRPr lang="x-none" altLang="en-US" sz="2600" b="1"/>
          </a:p>
          <a:p>
            <a:r>
              <a:rPr lang="x-none" altLang="en-US" sz="2600" b="1"/>
              <a:t>&lt;/head&gt;</a:t>
            </a:r>
            <a:endParaRPr lang="x-none" altLang="en-US" sz="2600" b="1"/>
          </a:p>
          <a:p>
            <a:r>
              <a:rPr lang="x-none" altLang="en-US" sz="2600" b="1"/>
              <a:t>&lt;body&gt;</a:t>
            </a:r>
            <a:endParaRPr lang="x-none" altLang="en-US" sz="2600" b="1"/>
          </a:p>
          <a:p>
            <a:r>
              <a:rPr lang="x-none" altLang="en-US" sz="2600" b="1"/>
              <a:t>	&lt;h1&gt;DOM&lt;/h1&gt;</a:t>
            </a:r>
            <a:endParaRPr lang="x-none" altLang="en-US" sz="2600" b="1"/>
          </a:p>
          <a:p>
            <a:r>
              <a:rPr lang="x-none" altLang="en-US" sz="2600" b="1"/>
              <a:t>	&lt;div&gt;</a:t>
            </a:r>
            <a:endParaRPr lang="x-none" altLang="en-US" sz="2600" b="1"/>
          </a:p>
          <a:p>
            <a:r>
              <a:rPr lang="x-none" altLang="en-US" sz="2600" b="1"/>
              <a:t>		&lt;ul&gt;</a:t>
            </a:r>
            <a:endParaRPr lang="x-none" altLang="en-US" sz="2600" b="1"/>
          </a:p>
          <a:p>
            <a:r>
              <a:rPr lang="x-none" altLang="en-US" sz="2600" b="1"/>
              <a:t>			&lt;li&gt;HELLO&lt;/li&gt;</a:t>
            </a:r>
            <a:endParaRPr lang="x-none" altLang="en-US" sz="2600" b="1"/>
          </a:p>
          <a:p>
            <a:r>
              <a:rPr lang="x-none" altLang="en-US" sz="2600" b="1"/>
              <a:t>			&lt;li&gt;DOM&lt;/li&gt;</a:t>
            </a:r>
            <a:endParaRPr lang="x-none" altLang="en-US" sz="2600" b="1"/>
          </a:p>
          <a:p>
            <a:r>
              <a:rPr lang="x-none" altLang="en-US" sz="2600" b="1"/>
              <a:t>		&lt;/ul&gt;</a:t>
            </a:r>
            <a:endParaRPr lang="x-none" altLang="en-US" sz="2600" b="1"/>
          </a:p>
          <a:p>
            <a:r>
              <a:rPr lang="x-none" altLang="en-US" sz="2600" b="1"/>
              <a:t>	&lt;/div&gt;</a:t>
            </a:r>
            <a:endParaRPr lang="x-none" altLang="en-US" sz="2600" b="1"/>
          </a:p>
          <a:p>
            <a:r>
              <a:rPr lang="x-none" altLang="en-US" sz="2600" b="1"/>
              <a:t>&lt;/body&gt;</a:t>
            </a:r>
            <a:endParaRPr lang="x-none" altLang="en-US" sz="2600" b="1"/>
          </a:p>
          <a:p>
            <a:r>
              <a:rPr lang="x-none" altLang="en-US" sz="2600" b="1"/>
              <a:t>&lt;/html&gt;</a:t>
            </a:r>
            <a:endParaRPr lang="x-none" altLang="en-US" sz="2600" b="1"/>
          </a:p>
        </p:txBody>
      </p:sp>
      <p:sp>
        <p:nvSpPr>
          <p:cNvPr id="5" name="Rectangle 4"/>
          <p:cNvSpPr/>
          <p:nvPr/>
        </p:nvSpPr>
        <p:spPr>
          <a:xfrm>
            <a:off x="7470140" y="786765"/>
            <a:ext cx="1993900" cy="59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2800" b="1"/>
              <a:t>html</a:t>
            </a:r>
            <a:endParaRPr lang="x-none" altLang="en-US" sz="2800" b="1"/>
          </a:p>
        </p:txBody>
      </p:sp>
      <p:sp>
        <p:nvSpPr>
          <p:cNvPr id="6" name="Rectangle 5"/>
          <p:cNvSpPr/>
          <p:nvPr/>
        </p:nvSpPr>
        <p:spPr>
          <a:xfrm>
            <a:off x="5746750" y="1916430"/>
            <a:ext cx="1993900" cy="591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sz="2800" b="1"/>
              <a:t>head</a:t>
            </a:r>
            <a:endParaRPr lang="x-none" altLang="en-US" sz="2800" b="1"/>
          </a:p>
        </p:txBody>
      </p:sp>
      <p:sp>
        <p:nvSpPr>
          <p:cNvPr id="14" name="Rectangle 13"/>
          <p:cNvSpPr/>
          <p:nvPr/>
        </p:nvSpPr>
        <p:spPr>
          <a:xfrm>
            <a:off x="7842885" y="5083810"/>
            <a:ext cx="1993900" cy="5911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x-none" altLang="en-US" sz="2800" b="1"/>
              <a:t>li</a:t>
            </a:r>
            <a:endParaRPr lang="x-none" altLang="en-US" sz="2800" b="1"/>
          </a:p>
        </p:txBody>
      </p:sp>
      <p:sp>
        <p:nvSpPr>
          <p:cNvPr id="16" name="Rectangle 15"/>
          <p:cNvSpPr/>
          <p:nvPr/>
        </p:nvSpPr>
        <p:spPr>
          <a:xfrm>
            <a:off x="8924290" y="1898650"/>
            <a:ext cx="1993900" cy="591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sz="2800" b="1"/>
              <a:t>body</a:t>
            </a:r>
            <a:endParaRPr lang="x-none" altLang="en-US" sz="2800" b="1"/>
          </a:p>
        </p:txBody>
      </p:sp>
      <p:sp>
        <p:nvSpPr>
          <p:cNvPr id="17" name="Rectangle 16"/>
          <p:cNvSpPr/>
          <p:nvPr/>
        </p:nvSpPr>
        <p:spPr>
          <a:xfrm>
            <a:off x="5713095" y="2945130"/>
            <a:ext cx="1993900" cy="5911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sz="2800" b="1"/>
              <a:t>title</a:t>
            </a:r>
            <a:endParaRPr lang="x-none" altLang="en-US" sz="2800" b="1"/>
          </a:p>
        </p:txBody>
      </p:sp>
      <p:sp>
        <p:nvSpPr>
          <p:cNvPr id="18" name="Rectangle 17"/>
          <p:cNvSpPr/>
          <p:nvPr/>
        </p:nvSpPr>
        <p:spPr>
          <a:xfrm>
            <a:off x="7893050" y="2943860"/>
            <a:ext cx="1993900" cy="5911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US" sz="2800" b="1"/>
              <a:t>h1</a:t>
            </a:r>
            <a:endParaRPr lang="x-none" altLang="en-US" sz="2800" b="1"/>
          </a:p>
        </p:txBody>
      </p:sp>
      <p:sp>
        <p:nvSpPr>
          <p:cNvPr id="20" name="Rectangle 19"/>
          <p:cNvSpPr/>
          <p:nvPr/>
        </p:nvSpPr>
        <p:spPr>
          <a:xfrm>
            <a:off x="10022840" y="4004310"/>
            <a:ext cx="1993900" cy="5911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x-none" altLang="en-US" sz="2800" b="1"/>
              <a:t>ul</a:t>
            </a:r>
            <a:endParaRPr lang="x-none" altLang="en-US" sz="2800" b="1"/>
          </a:p>
        </p:txBody>
      </p:sp>
      <p:sp>
        <p:nvSpPr>
          <p:cNvPr id="21" name="Rectangle 20"/>
          <p:cNvSpPr/>
          <p:nvPr/>
        </p:nvSpPr>
        <p:spPr>
          <a:xfrm>
            <a:off x="10006330" y="5066030"/>
            <a:ext cx="1993900" cy="5911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x-none" altLang="en-US" sz="2800" b="1"/>
              <a:t>li</a:t>
            </a:r>
            <a:endParaRPr lang="x-none" altLang="en-US" sz="2800" b="1"/>
          </a:p>
        </p:txBody>
      </p:sp>
      <p:grpSp>
        <p:nvGrpSpPr>
          <p:cNvPr id="27" name="Group 26"/>
          <p:cNvGrpSpPr/>
          <p:nvPr/>
        </p:nvGrpSpPr>
        <p:grpSpPr>
          <a:xfrm rot="0">
            <a:off x="7420610" y="1377950"/>
            <a:ext cx="2230755" cy="540385"/>
            <a:chOff x="11591" y="1705"/>
            <a:chExt cx="3626" cy="878"/>
          </a:xfrm>
        </p:grpSpPr>
        <p:cxnSp>
          <p:nvCxnSpPr>
            <p:cNvPr id="22" name="Straight Connector 21"/>
            <p:cNvCxnSpPr>
              <a:stCxn id="5" idx="2"/>
            </p:cNvCxnSpPr>
            <p:nvPr/>
          </p:nvCxnSpPr>
          <p:spPr>
            <a:xfrm>
              <a:off x="13293" y="1705"/>
              <a:ext cx="0" cy="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6878955" y="2527300"/>
            <a:ext cx="0" cy="4394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rot="0">
            <a:off x="8726170" y="2510155"/>
            <a:ext cx="2230755" cy="444500"/>
            <a:chOff x="11591" y="1861"/>
            <a:chExt cx="3626" cy="722"/>
          </a:xfrm>
        </p:grpSpPr>
        <p:cxnSp>
          <p:nvCxnSpPr>
            <p:cNvPr id="30" name="Straight Connector 29"/>
            <p:cNvCxnSpPr/>
            <p:nvPr/>
          </p:nvCxnSpPr>
          <p:spPr>
            <a:xfrm>
              <a:off x="13293" y="1861"/>
              <a:ext cx="0" cy="3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10984865" y="3558540"/>
            <a:ext cx="0" cy="4394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0">
            <a:off x="9356725" y="4627245"/>
            <a:ext cx="2230755" cy="444500"/>
            <a:chOff x="11591" y="1861"/>
            <a:chExt cx="3626" cy="722"/>
          </a:xfrm>
        </p:grpSpPr>
        <p:cxnSp>
          <p:nvCxnSpPr>
            <p:cNvPr id="37" name="Straight Connector 36"/>
            <p:cNvCxnSpPr/>
            <p:nvPr/>
          </p:nvCxnSpPr>
          <p:spPr>
            <a:xfrm>
              <a:off x="13293" y="1861"/>
              <a:ext cx="0" cy="3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591" y="2199"/>
              <a:ext cx="3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591" y="2199"/>
              <a:ext cx="0" cy="3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193" y="2183"/>
              <a:ext cx="0" cy="3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8494078" y="5954395"/>
            <a:ext cx="2493010" cy="741045"/>
          </a:xfrm>
          <a:prstGeom prst="rect">
            <a:avLst/>
          </a:prstGeom>
          <a:noFill/>
          <a:ln>
            <a:noFill/>
          </a:ln>
        </p:spPr>
        <p:txBody>
          <a:bodyPr wrap="none" rtlCol="0" anchor="t">
            <a:spAutoFit/>
            <a:scene3d>
              <a:camera prst="orthographicFront"/>
              <a:lightRig rig="threePt" dir="t"/>
            </a:scene3d>
          </a:bodyPr>
          <a:p>
            <a:pPr algn="ctr"/>
            <a:r>
              <a:rPr lang="x-none" altLang="en-US" sz="40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DOM Tree</a:t>
            </a:r>
            <a:endParaRPr lang="x-none" altLang="en-US" sz="40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4" name="Text Box 43"/>
          <p:cNvSpPr txBox="1"/>
          <p:nvPr/>
        </p:nvSpPr>
        <p:spPr>
          <a:xfrm>
            <a:off x="5005070" y="5059680"/>
            <a:ext cx="1431290" cy="611505"/>
          </a:xfrm>
          <a:prstGeom prst="rect">
            <a:avLst/>
          </a:prstGeom>
          <a:noFill/>
        </p:spPr>
        <p:txBody>
          <a:bodyPr wrap="square" rtlCol="0">
            <a:spAutoFit/>
          </a:bodyPr>
          <a:p>
            <a:r>
              <a:rPr lang="x-none" altLang="en-US" sz="3200" b="1">
                <a:solidFill>
                  <a:srgbClr val="FF0000"/>
                </a:solidFill>
              </a:rPr>
              <a:t>Nodes</a:t>
            </a:r>
            <a:endParaRPr lang="x-none" altLang="en-US" sz="3200" b="1">
              <a:solidFill>
                <a:srgbClr val="FF0000"/>
              </a:solidFill>
            </a:endParaRPr>
          </a:p>
        </p:txBody>
      </p:sp>
      <p:cxnSp>
        <p:nvCxnSpPr>
          <p:cNvPr id="45" name="Straight Arrow Connector 44"/>
          <p:cNvCxnSpPr/>
          <p:nvPr/>
        </p:nvCxnSpPr>
        <p:spPr>
          <a:xfrm flipV="1">
            <a:off x="5999480" y="3559175"/>
            <a:ext cx="415925" cy="1552575"/>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p:nvPr/>
        </p:nvCxnSpPr>
        <p:spPr>
          <a:xfrm flipV="1">
            <a:off x="6296025" y="3594100"/>
            <a:ext cx="2329180" cy="1499870"/>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p:nvPr/>
        </p:nvCxnSpPr>
        <p:spPr>
          <a:xfrm>
            <a:off x="6539865" y="5285740"/>
            <a:ext cx="924560" cy="17780"/>
          </a:xfrm>
          <a:prstGeom prst="straightConnector1">
            <a:avLst/>
          </a:prstGeom>
          <a:ln w="28575">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heckerboard(across)">
                                      <p:cBhvr>
                                        <p:cTn id="24" dur="500"/>
                                        <p:tgtEl>
                                          <p:spTgt spid="17"/>
                                        </p:tgtEl>
                                      </p:cBhvr>
                                    </p:animEffect>
                                  </p:childTnLst>
                                </p:cTn>
                              </p:par>
                              <p:par>
                                <p:cTn id="25" presetID="5" presetClass="entr" presetSubtype="1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checkerboard(across)">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heckerboard(across)">
                                      <p:cBhvr>
                                        <p:cTn id="43" dur="500"/>
                                        <p:tgtEl>
                                          <p:spTgt spid="3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linds(horizontal)">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500"/>
                                        <p:tgtEl>
                                          <p:spTgt spid="46"/>
                                        </p:tgtEl>
                                      </p:cBhvr>
                                    </p:animEffect>
                                  </p:childTnLst>
                                </p:cTn>
                              </p:par>
                              <p:par>
                                <p:cTn id="72" presetID="22" presetClass="entr" presetSubtype="4"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down)">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2"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blinds(horizontal)">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bldLvl="0" animBg="1"/>
      <p:bldP spid="19" grpId="0" animBg="1"/>
      <p:bldP spid="20" grpId="0" animBg="1"/>
      <p:bldP spid="21" grpId="0" animBg="1"/>
      <p:bldP spid="14" grpId="0" animBg="1"/>
      <p:bldP spid="43" grpId="0"/>
      <p:bldP spid="44" grpId="0"/>
      <p:bldP spid="44" grpId="1"/>
      <p:bldP spid="44"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36290" y="2441575"/>
            <a:ext cx="5832000" cy="871220"/>
          </a:xfrm>
          <a:prstGeom prst="rect">
            <a:avLst/>
          </a:prstGeom>
          <a:noFill/>
        </p:spPr>
        <p:txBody>
          <a:bodyPr wrap="square" rtlCol="0">
            <a:spAutoFit/>
            <a:scene3d>
              <a:camera prst="orthographicFront"/>
              <a:lightRig rig="threePt" dir="t"/>
            </a:scene3d>
          </a:bodyPr>
          <a:p>
            <a:pPr algn="ctr"/>
            <a:r>
              <a:rPr lang="x-none" altLang="en-US" sz="4800">
                <a:solidFill>
                  <a:schemeClr val="tx1"/>
                </a:solidFill>
                <a:effectLst>
                  <a:outerShdw blurRad="38100" dist="19050" dir="2700000" algn="tl" rotWithShape="0">
                    <a:schemeClr val="dk1">
                      <a:alpha val="40000"/>
                    </a:schemeClr>
                  </a:outerShdw>
                </a:effectLst>
              </a:rPr>
              <a:t>DOM API Reference</a:t>
            </a:r>
            <a:endParaRPr lang="x-none" altLang="en-US" sz="48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330835" y="4536440"/>
            <a:ext cx="11395710" cy="396240"/>
          </a:xfrm>
          <a:prstGeom prst="rect">
            <a:avLst/>
          </a:prstGeom>
          <a:noFill/>
        </p:spPr>
        <p:txBody>
          <a:bodyPr wrap="square" rtlCol="0">
            <a:spAutoFit/>
          </a:bodyPr>
          <a:p>
            <a:pPr algn="ctr"/>
            <a:r>
              <a:rPr lang="en-US" sz="2000" b="1"/>
              <a:t>https://developer.mozilla.org/en-US/docs/Web/API/Document_Object_Model</a:t>
            </a:r>
            <a:endParaRPr lang="en-US" sz="2000" b="1"/>
          </a:p>
        </p:txBody>
      </p:sp>
      <p:sp>
        <p:nvSpPr>
          <p:cNvPr id="8" name="Text Box 7"/>
          <p:cNvSpPr txBox="1"/>
          <p:nvPr/>
        </p:nvSpPr>
        <p:spPr>
          <a:xfrm>
            <a:off x="365760" y="3785870"/>
            <a:ext cx="11395710" cy="457200"/>
          </a:xfrm>
          <a:prstGeom prst="rect">
            <a:avLst/>
          </a:prstGeom>
          <a:noFill/>
        </p:spPr>
        <p:txBody>
          <a:bodyPr wrap="square" rtlCol="0">
            <a:spAutoFit/>
          </a:bodyPr>
          <a:p>
            <a:pPr algn="ctr"/>
            <a:r>
              <a:rPr lang="en-US" sz="2400" b="1"/>
              <a:t>https://developer.mozilla.org/en-US/docs/Web/API</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jquery-logo"/>
          <p:cNvPicPr>
            <a:picLocks noChangeAspect="1"/>
          </p:cNvPicPr>
          <p:nvPr/>
        </p:nvPicPr>
        <p:blipFill>
          <a:blip r:embed="rId1"/>
          <a:stretch>
            <a:fillRect/>
          </a:stretch>
        </p:blipFill>
        <p:spPr>
          <a:xfrm>
            <a:off x="208915" y="589915"/>
            <a:ext cx="11425555" cy="5712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What is jQuery ?</a:t>
            </a:r>
            <a:endParaRPr lang="x-none" altLang="en-US" sz="4800" b="1"/>
          </a:p>
        </p:txBody>
      </p:sp>
      <p:sp>
        <p:nvSpPr>
          <p:cNvPr id="4" name="Text Box 3"/>
          <p:cNvSpPr txBox="1"/>
          <p:nvPr/>
        </p:nvSpPr>
        <p:spPr>
          <a:xfrm>
            <a:off x="557530" y="1779905"/>
            <a:ext cx="11250295" cy="972820"/>
          </a:xfrm>
          <a:prstGeom prst="rect">
            <a:avLst/>
          </a:prstGeom>
          <a:noFill/>
        </p:spPr>
        <p:txBody>
          <a:bodyPr wrap="square" rtlCol="0">
            <a:spAutoFit/>
          </a:bodyPr>
          <a:p>
            <a:pPr algn="l"/>
            <a:r>
              <a:rPr lang="x-none" altLang="en-US" sz="2800" b="1"/>
              <a:t>jQuery is a JavaScript Framework which helps to manipulate the DOM easily .</a:t>
            </a:r>
            <a:endParaRPr lang="x-none" altLang="en-US" sz="2800" b="1"/>
          </a:p>
        </p:txBody>
      </p:sp>
      <p:pic>
        <p:nvPicPr>
          <p:cNvPr id="8" name="Picture 7" descr="sl40"/>
          <p:cNvPicPr>
            <a:picLocks noChangeAspect="1"/>
          </p:cNvPicPr>
          <p:nvPr/>
        </p:nvPicPr>
        <p:blipFill>
          <a:blip r:embed="rId1"/>
          <a:srcRect l="16979" t="33056" r="17264" b="15028"/>
          <a:stretch>
            <a:fillRect/>
          </a:stretch>
        </p:blipFill>
        <p:spPr>
          <a:xfrm>
            <a:off x="883920" y="2938780"/>
            <a:ext cx="6012815" cy="3560445"/>
          </a:xfrm>
          <a:prstGeom prst="rect">
            <a:avLst/>
          </a:prstGeom>
        </p:spPr>
      </p:pic>
      <p:sp>
        <p:nvSpPr>
          <p:cNvPr id="9" name="Text Box 8"/>
          <p:cNvSpPr txBox="1"/>
          <p:nvPr/>
        </p:nvSpPr>
        <p:spPr>
          <a:xfrm>
            <a:off x="4284980" y="4005580"/>
            <a:ext cx="1748790" cy="1350645"/>
          </a:xfrm>
          <a:prstGeom prst="rect">
            <a:avLst/>
          </a:prstGeom>
          <a:noFill/>
        </p:spPr>
        <p:txBody>
          <a:bodyPr wrap="square" rtlCol="0">
            <a:spAutoFit/>
          </a:bodyPr>
          <a:p>
            <a:pPr algn="ctr"/>
            <a:r>
              <a:rPr lang="x-none" altLang="en-US" sz="4000" b="1">
                <a:ln w="12700" cmpd="sng">
                  <a:solidFill>
                    <a:schemeClr val="accent4"/>
                  </a:solidFill>
                  <a:prstDash val="solid"/>
                </a:ln>
                <a:solidFill>
                  <a:schemeClr val="bg1"/>
                </a:solidFill>
                <a:effectLst/>
              </a:rPr>
              <a:t>Real DOM</a:t>
            </a:r>
            <a:endParaRPr lang="x-none" altLang="en-US" sz="4000" b="1">
              <a:ln w="12700" cmpd="sng">
                <a:solidFill>
                  <a:schemeClr val="accent4"/>
                </a:solidFill>
                <a:prstDash val="solid"/>
              </a:ln>
              <a:solidFill>
                <a:schemeClr val="bg1"/>
              </a:solidFill>
              <a:effectLst/>
            </a:endParaRPr>
          </a:p>
        </p:txBody>
      </p:sp>
      <p:sp>
        <p:nvSpPr>
          <p:cNvPr id="10" name="Text Box 9"/>
          <p:cNvSpPr txBox="1"/>
          <p:nvPr/>
        </p:nvSpPr>
        <p:spPr>
          <a:xfrm rot="420000">
            <a:off x="3015615" y="3688080"/>
            <a:ext cx="975995" cy="383540"/>
          </a:xfrm>
          <a:prstGeom prst="rect">
            <a:avLst/>
          </a:prstGeom>
          <a:noFill/>
        </p:spPr>
        <p:txBody>
          <a:bodyPr wrap="square" rtlCol="0">
            <a:spAutoFit/>
          </a:bodyPr>
          <a:p>
            <a:r>
              <a:rPr lang="x-none" altLang="en-US"/>
              <a:t>jQuery</a:t>
            </a:r>
            <a:endParaRPr lang="x-none" altLang="en-US"/>
          </a:p>
        </p:txBody>
      </p:sp>
      <p:sp>
        <p:nvSpPr>
          <p:cNvPr id="11" name="Text Box 10"/>
          <p:cNvSpPr txBox="1"/>
          <p:nvPr/>
        </p:nvSpPr>
        <p:spPr>
          <a:xfrm>
            <a:off x="517525" y="3295015"/>
            <a:ext cx="2091690" cy="1212850"/>
          </a:xfrm>
          <a:prstGeom prst="rect">
            <a:avLst/>
          </a:prstGeom>
          <a:noFill/>
        </p:spPr>
        <p:txBody>
          <a:bodyPr wrap="square" rtlCol="0">
            <a:spAutoFit/>
          </a:bodyPr>
          <a:p>
            <a:pPr algn="r"/>
            <a:r>
              <a:rPr lang="x-none" altLang="en-US" sz="2400" b="1">
                <a:solidFill>
                  <a:srgbClr val="FF0000"/>
                </a:solidFill>
              </a:rPr>
              <a:t>Since jQuery, This is how we see DOM</a:t>
            </a:r>
            <a:endParaRPr lang="x-none" altLang="en-US" sz="2400" b="1">
              <a:solidFill>
                <a:srgbClr val="FF0000"/>
              </a:solidFill>
            </a:endParaRPr>
          </a:p>
        </p:txBody>
      </p:sp>
      <p:sp>
        <p:nvSpPr>
          <p:cNvPr id="12" name="Text Box 11"/>
          <p:cNvSpPr txBox="1"/>
          <p:nvPr/>
        </p:nvSpPr>
        <p:spPr>
          <a:xfrm>
            <a:off x="6820535" y="3143250"/>
            <a:ext cx="5337175" cy="3041650"/>
          </a:xfrm>
          <a:prstGeom prst="rect">
            <a:avLst/>
          </a:prstGeom>
          <a:noFill/>
        </p:spPr>
        <p:txBody>
          <a:bodyPr wrap="square" rtlCol="0">
            <a:spAutoFit/>
          </a:bodyPr>
          <a:p>
            <a:r>
              <a:rPr lang="x-none" altLang="en-US" sz="2400"/>
              <a:t>So when dealing with the DOM, don't try to seperate jQuery as something you inject externaly. Instead, try to see it as a something that has attached with the DOM already.</a:t>
            </a:r>
            <a:endParaRPr lang="x-none" altLang="en-US" sz="2400"/>
          </a:p>
          <a:p>
            <a:endParaRPr lang="x-none" altLang="en-US" sz="2400"/>
          </a:p>
          <a:p>
            <a:r>
              <a:rPr lang="x-none" altLang="en-US" sz="2400" b="1">
                <a:solidFill>
                  <a:schemeClr val="accent5"/>
                </a:solidFill>
              </a:rPr>
              <a:t>So, if you use DOM, you do it through the jQuery.</a:t>
            </a:r>
            <a:endParaRPr lang="x-none" altLang="en-US" sz="2400"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33"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9" grpId="0"/>
      <p:bldP spid="10" grpId="0"/>
      <p:bldP spid="12" grpId="0"/>
      <p:bldP spid="12" grpId="1"/>
      <p:bldP spid="12" grpId="2"/>
      <p:bldP spid="12" grpId="3"/>
      <p:bldP spid="12" grpId="4"/>
      <p:bldP spid="12" grpId="5"/>
      <p:bldP spid="12" grpId="6"/>
      <p:bldP spid="12" grpId="7"/>
      <p:bldP spid="12" grpId="8"/>
      <p:bldP spid="12" grpId="9"/>
      <p:bldP spid="12" grpId="10"/>
      <p:bldP spid="12" grpId="11"/>
      <p:bldP spid="12" grpId="12"/>
      <p:bldP spid="12" grpId="13"/>
      <p:bldP spid="12" grpId="14"/>
      <p:bldP spid="12" grpId="15"/>
      <p:bldP spid="12" grpId="16"/>
      <p:bldP spid="12" grpId="17"/>
      <p:bldP spid="12" grpId="18"/>
      <p:bldP spid="12" grpId="19"/>
      <p:bldP spid="12" grpId="20"/>
      <p:bldP spid="12" grpId="21"/>
      <p:bldP spid="12" grpId="22"/>
      <p:bldP spid="12" grpId="23"/>
      <p:bldP spid="12" grpId="24"/>
      <p:bldP spid="12" grpId="25"/>
      <p:bldP spid="12" grpId="26"/>
      <p:bldP spid="12" grpId="27"/>
      <p:bldP spid="12" grpId="28"/>
      <p:bldP spid="12" grpId="29"/>
      <p:bldP spid="12" grpId="30"/>
      <p:bldP spid="12" grpId="31"/>
      <p:bldP spid="12" grpId="32"/>
      <p:bldP spid="12" grpId="3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It is time to download :-)</a:t>
            </a:r>
            <a:endParaRPr lang="x-none" altLang="en-US" sz="4800" b="1"/>
          </a:p>
        </p:txBody>
      </p:sp>
      <p:sp>
        <p:nvSpPr>
          <p:cNvPr id="4" name="Text Box 3"/>
          <p:cNvSpPr txBox="1"/>
          <p:nvPr/>
        </p:nvSpPr>
        <p:spPr>
          <a:xfrm>
            <a:off x="278130" y="3350260"/>
            <a:ext cx="11395710" cy="762000"/>
          </a:xfrm>
          <a:prstGeom prst="rect">
            <a:avLst/>
          </a:prstGeom>
          <a:noFill/>
        </p:spPr>
        <p:txBody>
          <a:bodyPr wrap="square" rtlCol="0">
            <a:spAutoFit/>
          </a:bodyPr>
          <a:p>
            <a:pPr algn="ctr"/>
            <a:r>
              <a:rPr lang="en-US" sz="4400" b="1"/>
              <a:t>http://jquery.com/</a:t>
            </a:r>
            <a:endParaRPr lang="en-US" sz="4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jQuery is all about</a:t>
            </a:r>
            <a:endParaRPr lang="x-none" altLang="en-US" sz="4800" b="1"/>
          </a:p>
        </p:txBody>
      </p:sp>
      <p:pic>
        <p:nvPicPr>
          <p:cNvPr id="4" name="Picture 3" descr="green-dollar-sign-clipart-consulting-clipart-green-dollar-signwhat-is-KkM2nN-clipart"/>
          <p:cNvPicPr>
            <a:picLocks noChangeAspect="1"/>
          </p:cNvPicPr>
          <p:nvPr/>
        </p:nvPicPr>
        <p:blipFill>
          <a:blip r:embed="rId1"/>
          <a:srcRect t="3766" b="7515"/>
          <a:stretch>
            <a:fillRect/>
          </a:stretch>
        </p:blipFill>
        <p:spPr>
          <a:xfrm>
            <a:off x="4136390" y="1557020"/>
            <a:ext cx="3709670" cy="3291205"/>
          </a:xfrm>
          <a:prstGeom prst="rect">
            <a:avLst/>
          </a:prstGeom>
        </p:spPr>
      </p:pic>
      <p:grpSp>
        <p:nvGrpSpPr>
          <p:cNvPr id="9" name="Group 8"/>
          <p:cNvGrpSpPr/>
          <p:nvPr/>
        </p:nvGrpSpPr>
        <p:grpSpPr>
          <a:xfrm>
            <a:off x="1325245" y="5204460"/>
            <a:ext cx="10168890" cy="967740"/>
            <a:chOff x="1400" y="8196"/>
            <a:chExt cx="16014" cy="1524"/>
          </a:xfrm>
        </p:grpSpPr>
        <p:sp>
          <p:nvSpPr>
            <p:cNvPr id="6" name="Text Box 5"/>
            <p:cNvSpPr txBox="1"/>
            <p:nvPr/>
          </p:nvSpPr>
          <p:spPr>
            <a:xfrm>
              <a:off x="1400" y="8490"/>
              <a:ext cx="13650" cy="1065"/>
            </a:xfrm>
            <a:prstGeom prst="rect">
              <a:avLst/>
            </a:prstGeom>
            <a:noFill/>
          </p:spPr>
          <p:txBody>
            <a:bodyPr wrap="square" rtlCol="0">
              <a:spAutoFit/>
            </a:bodyPr>
            <a:p>
              <a:r>
                <a:rPr lang="x-none" altLang="en-US" sz="3600" b="1"/>
                <a:t>But if you want, you can change it to</a:t>
              </a:r>
              <a:endParaRPr lang="x-none" altLang="en-US" sz="3600" b="1"/>
            </a:p>
          </p:txBody>
        </p:sp>
        <p:sp>
          <p:nvSpPr>
            <p:cNvPr id="7" name="Rectangle 6"/>
            <p:cNvSpPr/>
            <p:nvPr/>
          </p:nvSpPr>
          <p:spPr>
            <a:xfrm>
              <a:off x="13858" y="8196"/>
              <a:ext cx="1486" cy="1525"/>
            </a:xfrm>
            <a:prstGeom prst="rect">
              <a:avLst/>
            </a:prstGeom>
            <a:noFill/>
            <a:ln>
              <a:noFill/>
            </a:ln>
          </p:spPr>
          <p:txBody>
            <a:bodyPr wrap="none" rtlCol="0" anchor="t">
              <a:spAutoFit/>
            </a:bodyPr>
            <a:p>
              <a:pPr algn="ctr"/>
              <a:r>
                <a:rPr lang="x-none" altLang="en-US" sz="5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RS</a:t>
              </a:r>
              <a:endParaRPr lang="x-none" altLang="en-US" sz="5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 Box 7"/>
            <p:cNvSpPr txBox="1"/>
            <p:nvPr/>
          </p:nvSpPr>
          <p:spPr>
            <a:xfrm>
              <a:off x="15794" y="8434"/>
              <a:ext cx="1620" cy="1065"/>
            </a:xfrm>
            <a:prstGeom prst="rect">
              <a:avLst/>
            </a:prstGeom>
            <a:noFill/>
          </p:spPr>
          <p:txBody>
            <a:bodyPr wrap="square" rtlCol="0">
              <a:spAutoFit/>
            </a:bodyPr>
            <a:p>
              <a:r>
                <a:rPr lang="x-none" altLang="en-US" sz="3600"/>
                <a:t>:)</a:t>
              </a:r>
              <a:endParaRPr lang="x-none" altLang="en-US" sz="3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Basic jQuery Usage</a:t>
            </a:r>
            <a:endParaRPr lang="x-none" altLang="en-US" sz="4800" b="1"/>
          </a:p>
        </p:txBody>
      </p:sp>
      <p:pic>
        <p:nvPicPr>
          <p:cNvPr id="6" name="Picture 5" descr="green-dollar-sign-clipart-consulting-clipart-green-dollar-signwhat-is-KkM2nN-clipart"/>
          <p:cNvPicPr>
            <a:picLocks noChangeAspect="1"/>
          </p:cNvPicPr>
          <p:nvPr/>
        </p:nvPicPr>
        <p:blipFill>
          <a:blip r:embed="rId1"/>
          <a:srcRect t="3766" b="7515"/>
          <a:stretch>
            <a:fillRect/>
          </a:stretch>
        </p:blipFill>
        <p:spPr>
          <a:xfrm>
            <a:off x="979170" y="2920365"/>
            <a:ext cx="1425575" cy="1264920"/>
          </a:xfrm>
          <a:prstGeom prst="rect">
            <a:avLst/>
          </a:prstGeom>
        </p:spPr>
      </p:pic>
      <p:sp>
        <p:nvSpPr>
          <p:cNvPr id="7" name="Text Box 6"/>
          <p:cNvSpPr txBox="1"/>
          <p:nvPr/>
        </p:nvSpPr>
        <p:spPr>
          <a:xfrm>
            <a:off x="2511425" y="3157855"/>
            <a:ext cx="4535805" cy="871220"/>
          </a:xfrm>
          <a:prstGeom prst="rect">
            <a:avLst/>
          </a:prstGeom>
          <a:noFill/>
        </p:spPr>
        <p:txBody>
          <a:bodyPr wrap="square" rtlCol="0">
            <a:spAutoFit/>
          </a:bodyPr>
          <a:p>
            <a:r>
              <a:rPr lang="x-none" altLang="en-US" sz="4800" b="1"/>
              <a:t>( </a:t>
            </a:r>
            <a:r>
              <a:rPr lang="x-none" altLang="en-US" sz="4800" b="1">
                <a:solidFill>
                  <a:schemeClr val="accent5"/>
                </a:solidFill>
              </a:rPr>
              <a:t>'#div1&gt;ul&gt;li'</a:t>
            </a:r>
            <a:r>
              <a:rPr lang="x-none" altLang="en-US" sz="4800" b="1"/>
              <a:t> )</a:t>
            </a:r>
            <a:endParaRPr lang="x-none" altLang="en-US" sz="4800" b="1"/>
          </a:p>
        </p:txBody>
      </p:sp>
      <p:sp>
        <p:nvSpPr>
          <p:cNvPr id="8" name="Text Box 7"/>
          <p:cNvSpPr txBox="1"/>
          <p:nvPr/>
        </p:nvSpPr>
        <p:spPr>
          <a:xfrm>
            <a:off x="958850" y="5094605"/>
            <a:ext cx="5947410" cy="972820"/>
          </a:xfrm>
          <a:prstGeom prst="rect">
            <a:avLst/>
          </a:prstGeom>
          <a:noFill/>
        </p:spPr>
        <p:txBody>
          <a:bodyPr wrap="square" rtlCol="0">
            <a:spAutoFit/>
          </a:bodyPr>
          <a:p>
            <a:pPr algn="ctr"/>
            <a:r>
              <a:rPr lang="x-none" altLang="en-US" sz="2800" b="1"/>
              <a:t>It is identical to how we use selectors to select elements in CSS</a:t>
            </a:r>
            <a:endParaRPr lang="x-none" altLang="en-US" sz="2800" b="1"/>
          </a:p>
        </p:txBody>
      </p:sp>
      <p:cxnSp>
        <p:nvCxnSpPr>
          <p:cNvPr id="9" name="Straight Arrow Connector 8"/>
          <p:cNvCxnSpPr/>
          <p:nvPr/>
        </p:nvCxnSpPr>
        <p:spPr>
          <a:xfrm flipV="1">
            <a:off x="3557270" y="3995420"/>
            <a:ext cx="227330" cy="92456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6801485" y="2966085"/>
            <a:ext cx="419100" cy="1066165"/>
          </a:xfrm>
          <a:prstGeom prst="rect">
            <a:avLst/>
          </a:prstGeom>
          <a:noFill/>
        </p:spPr>
        <p:txBody>
          <a:bodyPr wrap="square" rtlCol="0">
            <a:spAutoFit/>
          </a:bodyPr>
          <a:p>
            <a:r>
              <a:rPr lang="x-none" altLang="en-US" sz="6000" b="1"/>
              <a:t>.</a:t>
            </a:r>
            <a:endParaRPr lang="x-none" altLang="en-US" sz="6000" b="1"/>
          </a:p>
        </p:txBody>
      </p:sp>
      <p:sp>
        <p:nvSpPr>
          <p:cNvPr id="11" name="Text Box 10"/>
          <p:cNvSpPr txBox="1"/>
          <p:nvPr/>
        </p:nvSpPr>
        <p:spPr>
          <a:xfrm>
            <a:off x="7324725" y="3018790"/>
            <a:ext cx="4465320" cy="1099185"/>
          </a:xfrm>
          <a:prstGeom prst="rect">
            <a:avLst/>
          </a:prstGeom>
          <a:noFill/>
        </p:spPr>
        <p:txBody>
          <a:bodyPr wrap="square" rtlCol="0">
            <a:spAutoFit/>
          </a:bodyPr>
          <a:p>
            <a:r>
              <a:rPr lang="x-none" altLang="en-US" sz="3200" b="1">
                <a:solidFill>
                  <a:srgbClr val="FF0000"/>
                </a:solidFill>
              </a:rPr>
              <a:t>Then do whatever you want to do with it</a:t>
            </a:r>
            <a:endParaRPr lang="x-none"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3"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3" presetClass="entr" presetSubtype="0" fill="hold" grpId="4"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anim calcmode="lin" valueType="num">
                                      <p:cBhvr>
                                        <p:cTn id="32" dur="400" fill="hold"/>
                                        <p:tgtEl>
                                          <p:spTgt spid="10"/>
                                        </p:tgtEl>
                                        <p:attrNameLst>
                                          <p:attrName>ppt_x</p:attrName>
                                        </p:attrNameLst>
                                      </p:cBhvr>
                                      <p:tavLst>
                                        <p:tav tm="0">
                                          <p:val>
                                            <p:strVal val="#ppt_x"/>
                                          </p:val>
                                        </p:tav>
                                        <p:tav tm="100000">
                                          <p:val>
                                            <p:strVal val="#ppt_x"/>
                                          </p:val>
                                        </p:tav>
                                      </p:tavLst>
                                    </p:anim>
                                    <p:anim calcmode="lin" valueType="num">
                                      <p:cBhvr>
                                        <p:cTn id="33" dur="400" fill="hold"/>
                                        <p:tgtEl>
                                          <p:spTgt spid="10"/>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4" presetClass="entr" presetSubtype="0" accel="100000" fill="hold" grpId="18"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strVal val="#ppt_w*0.05"/>
                                          </p:val>
                                        </p:tav>
                                        <p:tav tm="100000">
                                          <p:val>
                                            <p:strVal val="#ppt_w"/>
                                          </p:val>
                                        </p:tav>
                                      </p:tavLst>
                                    </p:anim>
                                    <p:anim calcmode="lin" valueType="num">
                                      <p:cBhvr>
                                        <p:cTn id="41" dur="500" fill="hold"/>
                                        <p:tgtEl>
                                          <p:spTgt spid="11"/>
                                        </p:tgtEl>
                                        <p:attrNameLst>
                                          <p:attrName>ppt_h</p:attrName>
                                        </p:attrNameLst>
                                      </p:cBhvr>
                                      <p:tavLst>
                                        <p:tav tm="0">
                                          <p:val>
                                            <p:strVal val="#ppt_h"/>
                                          </p:val>
                                        </p:tav>
                                        <p:tav tm="100000">
                                          <p:val>
                                            <p:strVal val="#ppt_h"/>
                                          </p:val>
                                        </p:tav>
                                      </p:tavLst>
                                    </p:anim>
                                    <p:anim calcmode="lin" valueType="num">
                                      <p:cBhvr>
                                        <p:cTn id="42" dur="500" fill="hold"/>
                                        <p:tgtEl>
                                          <p:spTgt spid="11"/>
                                        </p:tgtEl>
                                        <p:attrNameLst>
                                          <p:attrName>ppt_x</p:attrName>
                                        </p:attrNameLst>
                                      </p:cBhvr>
                                      <p:tavLst>
                                        <p:tav tm="0">
                                          <p:val>
                                            <p:strVal val="#ppt_x-.2"/>
                                          </p:val>
                                        </p:tav>
                                        <p:tav tm="100000">
                                          <p:val>
                                            <p:strVal val="#ppt_x"/>
                                          </p:val>
                                        </p:tav>
                                      </p:tavLst>
                                    </p:anim>
                                    <p:anim calcmode="lin" valueType="num">
                                      <p:cBhvr>
                                        <p:cTn id="43" dur="500" fill="hold"/>
                                        <p:tgtEl>
                                          <p:spTgt spid="11"/>
                                        </p:tgtEl>
                                        <p:attrNameLst>
                                          <p:attrName>ppt_y</p:attrName>
                                        </p:attrNameLst>
                                      </p:cBhvr>
                                      <p:tavLst>
                                        <p:tav tm="0">
                                          <p:val>
                                            <p:strVal val="#ppt_y"/>
                                          </p:val>
                                        </p:tav>
                                        <p:tav tm="100000">
                                          <p:val>
                                            <p:strVal val="#ppt_y"/>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8" grpId="0"/>
      <p:bldP spid="8" grpId="1"/>
      <p:bldP spid="10" grpId="0"/>
      <p:bldP spid="10" grpId="1"/>
      <p:bldP spid="10" grpId="2"/>
      <p:bldP spid="10" grpId="3"/>
      <p:bldP spid="10" grpId="4"/>
      <p:bldP spid="11" grpId="0"/>
      <p:bldP spid="11" grpId="1"/>
      <p:bldP spid="11" grpId="2"/>
      <p:bldP spid="11" grpId="3"/>
      <p:bldP spid="11" grpId="4"/>
      <p:bldP spid="11" grpId="5"/>
      <p:bldP spid="11" grpId="6"/>
      <p:bldP spid="11" grpId="7"/>
      <p:bldP spid="11" grpId="8"/>
      <p:bldP spid="11" grpId="9"/>
      <p:bldP spid="11" grpId="10"/>
      <p:bldP spid="11" grpId="11"/>
      <p:bldP spid="11" grpId="12"/>
      <p:bldP spid="11" grpId="13"/>
      <p:bldP spid="11" grpId="14"/>
      <p:bldP spid="11" grpId="15"/>
      <p:bldP spid="11" grpId="16"/>
      <p:bldP spid="11" grpId="17"/>
      <p:bldP spid="11" grpId="18"/>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4 - "Most Used" jQuery Functions</a:t>
            </a:r>
            <a:endParaRPr lang="x-none" altLang="en-US" sz="4800" b="1"/>
          </a:p>
        </p:txBody>
      </p:sp>
      <p:sp>
        <p:nvSpPr>
          <p:cNvPr id="4" name="Text Box 3"/>
          <p:cNvSpPr txBox="1"/>
          <p:nvPr/>
        </p:nvSpPr>
        <p:spPr>
          <a:xfrm>
            <a:off x="1621790" y="2199005"/>
            <a:ext cx="8511540" cy="3017520"/>
          </a:xfrm>
          <a:prstGeom prst="rect">
            <a:avLst/>
          </a:prstGeom>
          <a:noFill/>
        </p:spPr>
        <p:txBody>
          <a:bodyPr wrap="square" rtlCol="0">
            <a:spAutoFit/>
          </a:bodyPr>
          <a:p>
            <a:pPr algn="ctr">
              <a:lnSpc>
                <a:spcPct val="120000"/>
              </a:lnSpc>
            </a:pPr>
            <a:r>
              <a:rPr lang="x-none" altLang="en-US" sz="4000"/>
              <a:t>text ( </a:t>
            </a:r>
            <a:r>
              <a:rPr lang="x-none" altLang="en-US" sz="4000">
                <a:solidFill>
                  <a:schemeClr val="accent6"/>
                </a:solidFill>
              </a:rPr>
              <a:t>[ value ]</a:t>
            </a:r>
            <a:r>
              <a:rPr lang="x-none" altLang="en-US" sz="4000"/>
              <a:t> ) </a:t>
            </a:r>
            <a:endParaRPr lang="x-none" altLang="en-US" sz="4000"/>
          </a:p>
          <a:p>
            <a:pPr algn="ctr">
              <a:lnSpc>
                <a:spcPct val="120000"/>
              </a:lnSpc>
            </a:pPr>
            <a:r>
              <a:rPr lang="x-none" altLang="en-US" sz="4000"/>
              <a:t>html ( </a:t>
            </a:r>
            <a:r>
              <a:rPr lang="x-none" altLang="en-US" sz="4000">
                <a:solidFill>
                  <a:schemeClr val="accent6"/>
                </a:solidFill>
                <a:sym typeface="+mn-ea"/>
              </a:rPr>
              <a:t>[ value ]</a:t>
            </a:r>
            <a:r>
              <a:rPr lang="x-none" altLang="en-US" sz="4000"/>
              <a:t> )</a:t>
            </a:r>
            <a:endParaRPr lang="x-none" altLang="en-US" sz="4000"/>
          </a:p>
          <a:p>
            <a:pPr algn="ctr">
              <a:lnSpc>
                <a:spcPct val="120000"/>
              </a:lnSpc>
            </a:pPr>
            <a:r>
              <a:rPr lang="x-none" altLang="en-US" sz="4000"/>
              <a:t>css ( </a:t>
            </a:r>
            <a:r>
              <a:rPr lang="x-none" altLang="en-US" sz="4000">
                <a:solidFill>
                  <a:schemeClr val="accent6"/>
                </a:solidFill>
                <a:sym typeface="+mn-ea"/>
              </a:rPr>
              <a:t>[ value ] </a:t>
            </a:r>
            <a:r>
              <a:rPr lang="x-none" altLang="en-US" sz="4000"/>
              <a:t>)</a:t>
            </a:r>
            <a:endParaRPr lang="x-none" altLang="en-US" sz="4000"/>
          </a:p>
          <a:p>
            <a:pPr algn="ctr">
              <a:lnSpc>
                <a:spcPct val="120000"/>
              </a:lnSpc>
            </a:pPr>
            <a:r>
              <a:rPr lang="x-none" altLang="en-US" sz="4000"/>
              <a:t>attr ( </a:t>
            </a:r>
            <a:r>
              <a:rPr lang="x-none" altLang="en-US" sz="4000">
                <a:solidFill>
                  <a:schemeClr val="accent6"/>
                </a:solidFill>
                <a:sym typeface="+mn-ea"/>
              </a:rPr>
              <a:t>[ value ] </a:t>
            </a:r>
            <a:r>
              <a:rPr lang="x-none" altLang="en-US" sz="4000"/>
              <a:t>)</a:t>
            </a:r>
            <a:endParaRPr lang="x-none"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8835" y="506095"/>
            <a:ext cx="10645775" cy="871220"/>
          </a:xfrm>
          <a:prstGeom prst="rect">
            <a:avLst/>
          </a:prstGeom>
          <a:noFill/>
        </p:spPr>
        <p:txBody>
          <a:bodyPr wrap="square" rtlCol="0">
            <a:spAutoFit/>
          </a:bodyPr>
          <a:p>
            <a:pPr algn="ctr"/>
            <a:r>
              <a:rPr lang="x-none" altLang="en-US" sz="4800" b="1"/>
              <a:t>Array Functions</a:t>
            </a:r>
            <a:endParaRPr lang="x-none" altLang="en-US" sz="4800" b="1"/>
          </a:p>
        </p:txBody>
      </p:sp>
      <p:sp>
        <p:nvSpPr>
          <p:cNvPr id="5" name="Text Box 4"/>
          <p:cNvSpPr txBox="1"/>
          <p:nvPr/>
        </p:nvSpPr>
        <p:spPr>
          <a:xfrm>
            <a:off x="750570" y="1639570"/>
            <a:ext cx="10616565" cy="5000625"/>
          </a:xfrm>
          <a:prstGeom prst="rect">
            <a:avLst/>
          </a:prstGeom>
          <a:noFill/>
        </p:spPr>
        <p:txBody>
          <a:bodyPr wrap="square" rtlCol="0">
            <a:spAutoFit/>
          </a:bodyPr>
          <a:p>
            <a:pPr algn="ctr"/>
            <a:r>
              <a:rPr lang="x-none" altLang="en-US" sz="3200">
                <a:solidFill>
                  <a:schemeClr val="accent1"/>
                </a:solidFill>
              </a:rPr>
              <a:t>length</a:t>
            </a:r>
            <a:endParaRPr lang="x-none" altLang="en-US" sz="3200">
              <a:solidFill>
                <a:schemeClr val="accent1"/>
              </a:solidFill>
            </a:endParaRPr>
          </a:p>
          <a:p>
            <a:pPr algn="ctr"/>
            <a:r>
              <a:rPr lang="x-none" altLang="en-US" sz="3200"/>
              <a:t>push</a:t>
            </a:r>
            <a:endParaRPr lang="x-none" altLang="en-US" sz="3200"/>
          </a:p>
          <a:p>
            <a:pPr algn="ctr"/>
            <a:r>
              <a:rPr lang="x-none" altLang="en-US" sz="3200"/>
              <a:t>pop</a:t>
            </a:r>
            <a:endParaRPr lang="x-none" altLang="en-US" sz="3200"/>
          </a:p>
          <a:p>
            <a:pPr algn="ctr"/>
            <a:r>
              <a:rPr lang="x-none" altLang="en-US" sz="3200"/>
              <a:t>unshift</a:t>
            </a:r>
            <a:endParaRPr lang="x-none" altLang="en-US" sz="3200"/>
          </a:p>
          <a:p>
            <a:pPr algn="ctr"/>
            <a:r>
              <a:rPr lang="x-none" altLang="en-US" sz="3200"/>
              <a:t>shift</a:t>
            </a:r>
            <a:endParaRPr lang="x-none" altLang="en-US" sz="3200"/>
          </a:p>
          <a:p>
            <a:pPr algn="ctr"/>
            <a:r>
              <a:rPr lang="x-none" altLang="en-US" sz="3200"/>
              <a:t>indexOf</a:t>
            </a:r>
            <a:endParaRPr lang="x-none" altLang="en-US" sz="3200"/>
          </a:p>
          <a:p>
            <a:pPr algn="ctr"/>
            <a:r>
              <a:rPr lang="x-none" altLang="en-US" sz="3200"/>
              <a:t>splice</a:t>
            </a:r>
            <a:endParaRPr lang="x-none" altLang="en-US" sz="3200"/>
          </a:p>
          <a:p>
            <a:pPr algn="ctr"/>
            <a:r>
              <a:rPr lang="x-none" altLang="en-US" sz="3200"/>
              <a:t>slice</a:t>
            </a:r>
            <a:endParaRPr lang="x-none" altLang="en-US" sz="3200"/>
          </a:p>
          <a:p>
            <a:pPr algn="ctr"/>
            <a:r>
              <a:rPr lang="x-none" altLang="en-US" sz="3200"/>
              <a:t>reverse</a:t>
            </a:r>
            <a:endParaRPr lang="x-none" altLang="en-US" sz="3200"/>
          </a:p>
          <a:p>
            <a:pPr algn="ctr"/>
            <a:r>
              <a:rPr lang="x-none" altLang="en-US" sz="3200"/>
              <a:t>sort</a:t>
            </a:r>
            <a:endParaRPr lang="x-none"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When dealing with forms though...</a:t>
            </a:r>
            <a:endParaRPr lang="x-none" altLang="en-US" sz="4800" b="1"/>
          </a:p>
        </p:txBody>
      </p:sp>
      <p:sp>
        <p:nvSpPr>
          <p:cNvPr id="4" name="Text Box 3"/>
          <p:cNvSpPr txBox="1"/>
          <p:nvPr/>
        </p:nvSpPr>
        <p:spPr>
          <a:xfrm>
            <a:off x="1621790" y="2687320"/>
            <a:ext cx="8511540" cy="1554480"/>
          </a:xfrm>
          <a:prstGeom prst="rect">
            <a:avLst/>
          </a:prstGeom>
          <a:noFill/>
        </p:spPr>
        <p:txBody>
          <a:bodyPr wrap="square" rtlCol="0">
            <a:spAutoFit/>
          </a:bodyPr>
          <a:p>
            <a:pPr algn="ctr">
              <a:lnSpc>
                <a:spcPct val="120000"/>
              </a:lnSpc>
            </a:pPr>
            <a:r>
              <a:rPr lang="x-none" altLang="en-US" sz="4000"/>
              <a:t>val ()</a:t>
            </a:r>
            <a:endParaRPr lang="x-none" altLang="en-US" sz="4000"/>
          </a:p>
          <a:p>
            <a:pPr algn="ctr">
              <a:lnSpc>
                <a:spcPct val="120000"/>
              </a:lnSpc>
            </a:pPr>
            <a:r>
              <a:rPr lang="x-none" altLang="en-US" sz="4000"/>
              <a:t>submit ()</a:t>
            </a:r>
            <a:endParaRPr lang="x-none"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Events</a:t>
            </a:r>
            <a:endParaRPr lang="x-none" altLang="en-US" sz="4800" b="1"/>
          </a:p>
        </p:txBody>
      </p:sp>
      <p:sp>
        <p:nvSpPr>
          <p:cNvPr id="6" name="Text Box 5"/>
          <p:cNvSpPr txBox="1"/>
          <p:nvPr/>
        </p:nvSpPr>
        <p:spPr>
          <a:xfrm>
            <a:off x="174625" y="1657985"/>
            <a:ext cx="11825605" cy="1102995"/>
          </a:xfrm>
          <a:prstGeom prst="rect">
            <a:avLst/>
          </a:prstGeom>
          <a:noFill/>
        </p:spPr>
        <p:txBody>
          <a:bodyPr wrap="square" rtlCol="0">
            <a:spAutoFit/>
          </a:bodyPr>
          <a:p>
            <a:r>
              <a:rPr lang="x-none" altLang="en-US" sz="3600" b="1"/>
              <a:t>Global Events</a:t>
            </a:r>
            <a:endParaRPr lang="x-none" altLang="en-US" sz="3600" b="1"/>
          </a:p>
          <a:p>
            <a:r>
              <a:rPr lang="x-none" altLang="en-US" sz="2800" b="1"/>
              <a:t>https://developer.mozilla.org/en-US/docs/Web/API/GlobalEventHandlers</a:t>
            </a:r>
            <a:endParaRPr lang="x-none" altLang="en-US" sz="2800" b="1"/>
          </a:p>
        </p:txBody>
      </p:sp>
      <p:sp>
        <p:nvSpPr>
          <p:cNvPr id="7" name="Text Box 6"/>
          <p:cNvSpPr txBox="1"/>
          <p:nvPr/>
        </p:nvSpPr>
        <p:spPr>
          <a:xfrm>
            <a:off x="210185" y="3035935"/>
            <a:ext cx="6104890" cy="676275"/>
          </a:xfrm>
          <a:prstGeom prst="rect">
            <a:avLst/>
          </a:prstGeom>
          <a:noFill/>
        </p:spPr>
        <p:txBody>
          <a:bodyPr wrap="square" rtlCol="0">
            <a:spAutoFit/>
          </a:bodyPr>
          <a:p>
            <a:r>
              <a:rPr lang="x-none" altLang="en-US" sz="3600" b="1"/>
              <a:t>Specified Events</a:t>
            </a:r>
            <a:endParaRPr lang="x-none" altLang="en-US" sz="3600" b="1"/>
          </a:p>
        </p:txBody>
      </p:sp>
      <p:sp>
        <p:nvSpPr>
          <p:cNvPr id="8" name="Text Box 7"/>
          <p:cNvSpPr txBox="1"/>
          <p:nvPr/>
        </p:nvSpPr>
        <p:spPr>
          <a:xfrm>
            <a:off x="523240" y="5165725"/>
            <a:ext cx="11040110" cy="676275"/>
          </a:xfrm>
          <a:prstGeom prst="rect">
            <a:avLst/>
          </a:prstGeom>
          <a:noFill/>
        </p:spPr>
        <p:txBody>
          <a:bodyPr wrap="square" rtlCol="0">
            <a:spAutoFit/>
          </a:bodyPr>
          <a:p>
            <a:pPr algn="ctr"/>
            <a:r>
              <a:rPr lang="x-none" altLang="en-US" sz="3600" b="1">
                <a:solidFill>
                  <a:schemeClr val="accent5"/>
                </a:solidFill>
              </a:rPr>
              <a:t>$ ( " btnLogin " ) . on ( " click " , function_name ) ;</a:t>
            </a:r>
            <a:endParaRPr lang="x-none" altLang="en-US" sz="3600" b="1">
              <a:solidFill>
                <a:schemeClr val="accent5"/>
              </a:solidFill>
            </a:endParaRPr>
          </a:p>
        </p:txBody>
      </p:sp>
      <p:sp>
        <p:nvSpPr>
          <p:cNvPr id="10" name="Text Box 9"/>
          <p:cNvSpPr txBox="1"/>
          <p:nvPr/>
        </p:nvSpPr>
        <p:spPr>
          <a:xfrm>
            <a:off x="208915" y="3907790"/>
            <a:ext cx="3070225" cy="806450"/>
          </a:xfrm>
          <a:prstGeom prst="rect">
            <a:avLst/>
          </a:prstGeom>
          <a:noFill/>
        </p:spPr>
        <p:txBody>
          <a:bodyPr wrap="square" rtlCol="0">
            <a:spAutoFit/>
          </a:bodyPr>
          <a:p>
            <a:r>
              <a:rPr lang="x-none" altLang="en-US" sz="4400" b="1"/>
              <a:t>Usage :-</a:t>
            </a:r>
            <a:endParaRPr lang="x-none" altLang="en-US" sz="4400" b="1"/>
          </a:p>
        </p:txBody>
      </p:sp>
      <p:sp>
        <p:nvSpPr>
          <p:cNvPr id="11" name="Text Box 10"/>
          <p:cNvSpPr txBox="1"/>
          <p:nvPr/>
        </p:nvSpPr>
        <p:spPr>
          <a:xfrm>
            <a:off x="8110220" y="3315335"/>
            <a:ext cx="3488055" cy="611505"/>
          </a:xfrm>
          <a:prstGeom prst="rect">
            <a:avLst/>
          </a:prstGeom>
          <a:noFill/>
        </p:spPr>
        <p:txBody>
          <a:bodyPr wrap="square" rtlCol="0">
            <a:spAutoFit/>
          </a:bodyPr>
          <a:p>
            <a:r>
              <a:rPr lang="x-none" altLang="en-US" sz="3200" b="1">
                <a:solidFill>
                  <a:srgbClr val="FF0000"/>
                </a:solidFill>
              </a:rPr>
              <a:t>Event Name</a:t>
            </a:r>
            <a:endParaRPr lang="x-none" altLang="en-US" sz="3200" b="1">
              <a:solidFill>
                <a:srgbClr val="FF0000"/>
              </a:solidFill>
            </a:endParaRPr>
          </a:p>
        </p:txBody>
      </p:sp>
      <p:cxnSp>
        <p:nvCxnSpPr>
          <p:cNvPr id="12" name="Straight Arrow Connector 11"/>
          <p:cNvCxnSpPr/>
          <p:nvPr/>
        </p:nvCxnSpPr>
        <p:spPr>
          <a:xfrm flipH="1">
            <a:off x="7011035" y="4030345"/>
            <a:ext cx="1360805" cy="1063625"/>
          </a:xfrm>
          <a:prstGeom prst="straightConnector1">
            <a:avLst/>
          </a:prstGeom>
          <a:ln w="38100">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13" name="Text Box 12"/>
          <p:cNvSpPr txBox="1"/>
          <p:nvPr/>
        </p:nvSpPr>
        <p:spPr>
          <a:xfrm>
            <a:off x="1603375" y="6070600"/>
            <a:ext cx="9278620" cy="481330"/>
          </a:xfrm>
          <a:prstGeom prst="rect">
            <a:avLst/>
          </a:prstGeom>
          <a:noFill/>
        </p:spPr>
        <p:txBody>
          <a:bodyPr wrap="square" rtlCol="0">
            <a:spAutoFit/>
          </a:bodyPr>
          <a:p>
            <a:pPr algn="r"/>
            <a:r>
              <a:rPr lang="x-none" altLang="en-US" sz="2400"/>
              <a:t>Remeber, this function has "</a:t>
            </a:r>
            <a:r>
              <a:rPr lang="x-none" altLang="en-US" sz="2400" b="1"/>
              <a:t>Event Data</a:t>
            </a:r>
            <a:r>
              <a:rPr lang="x-none" altLang="en-US" sz="2400"/>
              <a:t>" parameter</a:t>
            </a:r>
            <a:endParaRPr lang="x-none" altLang="en-US" sz="2400"/>
          </a:p>
        </p:txBody>
      </p:sp>
      <p:cxnSp>
        <p:nvCxnSpPr>
          <p:cNvPr id="15" name="Straight Arrow Connector 14"/>
          <p:cNvCxnSpPr/>
          <p:nvPr/>
        </p:nvCxnSpPr>
        <p:spPr>
          <a:xfrm flipV="1">
            <a:off x="8545830" y="5791835"/>
            <a:ext cx="17780" cy="2965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3"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27" presetClass="entr" presetSubtype="0" fill="hold" grpId="1" nodeType="withEffect">
                                  <p:stCondLst>
                                    <p:cond delay="0"/>
                                  </p:stCondLst>
                                  <p:iterate type="lt">
                                    <p:tmPct val="50000"/>
                                  </p:iterate>
                                  <p:childTnLst>
                                    <p:set>
                                      <p:cBhvr>
                                        <p:cTn id="18" dur="1" fill="hold">
                                          <p:stCondLst>
                                            <p:cond delay="0"/>
                                          </p:stCondLst>
                                        </p:cTn>
                                        <p:tgtEl>
                                          <p:spTgt spid="8"/>
                                        </p:tgtEl>
                                        <p:attrNameLst>
                                          <p:attrName>style.visibility</p:attrName>
                                        </p:attrNameLst>
                                      </p:cBhvr>
                                      <p:to>
                                        <p:strVal val="visible"/>
                                      </p:to>
                                    </p:set>
                                    <p:anim calcmode="discrete" valueType="clr">
                                      <p:cBhvr override="childStyle">
                                        <p:cTn id="19"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
                                        </p:tgtEl>
                                        <p:attrNameLst>
                                          <p:attrName>fillcolor</p:attrName>
                                        </p:attrNameLst>
                                      </p:cBhvr>
                                      <p:tavLst>
                                        <p:tav tm="0">
                                          <p:val>
                                            <p:clrVal>
                                              <a:schemeClr val="accent2"/>
                                            </p:clrVal>
                                          </p:val>
                                        </p:tav>
                                        <p:tav tm="50000">
                                          <p:val>
                                            <p:clrVal>
                                              <a:schemeClr val="hlink"/>
                                            </p:clrVal>
                                          </p:val>
                                        </p:tav>
                                      </p:tavLst>
                                    </p:anim>
                                    <p:set>
                                      <p:cBhvr>
                                        <p:cTn id="21" dur="80"/>
                                        <p:tgtEl>
                                          <p:spTgt spid="8"/>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2"/>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2"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 calcmode="lin" valueType="num">
                                      <p:cBhvr>
                                        <p:cTn id="34"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grpId="4" nodeType="clickEffect">
                                  <p:stCondLst>
                                    <p:cond delay="0"/>
                                  </p:stCondLst>
                                  <p:childTnLst>
                                    <p:set>
                                      <p:cBhvr>
                                        <p:cTn id="39" dur="1" fill="hold">
                                          <p:stCondLst>
                                            <p:cond delay="0"/>
                                          </p:stCondLst>
                                        </p:cTn>
                                        <p:tgtEl>
                                          <p:spTgt spid="13"/>
                                        </p:tgtEl>
                                        <p:attrNameLst>
                                          <p:attrName>style.visibility</p:attrName>
                                        </p:attrNameLst>
                                      </p:cBhvr>
                                      <p:to>
                                        <p:strVal val="visible"/>
                                      </p:to>
                                    </p:set>
                                    <p:anim from="(-#ppt_w/2)" to="(#ppt_x)" calcmode="lin" valueType="num">
                                      <p:cBhvr>
                                        <p:cTn id="40" dur="600" fill="hold">
                                          <p:stCondLst>
                                            <p:cond delay="0"/>
                                          </p:stCondLst>
                                        </p:cTn>
                                        <p:tgtEl>
                                          <p:spTgt spid="13"/>
                                        </p:tgtEl>
                                        <p:attrNameLst>
                                          <p:attrName>ppt_x</p:attrName>
                                        </p:attrNameLst>
                                      </p:cBhvr>
                                    </p:anim>
                                    <p:anim from="0" to="-1.0" calcmode="lin" valueType="num">
                                      <p:cBhvr>
                                        <p:cTn id="41" dur="200" decel="50000" autoRev="1" fill="hold">
                                          <p:stCondLst>
                                            <p:cond delay="600"/>
                                          </p:stCondLst>
                                        </p:cTn>
                                        <p:tgtEl>
                                          <p:spTgt spid="13"/>
                                        </p:tgtEl>
                                        <p:attrNameLst>
                                          <p:attrName>xshear</p:attrName>
                                        </p:attrNameLst>
                                      </p:cBhvr>
                                    </p:anim>
                                    <p:animScale>
                                      <p:cBhvr>
                                        <p:cTn id="42" dur="200" decel="100000" autoRev="1" fill="hold">
                                          <p:stCondLst>
                                            <p:cond delay="600"/>
                                          </p:stCondLst>
                                        </p:cTn>
                                        <p:tgtEl>
                                          <p:spTgt spid="13"/>
                                        </p:tgtEl>
                                      </p:cBhvr>
                                      <p:from x="100000" y="100000"/>
                                      <p:to x="80000" y="100000"/>
                                    </p:animScale>
                                    <p:anim by="(#ppt_h/3+#ppt_w*0.1)" calcmode="lin" valueType="num">
                                      <p:cBhvr additive="sum">
                                        <p:cTn id="43" dur="200" decel="100000" autoRev="1" fill="hold">
                                          <p:stCondLst>
                                            <p:cond delay="600"/>
                                          </p:stCondLst>
                                        </p:cTn>
                                        <p:tgtEl>
                                          <p:spTgt spid="13"/>
                                        </p:tgtEl>
                                        <p:attrNameLst>
                                          <p:attrName>ppt_x</p:attrName>
                                        </p:attrNameLst>
                                      </p:cBhvr>
                                    </p:anim>
                                  </p:childTnLst>
                                </p:cTn>
                              </p:par>
                              <p:par>
                                <p:cTn id="44" presetID="34"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 from="(-#ppt_w/2)" to="(#ppt_x)" calcmode="lin" valueType="num">
                                      <p:cBhvr>
                                        <p:cTn id="46" dur="600" fill="hold">
                                          <p:stCondLst>
                                            <p:cond delay="0"/>
                                          </p:stCondLst>
                                        </p:cTn>
                                        <p:tgtEl>
                                          <p:spTgt spid="15"/>
                                        </p:tgtEl>
                                        <p:attrNameLst>
                                          <p:attrName>ppt_x</p:attrName>
                                        </p:attrNameLst>
                                      </p:cBhvr>
                                    </p:anim>
                                    <p:anim from="0" to="-1.0" calcmode="lin" valueType="num">
                                      <p:cBhvr>
                                        <p:cTn id="47" dur="200" decel="50000" autoRev="1" fill="hold">
                                          <p:stCondLst>
                                            <p:cond delay="600"/>
                                          </p:stCondLst>
                                        </p:cTn>
                                        <p:tgtEl>
                                          <p:spTgt spid="15"/>
                                        </p:tgtEl>
                                        <p:attrNameLst>
                                          <p:attrName>xshear</p:attrName>
                                        </p:attrNameLst>
                                      </p:cBhvr>
                                    </p:anim>
                                    <p:animScale>
                                      <p:cBhvr>
                                        <p:cTn id="48" dur="200" decel="100000" autoRev="1" fill="hold">
                                          <p:stCondLst>
                                            <p:cond delay="600"/>
                                          </p:stCondLst>
                                        </p:cTn>
                                        <p:tgtEl>
                                          <p:spTgt spid="15"/>
                                        </p:tgtEl>
                                      </p:cBhvr>
                                      <p:from x="100000" y="100000"/>
                                      <p:to x="80000" y="100000"/>
                                    </p:animScale>
                                    <p:anim by="(#ppt_h/3+#ppt_w*0.1)" calcmode="lin" valueType="num">
                                      <p:cBhvr additive="sum">
                                        <p:cTn id="49" dur="200" decel="100000" autoRev="1" fill="hold">
                                          <p:stCondLst>
                                            <p:cond delay="600"/>
                                          </p:stCondLst>
                                        </p:cTn>
                                        <p:tgtEl>
                                          <p:spTgt spid="1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7" grpId="2"/>
      <p:bldP spid="7" grpId="3"/>
      <p:bldP spid="10" grpId="0"/>
      <p:bldP spid="8" grpId="0"/>
      <p:bldP spid="8" grpId="1"/>
      <p:bldP spid="11" grpId="0"/>
      <p:bldP spid="11" grpId="1"/>
      <p:bldP spid="11" grpId="2"/>
      <p:bldP spid="13" grpId="0"/>
      <p:bldP spid="13" grpId="1"/>
      <p:bldP spid="13" grpId="2"/>
      <p:bldP spid="13" grpId="3"/>
      <p:bldP spid="13" grpId="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More about Events</a:t>
            </a:r>
            <a:endParaRPr lang="x-none" altLang="en-US" sz="4800" b="1"/>
          </a:p>
        </p:txBody>
      </p:sp>
      <p:sp>
        <p:nvSpPr>
          <p:cNvPr id="4" name="Text Box 3"/>
          <p:cNvSpPr txBox="1"/>
          <p:nvPr/>
        </p:nvSpPr>
        <p:spPr>
          <a:xfrm>
            <a:off x="244475" y="1607185"/>
            <a:ext cx="11703050" cy="546100"/>
          </a:xfrm>
          <a:prstGeom prst="rect">
            <a:avLst/>
          </a:prstGeom>
          <a:noFill/>
        </p:spPr>
        <p:txBody>
          <a:bodyPr wrap="square" rtlCol="0">
            <a:spAutoFit/>
          </a:bodyPr>
          <a:p>
            <a:pPr algn="ctr"/>
            <a:r>
              <a:rPr lang="x-none" altLang="en-US" sz="2800" b="1"/>
              <a:t>jQuery has formalized some frequently used events for ease in use.</a:t>
            </a:r>
            <a:endParaRPr lang="x-none" altLang="en-US" sz="2800" b="1"/>
          </a:p>
        </p:txBody>
      </p:sp>
      <p:sp>
        <p:nvSpPr>
          <p:cNvPr id="6" name="Text Box 5"/>
          <p:cNvSpPr txBox="1"/>
          <p:nvPr/>
        </p:nvSpPr>
        <p:spPr>
          <a:xfrm>
            <a:off x="2721610" y="2338070"/>
            <a:ext cx="6330315" cy="4386580"/>
          </a:xfrm>
          <a:prstGeom prst="rect">
            <a:avLst/>
          </a:prstGeom>
          <a:noFill/>
        </p:spPr>
        <p:txBody>
          <a:bodyPr wrap="square" rtlCol="0">
            <a:spAutoFit/>
          </a:bodyPr>
          <a:p>
            <a:pPr algn="ctr"/>
            <a:r>
              <a:rPr lang="x-none" altLang="en-US" sz="2800"/>
              <a:t>click(function)</a:t>
            </a:r>
            <a:endParaRPr lang="x-none" altLang="en-US" sz="2800"/>
          </a:p>
          <a:p>
            <a:pPr algn="ctr"/>
            <a:r>
              <a:rPr lang="x-none" altLang="en-US" sz="2800"/>
              <a:t>dblclick(function)</a:t>
            </a:r>
            <a:endParaRPr lang="x-none" altLang="en-US" sz="2800"/>
          </a:p>
          <a:p>
            <a:pPr algn="ctr"/>
            <a:r>
              <a:rPr lang="x-none" altLang="en-US" sz="2800"/>
              <a:t>foucs(function)</a:t>
            </a:r>
            <a:endParaRPr lang="x-none" altLang="en-US" sz="2800"/>
          </a:p>
          <a:p>
            <a:pPr algn="ctr"/>
            <a:r>
              <a:rPr lang="x-none" altLang="en-US" sz="2800"/>
              <a:t>blur(function)</a:t>
            </a:r>
            <a:endParaRPr lang="x-none" altLang="en-US" sz="2800"/>
          </a:p>
          <a:p>
            <a:pPr algn="ctr"/>
            <a:r>
              <a:rPr lang="x-none" altLang="en-US" sz="2800"/>
              <a:t>keydown(function)</a:t>
            </a:r>
            <a:endParaRPr lang="x-none" altLang="en-US" sz="2800"/>
          </a:p>
          <a:p>
            <a:pPr algn="ctr"/>
            <a:r>
              <a:rPr lang="x-none" altLang="en-US" sz="2800"/>
              <a:t>keyup(function)</a:t>
            </a:r>
            <a:endParaRPr lang="x-none" altLang="en-US" sz="2800"/>
          </a:p>
          <a:p>
            <a:pPr algn="ctr"/>
            <a:r>
              <a:rPr lang="x-none" altLang="en-US" sz="2800"/>
              <a:t>keypress(function)</a:t>
            </a:r>
            <a:endParaRPr lang="x-none" altLang="en-US" sz="2800"/>
          </a:p>
          <a:p>
            <a:pPr algn="ctr"/>
            <a:r>
              <a:rPr lang="x-none" altLang="en-US" sz="2800"/>
              <a:t>mousedown(function)</a:t>
            </a:r>
            <a:endParaRPr lang="x-none" altLang="en-US" sz="2800"/>
          </a:p>
          <a:p>
            <a:pPr algn="ctr"/>
            <a:r>
              <a:rPr lang="x-none" altLang="en-US" sz="2800"/>
              <a:t>mouseup(function)</a:t>
            </a:r>
            <a:endParaRPr lang="x-none" altLang="en-US" sz="2800"/>
          </a:p>
          <a:p>
            <a:pPr algn="ctr"/>
            <a:r>
              <a:rPr lang="x-none" altLang="en-US" sz="2800"/>
              <a:t>mousemove(function)</a:t>
            </a:r>
            <a:endParaRPr lang="x-none"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Traversing &amp; Manipulation</a:t>
            </a:r>
            <a:endParaRPr lang="x-none" altLang="en-US" sz="4800" b="1"/>
          </a:p>
        </p:txBody>
      </p:sp>
      <p:sp>
        <p:nvSpPr>
          <p:cNvPr id="4" name="Text Box 3"/>
          <p:cNvSpPr txBox="1"/>
          <p:nvPr/>
        </p:nvSpPr>
        <p:spPr>
          <a:xfrm>
            <a:off x="6959600" y="3293110"/>
            <a:ext cx="3228340" cy="2870835"/>
          </a:xfrm>
          <a:prstGeom prst="rect">
            <a:avLst/>
          </a:prstGeom>
          <a:noFill/>
        </p:spPr>
        <p:txBody>
          <a:bodyPr wrap="square" rtlCol="0">
            <a:spAutoFit/>
          </a:bodyPr>
          <a:p>
            <a:pPr algn="ctr"/>
            <a:r>
              <a:rPr lang="x-none" altLang="en-US" sz="3600"/>
              <a:t>append</a:t>
            </a:r>
            <a:endParaRPr lang="x-none" altLang="en-US" sz="3600"/>
          </a:p>
          <a:p>
            <a:pPr algn="ctr"/>
            <a:r>
              <a:rPr lang="x-none" altLang="en-US" sz="3600"/>
              <a:t>prepend</a:t>
            </a:r>
            <a:endParaRPr lang="x-none" altLang="en-US" sz="3600"/>
          </a:p>
          <a:p>
            <a:pPr algn="ctr"/>
            <a:r>
              <a:rPr lang="x-none" altLang="en-US" sz="3600"/>
              <a:t>clone</a:t>
            </a:r>
            <a:endParaRPr lang="x-none" altLang="en-US" sz="3600"/>
          </a:p>
          <a:p>
            <a:pPr algn="ctr"/>
            <a:r>
              <a:rPr lang="x-none" altLang="en-US" sz="3600"/>
              <a:t>remove</a:t>
            </a:r>
            <a:endParaRPr lang="x-none" altLang="en-US" sz="3600"/>
          </a:p>
          <a:p>
            <a:pPr algn="ctr"/>
            <a:r>
              <a:rPr lang="x-none" altLang="en-US" sz="3600"/>
              <a:t>replaceWith</a:t>
            </a:r>
            <a:endParaRPr lang="x-none" altLang="en-US" sz="3600"/>
          </a:p>
        </p:txBody>
      </p:sp>
      <p:sp>
        <p:nvSpPr>
          <p:cNvPr id="6" name="Text Box 5"/>
          <p:cNvSpPr txBox="1"/>
          <p:nvPr/>
        </p:nvSpPr>
        <p:spPr>
          <a:xfrm>
            <a:off x="1308100" y="3277235"/>
            <a:ext cx="3228340" cy="2870835"/>
          </a:xfrm>
          <a:prstGeom prst="rect">
            <a:avLst/>
          </a:prstGeom>
          <a:noFill/>
        </p:spPr>
        <p:txBody>
          <a:bodyPr wrap="square" rtlCol="0">
            <a:spAutoFit/>
          </a:bodyPr>
          <a:p>
            <a:pPr algn="ctr"/>
            <a:r>
              <a:rPr lang="x-none" altLang="en-US" sz="3600"/>
              <a:t>contents</a:t>
            </a:r>
            <a:endParaRPr lang="x-none" altLang="en-US" sz="3600"/>
          </a:p>
          <a:p>
            <a:pPr algn="ctr"/>
            <a:r>
              <a:rPr lang="x-none" altLang="en-US" sz="3600"/>
              <a:t>find</a:t>
            </a:r>
            <a:endParaRPr lang="x-none" altLang="en-US" sz="3600"/>
          </a:p>
          <a:p>
            <a:pPr algn="ctr"/>
            <a:r>
              <a:rPr lang="x-none" altLang="en-US" sz="3600"/>
              <a:t>parent</a:t>
            </a:r>
            <a:endParaRPr lang="x-none" altLang="en-US" sz="3600"/>
          </a:p>
          <a:p>
            <a:pPr algn="ctr"/>
            <a:r>
              <a:rPr lang="x-none" altLang="en-US" sz="3600"/>
              <a:t>first</a:t>
            </a:r>
            <a:endParaRPr lang="x-none" altLang="en-US" sz="3600"/>
          </a:p>
          <a:p>
            <a:pPr algn="ctr"/>
            <a:r>
              <a:rPr lang="x-none" altLang="en-US" sz="3600"/>
              <a:t>last</a:t>
            </a:r>
            <a:endParaRPr lang="x-none" altLang="en-US" sz="3600"/>
          </a:p>
        </p:txBody>
      </p:sp>
      <p:sp>
        <p:nvSpPr>
          <p:cNvPr id="7" name="Text Box 6"/>
          <p:cNvSpPr txBox="1"/>
          <p:nvPr/>
        </p:nvSpPr>
        <p:spPr>
          <a:xfrm>
            <a:off x="836295" y="1675765"/>
            <a:ext cx="10674985" cy="546100"/>
          </a:xfrm>
          <a:prstGeom prst="rect">
            <a:avLst/>
          </a:prstGeom>
          <a:noFill/>
        </p:spPr>
        <p:txBody>
          <a:bodyPr wrap="square" rtlCol="0">
            <a:spAutoFit/>
          </a:bodyPr>
          <a:p>
            <a:pPr algn="ctr"/>
            <a:r>
              <a:rPr lang="x-none" altLang="en-US" sz="2800" b="1"/>
              <a:t>"Commonly Used" Traversing &amp; Manipulation Functions</a:t>
            </a:r>
            <a:endParaRPr lang="x-none" altLang="en-US" sz="2800" b="1"/>
          </a:p>
        </p:txBody>
      </p:sp>
      <p:sp>
        <p:nvSpPr>
          <p:cNvPr id="8" name="Text Box 7"/>
          <p:cNvSpPr txBox="1"/>
          <p:nvPr/>
        </p:nvSpPr>
        <p:spPr>
          <a:xfrm>
            <a:off x="1970405" y="2442845"/>
            <a:ext cx="3069590" cy="676275"/>
          </a:xfrm>
          <a:prstGeom prst="rect">
            <a:avLst/>
          </a:prstGeom>
          <a:noFill/>
        </p:spPr>
        <p:txBody>
          <a:bodyPr wrap="square" rtlCol="0">
            <a:spAutoFit/>
          </a:bodyPr>
          <a:p>
            <a:r>
              <a:rPr lang="x-none" altLang="en-US" sz="36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Traversing</a:t>
            </a:r>
            <a:endParaRPr lang="x-none" altLang="en-US" sz="36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 Box 8"/>
          <p:cNvSpPr txBox="1"/>
          <p:nvPr/>
        </p:nvSpPr>
        <p:spPr>
          <a:xfrm>
            <a:off x="7097395" y="2495550"/>
            <a:ext cx="3069590" cy="676275"/>
          </a:xfrm>
          <a:prstGeom prst="rect">
            <a:avLst/>
          </a:prstGeom>
          <a:noFill/>
        </p:spPr>
        <p:txBody>
          <a:bodyPr wrap="square" rtlCol="0">
            <a:spAutoFit/>
          </a:bodyPr>
          <a:p>
            <a:r>
              <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Manipulation</a:t>
            </a:r>
            <a:endParaRPr lang="x-none" altLang="en-US" sz="36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53335" y="2441575"/>
            <a:ext cx="7157085" cy="871220"/>
          </a:xfrm>
          <a:prstGeom prst="rect">
            <a:avLst/>
          </a:prstGeom>
          <a:noFill/>
        </p:spPr>
        <p:txBody>
          <a:bodyPr wrap="square" rtlCol="0">
            <a:spAutoFit/>
            <a:scene3d>
              <a:camera prst="orthographicFront"/>
              <a:lightRig rig="threePt" dir="t"/>
            </a:scene3d>
          </a:bodyPr>
          <a:p>
            <a:pPr algn="ctr"/>
            <a:r>
              <a:rPr lang="x-none" altLang="en-US" sz="4800">
                <a:solidFill>
                  <a:schemeClr val="tx1"/>
                </a:solidFill>
                <a:effectLst>
                  <a:outerShdw blurRad="38100" dist="19050" dir="2700000" algn="tl" rotWithShape="0">
                    <a:schemeClr val="dk1">
                      <a:alpha val="40000"/>
                    </a:schemeClr>
                  </a:outerShdw>
                </a:effectLst>
              </a:rPr>
              <a:t>jQuery Documentation</a:t>
            </a:r>
            <a:endParaRPr lang="x-none" altLang="en-US" sz="4800">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365760" y="3785870"/>
            <a:ext cx="11395710" cy="579120"/>
          </a:xfrm>
          <a:prstGeom prst="rect">
            <a:avLst/>
          </a:prstGeom>
          <a:noFill/>
        </p:spPr>
        <p:txBody>
          <a:bodyPr wrap="square" rtlCol="0">
            <a:spAutoFit/>
          </a:bodyPr>
          <a:p>
            <a:pPr algn="ctr"/>
            <a:r>
              <a:rPr lang="en-US" sz="3200" b="1"/>
              <a:t>http://api.jquery.com/</a:t>
            </a:r>
            <a:endParaRPr lang="en-US" sz="32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Timers in JavaScript</a:t>
            </a:r>
            <a:endParaRPr lang="x-none" altLang="en-US" sz="4800" b="1"/>
          </a:p>
        </p:txBody>
      </p:sp>
      <p:sp>
        <p:nvSpPr>
          <p:cNvPr id="7" name="Text Box 6"/>
          <p:cNvSpPr txBox="1"/>
          <p:nvPr/>
        </p:nvSpPr>
        <p:spPr>
          <a:xfrm>
            <a:off x="1024890" y="1697355"/>
            <a:ext cx="10610215" cy="1099185"/>
          </a:xfrm>
          <a:prstGeom prst="rect">
            <a:avLst/>
          </a:prstGeom>
          <a:noFill/>
        </p:spPr>
        <p:txBody>
          <a:bodyPr wrap="square" rtlCol="0">
            <a:spAutoFit/>
          </a:bodyPr>
          <a:p>
            <a:pPr algn="ctr"/>
            <a:r>
              <a:rPr lang="x-none" altLang="en-US" sz="3200" b="1">
                <a:solidFill>
                  <a:schemeClr val="accent5"/>
                </a:solidFill>
              </a:rPr>
              <a:t>var </a:t>
            </a:r>
            <a:r>
              <a:rPr lang="x-none" altLang="en-US" sz="3200"/>
              <a:t>intervalId = </a:t>
            </a:r>
            <a:r>
              <a:rPr lang="x-none" altLang="en-US" sz="3200" b="1">
                <a:solidFill>
                  <a:srgbClr val="7030A0"/>
                </a:solidFill>
              </a:rPr>
              <a:t>setInterval </a:t>
            </a:r>
            <a:r>
              <a:rPr lang="x-none" altLang="en-US" sz="3200"/>
              <a:t>( </a:t>
            </a:r>
            <a:r>
              <a:rPr lang="x-none" altLang="en-US" sz="3200" b="1">
                <a:solidFill>
                  <a:schemeClr val="accent5"/>
                </a:solidFill>
              </a:rPr>
              <a:t>function </a:t>
            </a:r>
            <a:r>
              <a:rPr lang="x-none" altLang="en-US" sz="3200">
                <a:solidFill>
                  <a:schemeClr val="accent6"/>
                </a:solidFill>
              </a:rPr>
              <a:t>[, delay,  param1, param2, param3, ... ] </a:t>
            </a:r>
            <a:r>
              <a:rPr lang="x-none" altLang="en-US" sz="3200"/>
              <a:t>) ;</a:t>
            </a:r>
            <a:endParaRPr lang="x-none" altLang="en-US" sz="3200"/>
          </a:p>
        </p:txBody>
      </p:sp>
      <p:sp>
        <p:nvSpPr>
          <p:cNvPr id="8" name="Text Box 7"/>
          <p:cNvSpPr txBox="1"/>
          <p:nvPr/>
        </p:nvSpPr>
        <p:spPr>
          <a:xfrm>
            <a:off x="995045" y="2967990"/>
            <a:ext cx="10412095" cy="611505"/>
          </a:xfrm>
          <a:prstGeom prst="rect">
            <a:avLst/>
          </a:prstGeom>
          <a:noFill/>
        </p:spPr>
        <p:txBody>
          <a:bodyPr wrap="square" rtlCol="0">
            <a:spAutoFit/>
          </a:bodyPr>
          <a:p>
            <a:pPr algn="ctr"/>
            <a:r>
              <a:rPr lang="x-none" altLang="en-US" sz="3200" b="1">
                <a:solidFill>
                  <a:srgbClr val="7030A0"/>
                </a:solidFill>
              </a:rPr>
              <a:t>clearInterval </a:t>
            </a:r>
            <a:r>
              <a:rPr lang="x-none" altLang="en-US" sz="3200"/>
              <a:t>( intervalId ) ;</a:t>
            </a:r>
            <a:endParaRPr lang="x-none" altLang="en-US" sz="3200"/>
          </a:p>
        </p:txBody>
      </p:sp>
      <p:sp>
        <p:nvSpPr>
          <p:cNvPr id="9" name="Text Box 8"/>
          <p:cNvSpPr txBox="1"/>
          <p:nvPr/>
        </p:nvSpPr>
        <p:spPr>
          <a:xfrm>
            <a:off x="929005" y="3830320"/>
            <a:ext cx="10610215" cy="1099185"/>
          </a:xfrm>
          <a:prstGeom prst="rect">
            <a:avLst/>
          </a:prstGeom>
          <a:noFill/>
        </p:spPr>
        <p:txBody>
          <a:bodyPr wrap="square" rtlCol="0">
            <a:spAutoFit/>
          </a:bodyPr>
          <a:p>
            <a:pPr algn="ctr"/>
            <a:r>
              <a:rPr lang="x-none" altLang="en-US" sz="3200" b="1">
                <a:solidFill>
                  <a:schemeClr val="accent5"/>
                </a:solidFill>
              </a:rPr>
              <a:t>var </a:t>
            </a:r>
            <a:r>
              <a:rPr lang="x-none" altLang="en-US" sz="3200"/>
              <a:t>timeoutId = </a:t>
            </a:r>
            <a:r>
              <a:rPr lang="x-none" altLang="en-US" sz="3200" b="1">
                <a:solidFill>
                  <a:srgbClr val="7030A0"/>
                </a:solidFill>
              </a:rPr>
              <a:t>setTimeout </a:t>
            </a:r>
            <a:r>
              <a:rPr lang="x-none" altLang="en-US" sz="3200"/>
              <a:t>( </a:t>
            </a:r>
            <a:r>
              <a:rPr lang="x-none" altLang="en-US" sz="3200" b="1">
                <a:solidFill>
                  <a:schemeClr val="accent5"/>
                </a:solidFill>
              </a:rPr>
              <a:t>function </a:t>
            </a:r>
            <a:r>
              <a:rPr lang="x-none" altLang="en-US" sz="3200">
                <a:solidFill>
                  <a:schemeClr val="accent6"/>
                </a:solidFill>
              </a:rPr>
              <a:t>[, delay,  param1, param2, param3, ... ] </a:t>
            </a:r>
            <a:r>
              <a:rPr lang="x-none" altLang="en-US" sz="3200"/>
              <a:t>) ;</a:t>
            </a:r>
            <a:endParaRPr lang="x-none" altLang="en-US" sz="3200"/>
          </a:p>
        </p:txBody>
      </p:sp>
      <p:sp>
        <p:nvSpPr>
          <p:cNvPr id="10" name="Text Box 9"/>
          <p:cNvSpPr txBox="1"/>
          <p:nvPr/>
        </p:nvSpPr>
        <p:spPr>
          <a:xfrm>
            <a:off x="899160" y="5100955"/>
            <a:ext cx="10412095" cy="611505"/>
          </a:xfrm>
          <a:prstGeom prst="rect">
            <a:avLst/>
          </a:prstGeom>
          <a:noFill/>
        </p:spPr>
        <p:txBody>
          <a:bodyPr wrap="square" rtlCol="0">
            <a:spAutoFit/>
          </a:bodyPr>
          <a:p>
            <a:pPr algn="ctr"/>
            <a:r>
              <a:rPr lang="x-none" altLang="en-US" sz="3200" b="1">
                <a:solidFill>
                  <a:srgbClr val="7030A0"/>
                </a:solidFill>
              </a:rPr>
              <a:t>clearTimeout </a:t>
            </a:r>
            <a:r>
              <a:rPr lang="x-none" altLang="en-US" sz="3200"/>
              <a:t>( </a:t>
            </a:r>
            <a:r>
              <a:rPr lang="x-none" altLang="en-US" sz="3200">
                <a:sym typeface="+mn-ea"/>
              </a:rPr>
              <a:t>timeoutId </a:t>
            </a:r>
            <a:r>
              <a:rPr lang="x-none" altLang="en-US" sz="3200"/>
              <a:t>) ;</a:t>
            </a:r>
            <a:endParaRPr lang="x-none"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Creating Objects with Object Literal </a:t>
            </a:r>
            <a:endParaRPr lang="x-none" altLang="en-US" sz="4800" b="1"/>
          </a:p>
        </p:txBody>
      </p:sp>
      <p:sp>
        <p:nvSpPr>
          <p:cNvPr id="4" name="Text Box 3"/>
          <p:cNvSpPr txBox="1"/>
          <p:nvPr/>
        </p:nvSpPr>
        <p:spPr>
          <a:xfrm>
            <a:off x="848995" y="2747010"/>
            <a:ext cx="10610215" cy="2326005"/>
          </a:xfrm>
          <a:prstGeom prst="rect">
            <a:avLst/>
          </a:prstGeom>
          <a:noFill/>
        </p:spPr>
        <p:txBody>
          <a:bodyPr wrap="square" rtlCol="0">
            <a:spAutoFit/>
          </a:bodyPr>
          <a:p>
            <a:pPr algn="ctr"/>
            <a:r>
              <a:rPr lang="x-none" altLang="en-US" sz="4000" b="1">
                <a:solidFill>
                  <a:schemeClr val="accent5"/>
                </a:solidFill>
              </a:rPr>
              <a:t>var </a:t>
            </a:r>
            <a:r>
              <a:rPr lang="x-none" altLang="en-US" sz="4000"/>
              <a:t>myObj = { } ;</a:t>
            </a:r>
            <a:endParaRPr lang="x-none" altLang="en-US" sz="4000"/>
          </a:p>
          <a:p>
            <a:pPr algn="ctr"/>
            <a:endParaRPr lang="x-none" altLang="en-US" sz="4000"/>
          </a:p>
          <a:p>
            <a:pPr algn="ctr"/>
            <a:r>
              <a:rPr lang="x-none" altLang="en-US" sz="3200"/>
              <a:t>console.log (myObj) ; </a:t>
            </a:r>
            <a:r>
              <a:rPr lang="x-none" altLang="en-US" sz="3200">
                <a:solidFill>
                  <a:srgbClr val="00B050"/>
                </a:solidFill>
              </a:rPr>
              <a:t>// Print Object</a:t>
            </a:r>
            <a:endParaRPr lang="x-none" altLang="en-US" sz="3200">
              <a:solidFill>
                <a:srgbClr val="00B050"/>
              </a:solidFill>
            </a:endParaRPr>
          </a:p>
          <a:p>
            <a:pPr algn="ctr"/>
            <a:endParaRPr lang="x-none" altLang="en-US" sz="320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Working Files</a:t>
            </a:r>
            <a:endParaRPr lang="x-none" altLang="en-US" sz="4800" b="1"/>
          </a:p>
        </p:txBody>
      </p:sp>
      <p:sp>
        <p:nvSpPr>
          <p:cNvPr id="6" name="Text Box 5"/>
          <p:cNvSpPr txBox="1"/>
          <p:nvPr/>
        </p:nvSpPr>
        <p:spPr>
          <a:xfrm>
            <a:off x="367030" y="2076450"/>
            <a:ext cx="11492865" cy="1099185"/>
          </a:xfrm>
          <a:prstGeom prst="rect">
            <a:avLst/>
          </a:prstGeom>
          <a:noFill/>
        </p:spPr>
        <p:txBody>
          <a:bodyPr wrap="square" rtlCol="0">
            <a:spAutoFit/>
          </a:bodyPr>
          <a:p>
            <a:pPr algn="ctr"/>
            <a:r>
              <a:rPr lang="x-none" altLang="en-US" sz="3200"/>
              <a:t>From Today On, Working Files can be downloaded through IJSE web site.</a:t>
            </a:r>
            <a:endParaRPr lang="x-none" altLang="en-US" sz="3200"/>
          </a:p>
        </p:txBody>
      </p:sp>
      <p:sp>
        <p:nvSpPr>
          <p:cNvPr id="7" name="Text Box 6"/>
          <p:cNvSpPr txBox="1"/>
          <p:nvPr/>
        </p:nvSpPr>
        <p:spPr>
          <a:xfrm>
            <a:off x="1778635" y="3907790"/>
            <a:ext cx="8476615" cy="640080"/>
          </a:xfrm>
          <a:prstGeom prst="rect">
            <a:avLst/>
          </a:prstGeom>
          <a:noFill/>
        </p:spPr>
        <p:txBody>
          <a:bodyPr wrap="square" rtlCol="0">
            <a:spAutoFit/>
          </a:bodyPr>
          <a:p>
            <a:pPr algn="ctr"/>
            <a:r>
              <a:rPr lang="en-US" sz="3600" b="1"/>
              <a:t>http://workingfiles.ijse.lk/</a:t>
            </a:r>
            <a:endParaRPr 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Assignment 1</a:t>
            </a:r>
            <a:endParaRPr lang="x-none" altLang="en-US" sz="4800" b="1"/>
          </a:p>
        </p:txBody>
      </p:sp>
      <p:sp>
        <p:nvSpPr>
          <p:cNvPr id="6" name="Text Box 5"/>
          <p:cNvSpPr txBox="1"/>
          <p:nvPr/>
        </p:nvSpPr>
        <p:spPr>
          <a:xfrm>
            <a:off x="602615" y="1596390"/>
            <a:ext cx="11058525" cy="611505"/>
          </a:xfrm>
          <a:prstGeom prst="rect">
            <a:avLst/>
          </a:prstGeom>
          <a:noFill/>
        </p:spPr>
        <p:txBody>
          <a:bodyPr wrap="square" rtlCol="0">
            <a:spAutoFit/>
          </a:bodyPr>
          <a:p>
            <a:pPr algn="ctr"/>
            <a:r>
              <a:rPr lang="x-none" altLang="en-US" sz="3200"/>
              <a:t>Create a Queue (FIFO) in JavaScript</a:t>
            </a:r>
            <a:endParaRPr lang="x-none" altLang="en-US" sz="3200"/>
          </a:p>
        </p:txBody>
      </p:sp>
      <p:sp>
        <p:nvSpPr>
          <p:cNvPr id="7" name="Text Box 6"/>
          <p:cNvSpPr txBox="1"/>
          <p:nvPr/>
        </p:nvSpPr>
        <p:spPr>
          <a:xfrm>
            <a:off x="1986915" y="2288540"/>
            <a:ext cx="8378190" cy="1891665"/>
          </a:xfrm>
          <a:prstGeom prst="rect">
            <a:avLst/>
          </a:prstGeom>
          <a:noFill/>
        </p:spPr>
        <p:txBody>
          <a:bodyPr wrap="square" rtlCol="0">
            <a:spAutoFit/>
          </a:bodyPr>
          <a:p>
            <a:pPr algn="ctr"/>
            <a:r>
              <a:rPr lang="x-none" altLang="en-US" sz="3200"/>
              <a:t>It should have three methods</a:t>
            </a:r>
            <a:r>
              <a:rPr lang="x-none" altLang="en-US" sz="2800"/>
              <a:t> </a:t>
            </a:r>
            <a:endParaRPr lang="x-none" altLang="en-US" sz="2800"/>
          </a:p>
          <a:p>
            <a:pPr algn="ctr"/>
            <a:r>
              <a:rPr lang="x-none" altLang="en-US" sz="2800">
                <a:solidFill>
                  <a:schemeClr val="accent1"/>
                </a:solidFill>
              </a:rPr>
              <a:t>Enqueue</a:t>
            </a:r>
            <a:endParaRPr lang="x-none" altLang="en-US" sz="2800">
              <a:solidFill>
                <a:schemeClr val="accent1"/>
              </a:solidFill>
            </a:endParaRPr>
          </a:p>
          <a:p>
            <a:pPr algn="ctr"/>
            <a:r>
              <a:rPr lang="x-none" altLang="en-US" sz="2800">
                <a:solidFill>
                  <a:schemeClr val="accent1"/>
                </a:solidFill>
              </a:rPr>
              <a:t>Dequeue</a:t>
            </a:r>
            <a:endParaRPr lang="x-none" altLang="en-US" sz="2800">
              <a:solidFill>
                <a:schemeClr val="accent1"/>
              </a:solidFill>
            </a:endParaRPr>
          </a:p>
          <a:p>
            <a:pPr algn="ctr"/>
            <a:r>
              <a:rPr lang="x-none" altLang="en-US" sz="2800">
                <a:solidFill>
                  <a:schemeClr val="accent1"/>
                </a:solidFill>
              </a:rPr>
              <a:t>Printqueue</a:t>
            </a:r>
            <a:endParaRPr lang="x-none" altLang="en-US" sz="2800">
              <a:solidFill>
                <a:schemeClr val="accent1"/>
              </a:solidFill>
            </a:endParaRPr>
          </a:p>
        </p:txBody>
      </p:sp>
      <p:pic>
        <p:nvPicPr>
          <p:cNvPr id="8" name="Picture 7" descr="giphy"/>
          <p:cNvPicPr>
            <a:picLocks noChangeAspect="1"/>
          </p:cNvPicPr>
          <p:nvPr/>
        </p:nvPicPr>
        <p:blipFill>
          <a:blip r:embed="rId1"/>
          <a:stretch>
            <a:fillRect/>
          </a:stretch>
        </p:blipFill>
        <p:spPr>
          <a:xfrm>
            <a:off x="1851660" y="4248150"/>
            <a:ext cx="8965565" cy="2490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Primitive Wrappers</a:t>
            </a:r>
            <a:endParaRPr lang="x-none" altLang="en-US" sz="4800" b="1"/>
          </a:p>
        </p:txBody>
      </p:sp>
      <p:sp>
        <p:nvSpPr>
          <p:cNvPr id="4" name="Text Box 3"/>
          <p:cNvSpPr txBox="1"/>
          <p:nvPr/>
        </p:nvSpPr>
        <p:spPr>
          <a:xfrm>
            <a:off x="942340" y="1979930"/>
            <a:ext cx="10218420" cy="4025265"/>
          </a:xfrm>
          <a:prstGeom prst="rect">
            <a:avLst/>
          </a:prstGeom>
          <a:noFill/>
        </p:spPr>
        <p:txBody>
          <a:bodyPr wrap="square" rtlCol="0">
            <a:spAutoFit/>
          </a:bodyPr>
          <a:p>
            <a:pPr algn="ctr"/>
            <a:r>
              <a:rPr lang="x-none" altLang="en-US" sz="3200"/>
              <a:t>Primitive Wrappers are available for only Three Primitive Data Types in JavaScript</a:t>
            </a:r>
            <a:endParaRPr lang="x-none" altLang="en-US" sz="3200"/>
          </a:p>
          <a:p>
            <a:pPr algn="ctr"/>
            <a:endParaRPr lang="x-none" altLang="en-US" sz="3200"/>
          </a:p>
          <a:p>
            <a:pPr algn="ctr"/>
            <a:r>
              <a:rPr lang="x-none" altLang="en-US" sz="3200">
                <a:ln w="22225">
                  <a:solidFill>
                    <a:schemeClr val="accent2"/>
                  </a:solidFill>
                  <a:prstDash val="solid"/>
                </a:ln>
                <a:solidFill>
                  <a:schemeClr val="accent2">
                    <a:lumMod val="40000"/>
                    <a:lumOff val="60000"/>
                  </a:schemeClr>
                </a:solidFill>
                <a:effectLst/>
              </a:rPr>
              <a:t>Boolean</a:t>
            </a:r>
            <a:endParaRPr lang="x-none" altLang="en-US" sz="3200">
              <a:ln w="22225">
                <a:solidFill>
                  <a:schemeClr val="accent2"/>
                </a:solidFill>
                <a:prstDash val="solid"/>
              </a:ln>
              <a:solidFill>
                <a:schemeClr val="accent2">
                  <a:lumMod val="40000"/>
                  <a:lumOff val="60000"/>
                </a:schemeClr>
              </a:solidFill>
              <a:effectLst/>
            </a:endParaRPr>
          </a:p>
          <a:p>
            <a:pPr algn="ctr"/>
            <a:r>
              <a:rPr lang="x-none" altLang="en-US" sz="3200">
                <a:ln w="22225">
                  <a:solidFill>
                    <a:schemeClr val="accent2"/>
                  </a:solidFill>
                  <a:prstDash val="solid"/>
                </a:ln>
                <a:solidFill>
                  <a:schemeClr val="accent2">
                    <a:lumMod val="40000"/>
                    <a:lumOff val="60000"/>
                  </a:schemeClr>
                </a:solidFill>
                <a:effectLst/>
              </a:rPr>
              <a:t>String</a:t>
            </a:r>
            <a:endParaRPr lang="x-none" altLang="en-US" sz="3200">
              <a:ln w="22225">
                <a:solidFill>
                  <a:schemeClr val="accent2"/>
                </a:solidFill>
                <a:prstDash val="solid"/>
              </a:ln>
              <a:solidFill>
                <a:schemeClr val="accent2">
                  <a:lumMod val="40000"/>
                  <a:lumOff val="60000"/>
                </a:schemeClr>
              </a:solidFill>
              <a:effectLst/>
            </a:endParaRPr>
          </a:p>
          <a:p>
            <a:pPr algn="ctr"/>
            <a:r>
              <a:rPr lang="x-none" altLang="en-US" sz="3200">
                <a:ln w="22225">
                  <a:solidFill>
                    <a:schemeClr val="accent2"/>
                  </a:solidFill>
                  <a:prstDash val="solid"/>
                </a:ln>
                <a:solidFill>
                  <a:schemeClr val="accent2">
                    <a:lumMod val="40000"/>
                    <a:lumOff val="60000"/>
                  </a:schemeClr>
                </a:solidFill>
                <a:effectLst/>
              </a:rPr>
              <a:t>Number</a:t>
            </a:r>
            <a:endParaRPr lang="x-none" altLang="en-US" sz="3200">
              <a:ln w="22225">
                <a:solidFill>
                  <a:schemeClr val="accent2"/>
                </a:solidFill>
                <a:prstDash val="solid"/>
              </a:ln>
              <a:solidFill>
                <a:schemeClr val="accent2">
                  <a:lumMod val="40000"/>
                  <a:lumOff val="60000"/>
                </a:schemeClr>
              </a:solidFill>
              <a:effectLst/>
            </a:endParaRPr>
          </a:p>
          <a:p>
            <a:pPr algn="ctr"/>
            <a:r>
              <a:rPr lang="x-none" altLang="en-US" sz="3200"/>
              <a:t>Null</a:t>
            </a:r>
            <a:endParaRPr lang="x-none" altLang="en-US" sz="3200"/>
          </a:p>
          <a:p>
            <a:pPr algn="ctr"/>
            <a:r>
              <a:rPr lang="x-none" altLang="en-US" sz="3200"/>
              <a:t>Undefined</a:t>
            </a:r>
            <a:endParaRPr lang="x-none"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Boolean Wrapper</a:t>
            </a:r>
            <a:endParaRPr lang="x-none" altLang="en-US" sz="4800" b="1"/>
          </a:p>
        </p:txBody>
      </p:sp>
      <p:sp>
        <p:nvSpPr>
          <p:cNvPr id="4" name="Text Box 3"/>
          <p:cNvSpPr txBox="1"/>
          <p:nvPr/>
        </p:nvSpPr>
        <p:spPr>
          <a:xfrm>
            <a:off x="872490" y="1824355"/>
            <a:ext cx="10610215" cy="611505"/>
          </a:xfrm>
          <a:prstGeom prst="rect">
            <a:avLst/>
          </a:prstGeom>
          <a:noFill/>
        </p:spPr>
        <p:txBody>
          <a:bodyPr wrap="square" rtlCol="0">
            <a:spAutoFit/>
          </a:bodyPr>
          <a:p>
            <a:pPr algn="ctr"/>
            <a:r>
              <a:rPr lang="x-none" altLang="en-US" sz="3200"/>
              <a:t>var myBoolean = new </a:t>
            </a:r>
            <a:r>
              <a:rPr lang="x-none" altLang="en-US" sz="3200" b="1">
                <a:solidFill>
                  <a:schemeClr val="accent1"/>
                </a:solidFill>
              </a:rPr>
              <a:t>Boolean </a:t>
            </a:r>
            <a:r>
              <a:rPr lang="x-none" altLang="en-US" sz="3200"/>
              <a:t>(</a:t>
            </a:r>
            <a:r>
              <a:rPr lang="x-none" altLang="en-US" sz="3200">
                <a:solidFill>
                  <a:schemeClr val="accent6"/>
                </a:solidFill>
              </a:rPr>
              <a:t>true | false</a:t>
            </a:r>
            <a:r>
              <a:rPr lang="x-none" altLang="en-US" sz="3200"/>
              <a:t>) ;</a:t>
            </a:r>
            <a:endParaRPr lang="x-none" altLang="en-US" sz="3200"/>
          </a:p>
        </p:txBody>
      </p:sp>
      <p:sp>
        <p:nvSpPr>
          <p:cNvPr id="6" name="Text Box 5"/>
          <p:cNvSpPr txBox="1"/>
          <p:nvPr/>
        </p:nvSpPr>
        <p:spPr>
          <a:xfrm>
            <a:off x="2368550" y="3751580"/>
            <a:ext cx="7047865" cy="972820"/>
          </a:xfrm>
          <a:prstGeom prst="rect">
            <a:avLst/>
          </a:prstGeom>
          <a:noFill/>
        </p:spPr>
        <p:txBody>
          <a:bodyPr wrap="square" rtlCol="0">
            <a:spAutoFit/>
          </a:bodyPr>
          <a:p>
            <a:pPr algn="ctr"/>
            <a:r>
              <a:rPr lang="x-none" altLang="en-US" sz="2800"/>
              <a:t>For any of these wrappers </a:t>
            </a:r>
            <a:r>
              <a:rPr lang="x-none" altLang="en-US" sz="2800" b="1"/>
              <a:t>valueOf ( )</a:t>
            </a:r>
            <a:r>
              <a:rPr lang="x-none" altLang="en-US" sz="2800"/>
              <a:t> function will return it's primitive value</a:t>
            </a:r>
            <a:endParaRPr lang="x-none"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String Wrapper</a:t>
            </a:r>
            <a:endParaRPr lang="x-none" altLang="en-US" sz="4800" b="1"/>
          </a:p>
        </p:txBody>
      </p:sp>
      <p:sp>
        <p:nvSpPr>
          <p:cNvPr id="4" name="Text Box 3"/>
          <p:cNvSpPr txBox="1"/>
          <p:nvPr/>
        </p:nvSpPr>
        <p:spPr>
          <a:xfrm>
            <a:off x="1024890" y="1697355"/>
            <a:ext cx="10610215" cy="611505"/>
          </a:xfrm>
          <a:prstGeom prst="rect">
            <a:avLst/>
          </a:prstGeom>
          <a:noFill/>
        </p:spPr>
        <p:txBody>
          <a:bodyPr wrap="square" rtlCol="0">
            <a:spAutoFit/>
          </a:bodyPr>
          <a:p>
            <a:pPr algn="ctr"/>
            <a:r>
              <a:rPr lang="x-none" altLang="en-US" sz="3200"/>
              <a:t>var myString = new </a:t>
            </a:r>
            <a:r>
              <a:rPr lang="x-none" altLang="en-US" sz="3200" b="1">
                <a:solidFill>
                  <a:schemeClr val="accent1"/>
                </a:solidFill>
              </a:rPr>
              <a:t>String </a:t>
            </a:r>
            <a:r>
              <a:rPr lang="x-none" altLang="en-US" sz="3200"/>
              <a:t>(</a:t>
            </a:r>
            <a:r>
              <a:rPr lang="x-none" altLang="en-US" sz="3200">
                <a:solidFill>
                  <a:schemeClr val="accent6"/>
                </a:solidFill>
              </a:rPr>
              <a:t>'   Hello, IJSE   '</a:t>
            </a:r>
            <a:r>
              <a:rPr lang="x-none" altLang="en-US" sz="3200"/>
              <a:t>) ;</a:t>
            </a:r>
            <a:endParaRPr lang="x-none" altLang="en-US" sz="3200"/>
          </a:p>
        </p:txBody>
      </p:sp>
      <p:sp>
        <p:nvSpPr>
          <p:cNvPr id="6" name="Text Box 5"/>
          <p:cNvSpPr txBox="1"/>
          <p:nvPr/>
        </p:nvSpPr>
        <p:spPr>
          <a:xfrm>
            <a:off x="1925955" y="3358515"/>
            <a:ext cx="3410585" cy="3049905"/>
          </a:xfrm>
          <a:prstGeom prst="rect">
            <a:avLst/>
          </a:prstGeom>
          <a:noFill/>
        </p:spPr>
        <p:txBody>
          <a:bodyPr wrap="square" rtlCol="0">
            <a:spAutoFit/>
          </a:bodyPr>
          <a:p>
            <a:pPr algn="ctr"/>
            <a:r>
              <a:rPr lang="x-none" altLang="en-US" sz="3200">
                <a:solidFill>
                  <a:schemeClr val="accent1"/>
                </a:solidFill>
              </a:rPr>
              <a:t>length</a:t>
            </a:r>
            <a:endParaRPr lang="x-none" altLang="en-US" sz="3200">
              <a:solidFill>
                <a:schemeClr val="accent1"/>
              </a:solidFill>
            </a:endParaRPr>
          </a:p>
          <a:p>
            <a:pPr algn="ctr"/>
            <a:r>
              <a:rPr lang="x-none" altLang="en-US" sz="3200"/>
              <a:t>charAt</a:t>
            </a:r>
            <a:endParaRPr lang="x-none" altLang="en-US" sz="3200"/>
          </a:p>
          <a:p>
            <a:pPr algn="ctr"/>
            <a:r>
              <a:rPr lang="x-none" altLang="en-US" sz="3200"/>
              <a:t>charCodeAt</a:t>
            </a:r>
            <a:endParaRPr lang="x-none" altLang="en-US" sz="3200"/>
          </a:p>
          <a:p>
            <a:pPr algn="ctr"/>
            <a:r>
              <a:rPr lang="x-none" altLang="en-US" sz="3200"/>
              <a:t>indexOf</a:t>
            </a:r>
            <a:endParaRPr lang="x-none" altLang="en-US" sz="3200"/>
          </a:p>
          <a:p>
            <a:pPr algn="ctr"/>
            <a:r>
              <a:rPr lang="x-none" altLang="en-US" sz="3200"/>
              <a:t>toLowerCase</a:t>
            </a:r>
            <a:endParaRPr lang="x-none" altLang="en-US" sz="3200"/>
          </a:p>
          <a:p>
            <a:pPr algn="ctr"/>
            <a:r>
              <a:rPr lang="x-none" altLang="en-US" sz="3200"/>
              <a:t>toUperCase</a:t>
            </a:r>
            <a:endParaRPr lang="x-none" altLang="en-US" sz="3200"/>
          </a:p>
        </p:txBody>
      </p:sp>
      <p:sp>
        <p:nvSpPr>
          <p:cNvPr id="7" name="Text Box 6"/>
          <p:cNvSpPr txBox="1"/>
          <p:nvPr/>
        </p:nvSpPr>
        <p:spPr>
          <a:xfrm>
            <a:off x="6083300" y="3359150"/>
            <a:ext cx="5019675" cy="3049905"/>
          </a:xfrm>
          <a:prstGeom prst="rect">
            <a:avLst/>
          </a:prstGeom>
          <a:noFill/>
        </p:spPr>
        <p:txBody>
          <a:bodyPr wrap="square" rtlCol="0">
            <a:spAutoFit/>
          </a:bodyPr>
          <a:p>
            <a:pPr algn="ctr"/>
            <a:r>
              <a:rPr lang="x-none" altLang="en-US" sz="3200">
                <a:sym typeface="+mn-ea"/>
              </a:rPr>
              <a:t>trimLeft</a:t>
            </a:r>
            <a:endParaRPr lang="x-none" altLang="en-US" sz="3200"/>
          </a:p>
          <a:p>
            <a:pPr algn="ctr"/>
            <a:r>
              <a:rPr lang="x-none" altLang="en-US" sz="3200">
                <a:sym typeface="+mn-ea"/>
              </a:rPr>
              <a:t>trimRight</a:t>
            </a:r>
            <a:endParaRPr lang="x-none" altLang="en-US" sz="3200"/>
          </a:p>
          <a:p>
            <a:pPr algn="ctr"/>
            <a:r>
              <a:rPr lang="x-none" altLang="en-US" sz="3200">
                <a:sym typeface="+mn-ea"/>
              </a:rPr>
              <a:t>trim</a:t>
            </a:r>
            <a:endParaRPr lang="x-none" altLang="en-US" sz="3200"/>
          </a:p>
          <a:p>
            <a:pPr algn="ctr"/>
            <a:r>
              <a:rPr lang="x-none" altLang="en-US" sz="3200">
                <a:sym typeface="+mn-ea"/>
              </a:rPr>
              <a:t>split</a:t>
            </a:r>
            <a:endParaRPr lang="x-none" altLang="en-US" sz="3200"/>
          </a:p>
          <a:p>
            <a:pPr algn="ctr"/>
            <a:r>
              <a:rPr lang="x-none" altLang="en-US" sz="3200">
                <a:sym typeface="+mn-ea"/>
              </a:rPr>
              <a:t>substring</a:t>
            </a:r>
            <a:endParaRPr lang="x-none" altLang="en-US" sz="3200"/>
          </a:p>
          <a:p>
            <a:pPr algn="ctr"/>
            <a:r>
              <a:rPr lang="x-none" altLang="en-US" sz="3200">
                <a:sym typeface="+mn-ea"/>
              </a:rPr>
              <a:t>substr</a:t>
            </a:r>
            <a:endParaRPr lang="en-US" sz="3200"/>
          </a:p>
        </p:txBody>
      </p:sp>
      <p:cxnSp>
        <p:nvCxnSpPr>
          <p:cNvPr id="8" name="Straight Connector 7"/>
          <p:cNvCxnSpPr/>
          <p:nvPr/>
        </p:nvCxnSpPr>
        <p:spPr>
          <a:xfrm>
            <a:off x="6222365" y="3611880"/>
            <a:ext cx="0" cy="251015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1937385" y="2471420"/>
            <a:ext cx="9051290" cy="546100"/>
          </a:xfrm>
          <a:prstGeom prst="rect">
            <a:avLst/>
          </a:prstGeom>
          <a:noFill/>
        </p:spPr>
        <p:txBody>
          <a:bodyPr wrap="square" rtlCol="0">
            <a:spAutoFit/>
          </a:bodyPr>
          <a:p>
            <a:pPr algn="ctr"/>
            <a:r>
              <a:rPr lang="x-none" altLang="en-US" sz="2800" b="1">
                <a:solidFill>
                  <a:srgbClr val="002060"/>
                </a:solidFill>
              </a:rPr>
              <a:t>Functions and Properties of String Wrappers'</a:t>
            </a:r>
            <a:endParaRPr lang="x-none" altLang="en-US" sz="2800" b="1">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Number Wrapper</a:t>
            </a:r>
            <a:endParaRPr lang="x-none" altLang="en-US" sz="4800" b="1"/>
          </a:p>
        </p:txBody>
      </p:sp>
      <p:sp>
        <p:nvSpPr>
          <p:cNvPr id="4" name="Text Box 3"/>
          <p:cNvSpPr txBox="1"/>
          <p:nvPr/>
        </p:nvSpPr>
        <p:spPr>
          <a:xfrm>
            <a:off x="1024890" y="1612900"/>
            <a:ext cx="10610215" cy="1099185"/>
          </a:xfrm>
          <a:prstGeom prst="rect">
            <a:avLst/>
          </a:prstGeom>
          <a:noFill/>
        </p:spPr>
        <p:txBody>
          <a:bodyPr wrap="square" rtlCol="0">
            <a:spAutoFit/>
          </a:bodyPr>
          <a:p>
            <a:pPr algn="ctr"/>
            <a:r>
              <a:rPr lang="x-none" altLang="en-US" sz="3200"/>
              <a:t>var myNumber1 = new </a:t>
            </a:r>
            <a:r>
              <a:rPr lang="x-none" altLang="en-US" sz="3200" b="1">
                <a:solidFill>
                  <a:schemeClr val="accent1"/>
                </a:solidFill>
              </a:rPr>
              <a:t>Number </a:t>
            </a:r>
            <a:r>
              <a:rPr lang="x-none" altLang="en-US" sz="3200"/>
              <a:t>(</a:t>
            </a:r>
            <a:r>
              <a:rPr lang="x-none" altLang="en-US" sz="3200">
                <a:solidFill>
                  <a:schemeClr val="accent6"/>
                </a:solidFill>
              </a:rPr>
              <a:t>10</a:t>
            </a:r>
            <a:r>
              <a:rPr lang="x-none" altLang="en-US" sz="3200"/>
              <a:t>) ;</a:t>
            </a:r>
            <a:endParaRPr lang="x-none" altLang="en-US" sz="3200"/>
          </a:p>
          <a:p>
            <a:pPr algn="ctr"/>
            <a:r>
              <a:rPr lang="x-none" altLang="en-US" sz="3200">
                <a:sym typeface="+mn-ea"/>
              </a:rPr>
              <a:t>var myNumber2 = new </a:t>
            </a:r>
            <a:r>
              <a:rPr lang="x-none" altLang="en-US" sz="3200" b="1">
                <a:solidFill>
                  <a:schemeClr val="accent1"/>
                </a:solidFill>
                <a:sym typeface="+mn-ea"/>
              </a:rPr>
              <a:t>Number </a:t>
            </a:r>
            <a:r>
              <a:rPr lang="x-none" altLang="en-US" sz="3200">
                <a:sym typeface="+mn-ea"/>
              </a:rPr>
              <a:t>(</a:t>
            </a:r>
            <a:r>
              <a:rPr lang="x-none" altLang="en-US" sz="3200">
                <a:solidFill>
                  <a:schemeClr val="accent6"/>
                </a:solidFill>
                <a:sym typeface="+mn-ea"/>
              </a:rPr>
              <a:t>10.25</a:t>
            </a:r>
            <a:r>
              <a:rPr lang="x-none" altLang="en-US" sz="3200">
                <a:sym typeface="+mn-ea"/>
              </a:rPr>
              <a:t>) ;</a:t>
            </a:r>
            <a:endParaRPr lang="x-none" altLang="en-US" sz="3200"/>
          </a:p>
        </p:txBody>
      </p:sp>
      <p:sp>
        <p:nvSpPr>
          <p:cNvPr id="9" name="Text Box 8"/>
          <p:cNvSpPr txBox="1"/>
          <p:nvPr/>
        </p:nvSpPr>
        <p:spPr>
          <a:xfrm>
            <a:off x="1937385" y="2941955"/>
            <a:ext cx="9051290" cy="546100"/>
          </a:xfrm>
          <a:prstGeom prst="rect">
            <a:avLst/>
          </a:prstGeom>
          <a:noFill/>
        </p:spPr>
        <p:txBody>
          <a:bodyPr wrap="square" rtlCol="0">
            <a:spAutoFit/>
          </a:bodyPr>
          <a:p>
            <a:pPr algn="ctr"/>
            <a:r>
              <a:rPr lang="x-none" altLang="en-US" sz="2800" b="1">
                <a:solidFill>
                  <a:srgbClr val="002060"/>
                </a:solidFill>
              </a:rPr>
              <a:t>Functions and Properties of Number Wrappers'</a:t>
            </a:r>
            <a:endParaRPr lang="x-none" altLang="en-US" sz="2800" b="1">
              <a:solidFill>
                <a:srgbClr val="002060"/>
              </a:solidFill>
            </a:endParaRPr>
          </a:p>
        </p:txBody>
      </p:sp>
      <p:sp>
        <p:nvSpPr>
          <p:cNvPr id="6" name="Text Box 5"/>
          <p:cNvSpPr txBox="1"/>
          <p:nvPr/>
        </p:nvSpPr>
        <p:spPr>
          <a:xfrm>
            <a:off x="710565" y="3885565"/>
            <a:ext cx="4968875" cy="1586865"/>
          </a:xfrm>
          <a:prstGeom prst="rect">
            <a:avLst/>
          </a:prstGeom>
          <a:noFill/>
        </p:spPr>
        <p:txBody>
          <a:bodyPr wrap="square" rtlCol="0">
            <a:spAutoFit/>
          </a:bodyPr>
          <a:p>
            <a:pPr algn="ctr"/>
            <a:r>
              <a:rPr lang="x-none" altLang="en-US" sz="3200">
                <a:solidFill>
                  <a:schemeClr val="accent6"/>
                </a:solidFill>
              </a:rPr>
              <a:t>[Global|Number] </a:t>
            </a:r>
            <a:r>
              <a:rPr lang="x-none" altLang="en-US" sz="3200">
                <a:solidFill>
                  <a:schemeClr val="accent1"/>
                </a:solidFill>
              </a:rPr>
              <a:t>isNaN</a:t>
            </a:r>
            <a:endParaRPr lang="x-none" altLang="en-US" sz="3200">
              <a:solidFill>
                <a:schemeClr val="accent1"/>
              </a:solidFill>
            </a:endParaRPr>
          </a:p>
          <a:p>
            <a:pPr algn="ctr"/>
            <a:r>
              <a:rPr lang="x-none" altLang="en-US" sz="3200">
                <a:solidFill>
                  <a:schemeClr val="accent6"/>
                </a:solidFill>
              </a:rPr>
              <a:t>[Global|Number]</a:t>
            </a:r>
            <a:r>
              <a:rPr lang="x-none" altLang="en-US" sz="3200">
                <a:solidFill>
                  <a:schemeClr val="accent1"/>
                </a:solidFill>
              </a:rPr>
              <a:t> isFinite</a:t>
            </a:r>
            <a:endParaRPr lang="x-none" altLang="en-US" sz="3200">
              <a:solidFill>
                <a:schemeClr val="accent1"/>
              </a:solidFill>
            </a:endParaRPr>
          </a:p>
          <a:p>
            <a:pPr algn="ctr"/>
            <a:r>
              <a:rPr lang="x-none" altLang="en-US" sz="3200"/>
              <a:t>isInteger</a:t>
            </a:r>
            <a:endParaRPr lang="x-none" altLang="en-US" sz="3200"/>
          </a:p>
        </p:txBody>
      </p:sp>
      <p:sp>
        <p:nvSpPr>
          <p:cNvPr id="7" name="Text Box 6"/>
          <p:cNvSpPr txBox="1"/>
          <p:nvPr/>
        </p:nvSpPr>
        <p:spPr>
          <a:xfrm>
            <a:off x="6285865" y="3891915"/>
            <a:ext cx="5019675" cy="1586865"/>
          </a:xfrm>
          <a:prstGeom prst="rect">
            <a:avLst/>
          </a:prstGeom>
          <a:noFill/>
        </p:spPr>
        <p:txBody>
          <a:bodyPr wrap="square" rtlCol="0">
            <a:spAutoFit/>
          </a:bodyPr>
          <a:p>
            <a:pPr algn="ctr"/>
            <a:r>
              <a:rPr lang="x-none" altLang="en-US" sz="3200">
                <a:sym typeface="+mn-ea"/>
              </a:rPr>
              <a:t>toExponetial</a:t>
            </a:r>
            <a:endParaRPr lang="x-none" altLang="en-US" sz="3200">
              <a:sym typeface="+mn-ea"/>
            </a:endParaRPr>
          </a:p>
          <a:p>
            <a:pPr algn="ctr"/>
            <a:r>
              <a:rPr lang="x-none" altLang="en-US" sz="3200"/>
              <a:t>toFixed</a:t>
            </a:r>
            <a:endParaRPr lang="x-none" altLang="en-US" sz="3200"/>
          </a:p>
          <a:p>
            <a:pPr algn="ctr"/>
            <a:r>
              <a:rPr lang="x-none" altLang="en-US" sz="3200"/>
              <a:t>toPrecision</a:t>
            </a:r>
            <a:endParaRPr lang="x-none" altLang="en-US" sz="3200"/>
          </a:p>
        </p:txBody>
      </p:sp>
      <p:cxnSp>
        <p:nvCxnSpPr>
          <p:cNvPr id="8" name="Straight Connector 7"/>
          <p:cNvCxnSpPr/>
          <p:nvPr/>
        </p:nvCxnSpPr>
        <p:spPr>
          <a:xfrm>
            <a:off x="6222365" y="3611880"/>
            <a:ext cx="0" cy="233299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Big.js</a:t>
            </a:r>
            <a:endParaRPr lang="x-none" altLang="en-US" sz="4800" b="1"/>
          </a:p>
        </p:txBody>
      </p:sp>
      <p:sp>
        <p:nvSpPr>
          <p:cNvPr id="4" name="Text Box 3"/>
          <p:cNvSpPr txBox="1"/>
          <p:nvPr/>
        </p:nvSpPr>
        <p:spPr>
          <a:xfrm>
            <a:off x="758825" y="1916430"/>
            <a:ext cx="10546715" cy="2074545"/>
          </a:xfrm>
          <a:prstGeom prst="rect">
            <a:avLst/>
          </a:prstGeom>
          <a:noFill/>
        </p:spPr>
        <p:txBody>
          <a:bodyPr wrap="square" rtlCol="0">
            <a:spAutoFit/>
          </a:bodyPr>
          <a:p>
            <a:pPr algn="ctr"/>
            <a:r>
              <a:rPr lang="x-none" altLang="en-US" sz="3200"/>
              <a:t>JavaScript uses double-precision 64-bit IEEE 754 floating point for numbers. Threfore, this data type should never be used for precise values, such as currency. For that, you will need to use the </a:t>
            </a:r>
            <a:r>
              <a:rPr lang="x-none" altLang="en-US" sz="3200" b="1">
                <a:solidFill>
                  <a:srgbClr val="FF0000"/>
                </a:solidFill>
              </a:rPr>
              <a:t>Big.js</a:t>
            </a:r>
            <a:r>
              <a:rPr lang="x-none" altLang="en-US" sz="3200"/>
              <a:t> instead.</a:t>
            </a:r>
            <a:endParaRPr lang="x-none" altLang="en-US" sz="3200"/>
          </a:p>
        </p:txBody>
      </p:sp>
      <p:sp>
        <p:nvSpPr>
          <p:cNvPr id="6" name="Text Box 5"/>
          <p:cNvSpPr txBox="1"/>
          <p:nvPr/>
        </p:nvSpPr>
        <p:spPr>
          <a:xfrm>
            <a:off x="295910" y="4516755"/>
            <a:ext cx="11395710" cy="579120"/>
          </a:xfrm>
          <a:prstGeom prst="rect">
            <a:avLst/>
          </a:prstGeom>
          <a:noFill/>
        </p:spPr>
        <p:txBody>
          <a:bodyPr wrap="square" rtlCol="0">
            <a:spAutoFit/>
          </a:bodyPr>
          <a:p>
            <a:pPr algn="ctr"/>
            <a:r>
              <a:rPr lang="en-US" sz="3200" b="1"/>
              <a:t>https://github.com/MikeMcl/big.js/</a:t>
            </a:r>
            <a:endParaRPr lang="en-US"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8835" y="506095"/>
            <a:ext cx="10645775" cy="871220"/>
          </a:xfrm>
          <a:prstGeom prst="rect">
            <a:avLst/>
          </a:prstGeom>
          <a:noFill/>
        </p:spPr>
        <p:txBody>
          <a:bodyPr wrap="square" rtlCol="0">
            <a:spAutoFit/>
          </a:bodyPr>
          <a:p>
            <a:pPr algn="ctr"/>
            <a:r>
              <a:rPr lang="x-none" altLang="en-US" sz="4800" b="1"/>
              <a:t>Strange Behaviors in JS </a:t>
            </a:r>
            <a:endParaRPr lang="x-none" altLang="en-US" sz="4800" b="1"/>
          </a:p>
        </p:txBody>
      </p:sp>
      <p:sp>
        <p:nvSpPr>
          <p:cNvPr id="4" name="Text Box 3"/>
          <p:cNvSpPr txBox="1"/>
          <p:nvPr/>
        </p:nvSpPr>
        <p:spPr>
          <a:xfrm>
            <a:off x="796925" y="1826260"/>
            <a:ext cx="10660380" cy="1099185"/>
          </a:xfrm>
          <a:prstGeom prst="rect">
            <a:avLst/>
          </a:prstGeom>
          <a:noFill/>
        </p:spPr>
        <p:txBody>
          <a:bodyPr wrap="square" rtlCol="0">
            <a:spAutoFit/>
          </a:bodyPr>
          <a:p>
            <a:r>
              <a:rPr lang="x-none" altLang="en-US" sz="3200" b="1">
                <a:solidFill>
                  <a:schemeClr val="accent5"/>
                </a:solidFill>
              </a:rPr>
              <a:t>typeof null</a:t>
            </a:r>
            <a:endParaRPr lang="x-none" altLang="en-US" sz="3200" b="1">
              <a:solidFill>
                <a:schemeClr val="accent5"/>
              </a:solidFill>
            </a:endParaRPr>
          </a:p>
          <a:p>
            <a:r>
              <a:rPr lang="x-none" altLang="en-US" sz="3200"/>
              <a:t>returns </a:t>
            </a:r>
            <a:r>
              <a:rPr lang="x-none" altLang="en-US" sz="3200" b="1">
                <a:solidFill>
                  <a:schemeClr val="accent5"/>
                </a:solidFill>
              </a:rPr>
              <a:t>Object </a:t>
            </a:r>
            <a:r>
              <a:rPr lang="x-none" altLang="en-US" sz="3200"/>
              <a:t>even though null is a primitive data type</a:t>
            </a:r>
            <a:endParaRPr lang="x-none" altLang="en-US" sz="3200"/>
          </a:p>
        </p:txBody>
      </p:sp>
      <p:sp>
        <p:nvSpPr>
          <p:cNvPr id="6" name="Text Box 5"/>
          <p:cNvSpPr txBox="1"/>
          <p:nvPr/>
        </p:nvSpPr>
        <p:spPr>
          <a:xfrm>
            <a:off x="784860" y="3778885"/>
            <a:ext cx="4400550" cy="2074545"/>
          </a:xfrm>
          <a:prstGeom prst="rect">
            <a:avLst/>
          </a:prstGeom>
          <a:noFill/>
        </p:spPr>
        <p:txBody>
          <a:bodyPr wrap="square" rtlCol="0">
            <a:spAutoFit/>
          </a:bodyPr>
          <a:p>
            <a:r>
              <a:rPr lang="x-none" altLang="en-US" sz="3200"/>
              <a:t>"IJSE".toLowerCase()</a:t>
            </a:r>
            <a:endParaRPr lang="x-none" altLang="en-US" sz="3200"/>
          </a:p>
          <a:p>
            <a:endParaRPr lang="x-none" altLang="en-US" sz="3200"/>
          </a:p>
          <a:p>
            <a:r>
              <a:rPr lang="x-none" altLang="en-US" sz="3200" b="1">
                <a:solidFill>
                  <a:schemeClr val="accent5"/>
                </a:solidFill>
              </a:rPr>
              <a:t>var </a:t>
            </a:r>
            <a:r>
              <a:rPr lang="x-none" altLang="en-US" sz="3200"/>
              <a:t>number1 = 10;</a:t>
            </a:r>
            <a:endParaRPr lang="x-none" altLang="en-US" sz="3200"/>
          </a:p>
          <a:p>
            <a:r>
              <a:rPr lang="x-none" altLang="en-US" sz="3200"/>
              <a:t>number1.toFixed(2);</a:t>
            </a:r>
            <a:endParaRPr lang="x-none" altLang="en-US" sz="3200"/>
          </a:p>
        </p:txBody>
      </p:sp>
      <p:pic>
        <p:nvPicPr>
          <p:cNvPr id="7" name="Picture 6" descr="question_mark"/>
          <p:cNvPicPr>
            <a:picLocks noChangeAspect="1"/>
          </p:cNvPicPr>
          <p:nvPr/>
        </p:nvPicPr>
        <p:blipFill>
          <a:blip r:embed="rId1"/>
          <a:stretch>
            <a:fillRect/>
          </a:stretch>
        </p:blipFill>
        <p:spPr>
          <a:xfrm>
            <a:off x="5035550" y="3750310"/>
            <a:ext cx="1943100" cy="1943100"/>
          </a:xfrm>
          <a:prstGeom prst="rect">
            <a:avLst/>
          </a:prstGeom>
        </p:spPr>
      </p:pic>
      <p:sp>
        <p:nvSpPr>
          <p:cNvPr id="8" name="Text Box 7"/>
          <p:cNvSpPr txBox="1"/>
          <p:nvPr/>
        </p:nvSpPr>
        <p:spPr>
          <a:xfrm>
            <a:off x="7109460" y="3764280"/>
            <a:ext cx="4474845" cy="1773555"/>
          </a:xfrm>
          <a:prstGeom prst="rect">
            <a:avLst/>
          </a:prstGeom>
          <a:noFill/>
        </p:spPr>
        <p:txBody>
          <a:bodyPr wrap="square" rtlCol="0">
            <a:spAutoFit/>
          </a:bodyPr>
          <a:p>
            <a:r>
              <a:rPr lang="x-none" altLang="en-US" sz="3600" b="1">
                <a:solidFill>
                  <a:srgbClr val="FF0000"/>
                </a:solidFill>
              </a:rPr>
              <a:t>Do primitive types have methods and properties in JS ?</a:t>
            </a:r>
            <a:endParaRPr lang="x-none" altLang="en-US" sz="36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6" grpId="1"/>
      <p:bldP spid="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Kingsoft Office WPP</Application>
  <PresentationFormat>Widescreen</PresentationFormat>
  <Paragraphs>272</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ranjith-suranga</dc:creator>
  <cp:lastModifiedBy>ranjith-suranga</cp:lastModifiedBy>
  <cp:revision>73</cp:revision>
  <dcterms:created xsi:type="dcterms:W3CDTF">2017-03-25T22:01:03Z</dcterms:created>
  <dcterms:modified xsi:type="dcterms:W3CDTF">2017-03-25T22:01:03Z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