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What is DOM ?</a:t>
            </a:r>
            <a:endParaRPr lang="x-none" altLang="en-US" sz="4800" b="1"/>
          </a:p>
        </p:txBody>
      </p:sp>
      <p:sp>
        <p:nvSpPr>
          <p:cNvPr id="4" name="Text Box 3"/>
          <p:cNvSpPr txBox="1"/>
          <p:nvPr/>
        </p:nvSpPr>
        <p:spPr>
          <a:xfrm>
            <a:off x="784225" y="3244850"/>
            <a:ext cx="10761980" cy="611505"/>
          </a:xfrm>
          <a:prstGeom prst="rect">
            <a:avLst/>
          </a:prstGeom>
          <a:noFill/>
        </p:spPr>
        <p:txBody>
          <a:bodyPr wrap="square" rtlCol="0">
            <a:spAutoFit/>
          </a:bodyPr>
          <a:p>
            <a:pPr algn="ctr"/>
            <a:r>
              <a:rPr lang="x-none" altLang="en-US" sz="3200" b="1"/>
              <a:t>DOM stands for </a:t>
            </a:r>
            <a:r>
              <a:rPr lang="x-none" altLang="en-US" sz="3200" b="1">
                <a:solidFill>
                  <a:schemeClr val="accent5"/>
                </a:solidFill>
              </a:rPr>
              <a:t>D</a:t>
            </a:r>
            <a:r>
              <a:rPr lang="x-none" altLang="en-US" sz="3200" b="1"/>
              <a:t>ocument </a:t>
            </a:r>
            <a:r>
              <a:rPr lang="x-none" altLang="en-US" sz="3200" b="1">
                <a:solidFill>
                  <a:schemeClr val="accent5"/>
                </a:solidFill>
              </a:rPr>
              <a:t>O</a:t>
            </a:r>
            <a:r>
              <a:rPr lang="x-none" altLang="en-US" sz="3200" b="1"/>
              <a:t>bject </a:t>
            </a:r>
            <a:r>
              <a:rPr lang="x-none" altLang="en-US" sz="3200" b="1">
                <a:solidFill>
                  <a:schemeClr val="accent5"/>
                </a:solidFill>
              </a:rPr>
              <a:t>M</a:t>
            </a:r>
            <a:r>
              <a:rPr lang="x-none" altLang="en-US" sz="3200" b="1"/>
              <a:t>odel</a:t>
            </a:r>
            <a:endParaRPr lang="x-none"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53335" y="2441575"/>
            <a:ext cx="7157085" cy="871220"/>
          </a:xfrm>
          <a:prstGeom prst="rect">
            <a:avLst/>
          </a:prstGeom>
          <a:noFill/>
        </p:spPr>
        <p:txBody>
          <a:bodyPr wrap="square" rtlCol="0">
            <a:spAutoFit/>
            <a:scene3d>
              <a:camera prst="orthographicFront"/>
              <a:lightRig rig="threePt" dir="t"/>
            </a:scene3d>
          </a:bodyPr>
          <a:p>
            <a:pPr algn="ctr"/>
            <a:r>
              <a:rPr lang="x-none" altLang="en-US" sz="4800">
                <a:solidFill>
                  <a:schemeClr val="tx1"/>
                </a:solidFill>
                <a:effectLst>
                  <a:outerShdw blurRad="38100" dist="19050" dir="2700000" algn="tl" rotWithShape="0">
                    <a:schemeClr val="dk1">
                      <a:alpha val="40000"/>
                    </a:schemeClr>
                  </a:outerShdw>
                </a:effectLst>
              </a:rPr>
              <a:t>jQuery Documentation</a:t>
            </a:r>
            <a:endParaRPr lang="x-none" altLang="en-US" sz="4800">
              <a:solidFill>
                <a:schemeClr val="tx1"/>
              </a:solidFill>
              <a:effectLst>
                <a:outerShdw blurRad="38100" dist="19050" dir="2700000" algn="tl" rotWithShape="0">
                  <a:schemeClr val="dk1">
                    <a:alpha val="40000"/>
                  </a:schemeClr>
                </a:outerShdw>
              </a:effectLst>
            </a:endParaRPr>
          </a:p>
        </p:txBody>
      </p:sp>
      <p:sp>
        <p:nvSpPr>
          <p:cNvPr id="8" name="Text Box 7"/>
          <p:cNvSpPr txBox="1"/>
          <p:nvPr/>
        </p:nvSpPr>
        <p:spPr>
          <a:xfrm>
            <a:off x="365760" y="3785870"/>
            <a:ext cx="11395710" cy="579120"/>
          </a:xfrm>
          <a:prstGeom prst="rect">
            <a:avLst/>
          </a:prstGeom>
          <a:noFill/>
        </p:spPr>
        <p:txBody>
          <a:bodyPr wrap="square" rtlCol="0">
            <a:spAutoFit/>
          </a:bodyPr>
          <a:p>
            <a:pPr algn="ctr"/>
            <a:r>
              <a:rPr lang="en-US" sz="3200" b="1"/>
              <a:t>http://api.jquery.com/</a:t>
            </a:r>
            <a:endParaRPr lang="en-US" sz="32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4 - "Most Used" jQuery Functions</a:t>
            </a:r>
            <a:endParaRPr lang="x-none" altLang="en-US" sz="4800" b="1"/>
          </a:p>
        </p:txBody>
      </p:sp>
      <p:sp>
        <p:nvSpPr>
          <p:cNvPr id="4" name="Text Box 3"/>
          <p:cNvSpPr txBox="1"/>
          <p:nvPr/>
        </p:nvSpPr>
        <p:spPr>
          <a:xfrm>
            <a:off x="1621790" y="2199005"/>
            <a:ext cx="8511540" cy="3017520"/>
          </a:xfrm>
          <a:prstGeom prst="rect">
            <a:avLst/>
          </a:prstGeom>
          <a:noFill/>
        </p:spPr>
        <p:txBody>
          <a:bodyPr wrap="square" rtlCol="0">
            <a:spAutoFit/>
          </a:bodyPr>
          <a:p>
            <a:pPr algn="ctr">
              <a:lnSpc>
                <a:spcPct val="120000"/>
              </a:lnSpc>
            </a:pPr>
            <a:r>
              <a:rPr lang="x-none" altLang="en-US" sz="4000"/>
              <a:t>text ( </a:t>
            </a:r>
            <a:r>
              <a:rPr lang="x-none" altLang="en-US" sz="4000">
                <a:solidFill>
                  <a:schemeClr val="accent6"/>
                </a:solidFill>
              </a:rPr>
              <a:t>[ value ]</a:t>
            </a:r>
            <a:r>
              <a:rPr lang="x-none" altLang="en-US" sz="4000"/>
              <a:t> ) </a:t>
            </a:r>
            <a:endParaRPr lang="x-none" altLang="en-US" sz="4000"/>
          </a:p>
          <a:p>
            <a:pPr algn="ctr">
              <a:lnSpc>
                <a:spcPct val="120000"/>
              </a:lnSpc>
            </a:pPr>
            <a:r>
              <a:rPr lang="x-none" altLang="en-US" sz="4000"/>
              <a:t>html ( </a:t>
            </a:r>
            <a:r>
              <a:rPr lang="x-none" altLang="en-US" sz="4000">
                <a:solidFill>
                  <a:schemeClr val="accent6"/>
                </a:solidFill>
                <a:sym typeface="+mn-ea"/>
              </a:rPr>
              <a:t>[ value ]</a:t>
            </a:r>
            <a:r>
              <a:rPr lang="x-none" altLang="en-US" sz="4000"/>
              <a:t> )</a:t>
            </a:r>
            <a:endParaRPr lang="x-none" altLang="en-US" sz="4000"/>
          </a:p>
          <a:p>
            <a:pPr algn="ctr">
              <a:lnSpc>
                <a:spcPct val="120000"/>
              </a:lnSpc>
            </a:pPr>
            <a:r>
              <a:rPr lang="x-none" altLang="en-US" sz="4000"/>
              <a:t>css ( </a:t>
            </a:r>
            <a:r>
              <a:rPr lang="x-none" altLang="en-US" sz="4000">
                <a:sym typeface="+mn-ea"/>
              </a:rPr>
              <a:t>property, </a:t>
            </a:r>
            <a:r>
              <a:rPr lang="x-none" altLang="en-US" sz="4000">
                <a:solidFill>
                  <a:schemeClr val="accent6"/>
                </a:solidFill>
                <a:sym typeface="+mn-ea"/>
              </a:rPr>
              <a:t>[ value ] </a:t>
            </a:r>
            <a:r>
              <a:rPr lang="x-none" altLang="en-US" sz="4000"/>
              <a:t>)</a:t>
            </a:r>
            <a:endParaRPr lang="x-none" altLang="en-US" sz="4000"/>
          </a:p>
          <a:p>
            <a:pPr algn="ctr">
              <a:lnSpc>
                <a:spcPct val="120000"/>
              </a:lnSpc>
            </a:pPr>
            <a:r>
              <a:rPr lang="x-none" altLang="en-US" sz="4000"/>
              <a:t>attr (attribute, </a:t>
            </a:r>
            <a:r>
              <a:rPr lang="x-none" altLang="en-US" sz="4000">
                <a:solidFill>
                  <a:schemeClr val="accent6"/>
                </a:solidFill>
                <a:sym typeface="+mn-ea"/>
              </a:rPr>
              <a:t>[ value ] </a:t>
            </a:r>
            <a:r>
              <a:rPr lang="x-none" altLang="en-US" sz="4000"/>
              <a:t>)</a:t>
            </a:r>
            <a:endParaRPr lang="x-none" altLang="en-US"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99135" y="506095"/>
            <a:ext cx="10645775" cy="871220"/>
          </a:xfrm>
          <a:prstGeom prst="rect">
            <a:avLst/>
          </a:prstGeom>
          <a:noFill/>
        </p:spPr>
        <p:txBody>
          <a:bodyPr wrap="square" rtlCol="0">
            <a:spAutoFit/>
          </a:bodyPr>
          <a:p>
            <a:pPr algn="ctr"/>
            <a:r>
              <a:rPr lang="x-none" altLang="en-US" sz="4800" b="1"/>
              <a:t>Forms and jQuery</a:t>
            </a:r>
            <a:endParaRPr lang="x-none" altLang="en-US" sz="4800" b="1"/>
          </a:p>
        </p:txBody>
      </p:sp>
      <p:sp>
        <p:nvSpPr>
          <p:cNvPr id="4" name="Text Box 3"/>
          <p:cNvSpPr txBox="1"/>
          <p:nvPr/>
        </p:nvSpPr>
        <p:spPr>
          <a:xfrm>
            <a:off x="1621790" y="2687320"/>
            <a:ext cx="8511540" cy="1554480"/>
          </a:xfrm>
          <a:prstGeom prst="rect">
            <a:avLst/>
          </a:prstGeom>
          <a:noFill/>
        </p:spPr>
        <p:txBody>
          <a:bodyPr wrap="square" rtlCol="0">
            <a:spAutoFit/>
          </a:bodyPr>
          <a:p>
            <a:pPr algn="ctr">
              <a:lnSpc>
                <a:spcPct val="120000"/>
              </a:lnSpc>
            </a:pPr>
            <a:r>
              <a:rPr lang="x-none" altLang="en-US" sz="4000"/>
              <a:t>val ( </a:t>
            </a:r>
            <a:r>
              <a:rPr lang="x-none" altLang="en-US" sz="4000">
                <a:solidFill>
                  <a:schemeClr val="accent6"/>
                </a:solidFill>
                <a:sym typeface="+mn-ea"/>
              </a:rPr>
              <a:t>[ value ] </a:t>
            </a:r>
            <a:r>
              <a:rPr lang="x-none" altLang="en-US" sz="4000"/>
              <a:t>)</a:t>
            </a:r>
            <a:endParaRPr lang="x-none" altLang="en-US" sz="4000"/>
          </a:p>
          <a:p>
            <a:pPr algn="ctr">
              <a:lnSpc>
                <a:spcPct val="120000"/>
              </a:lnSpc>
            </a:pPr>
            <a:r>
              <a:rPr lang="x-none" altLang="en-US" sz="4000"/>
              <a:t>submit ()</a:t>
            </a:r>
            <a:endParaRPr lang="x-none" alt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Traversing &amp; Manipulation</a:t>
            </a:r>
            <a:endParaRPr lang="x-none" altLang="en-US" sz="4800" b="1"/>
          </a:p>
        </p:txBody>
      </p:sp>
      <p:sp>
        <p:nvSpPr>
          <p:cNvPr id="4" name="Text Box 3"/>
          <p:cNvSpPr txBox="1"/>
          <p:nvPr/>
        </p:nvSpPr>
        <p:spPr>
          <a:xfrm>
            <a:off x="6959600" y="3293110"/>
            <a:ext cx="3228340" cy="2870835"/>
          </a:xfrm>
          <a:prstGeom prst="rect">
            <a:avLst/>
          </a:prstGeom>
          <a:noFill/>
        </p:spPr>
        <p:txBody>
          <a:bodyPr wrap="square" rtlCol="0">
            <a:spAutoFit/>
          </a:bodyPr>
          <a:p>
            <a:pPr algn="ctr"/>
            <a:r>
              <a:rPr lang="x-none" altLang="en-US" sz="3600"/>
              <a:t>append</a:t>
            </a:r>
            <a:endParaRPr lang="x-none" altLang="en-US" sz="3600"/>
          </a:p>
          <a:p>
            <a:pPr algn="ctr"/>
            <a:r>
              <a:rPr lang="x-none" altLang="en-US" sz="3600"/>
              <a:t>prepend</a:t>
            </a:r>
            <a:endParaRPr lang="x-none" altLang="en-US" sz="3600"/>
          </a:p>
          <a:p>
            <a:pPr algn="ctr"/>
            <a:r>
              <a:rPr lang="x-none" altLang="en-US" sz="3600"/>
              <a:t>clone</a:t>
            </a:r>
            <a:endParaRPr lang="x-none" altLang="en-US" sz="3600"/>
          </a:p>
          <a:p>
            <a:pPr algn="ctr"/>
            <a:r>
              <a:rPr lang="x-none" altLang="en-US" sz="3600"/>
              <a:t>remove</a:t>
            </a:r>
            <a:endParaRPr lang="x-none" altLang="en-US" sz="3600"/>
          </a:p>
          <a:p>
            <a:pPr algn="ctr"/>
            <a:r>
              <a:rPr lang="x-none" altLang="en-US" sz="3600"/>
              <a:t>replaceWith</a:t>
            </a:r>
            <a:endParaRPr lang="x-none" altLang="en-US" sz="3600"/>
          </a:p>
        </p:txBody>
      </p:sp>
      <p:sp>
        <p:nvSpPr>
          <p:cNvPr id="6" name="Text Box 5"/>
          <p:cNvSpPr txBox="1"/>
          <p:nvPr/>
        </p:nvSpPr>
        <p:spPr>
          <a:xfrm>
            <a:off x="1605280" y="3662680"/>
            <a:ext cx="3632835" cy="2322195"/>
          </a:xfrm>
          <a:prstGeom prst="rect">
            <a:avLst/>
          </a:prstGeom>
          <a:noFill/>
        </p:spPr>
        <p:txBody>
          <a:bodyPr wrap="square" rtlCol="0">
            <a:spAutoFit/>
          </a:bodyPr>
          <a:p>
            <a:pPr algn="ctr"/>
            <a:r>
              <a:rPr lang="x-none" altLang="en-US" sz="3600"/>
              <a:t>children| find</a:t>
            </a:r>
            <a:endParaRPr lang="x-none" altLang="en-US" sz="3600"/>
          </a:p>
          <a:p>
            <a:pPr algn="ctr"/>
            <a:r>
              <a:rPr lang="x-none" altLang="en-US" sz="3600"/>
              <a:t>parent | parents</a:t>
            </a:r>
            <a:endParaRPr lang="x-none" altLang="en-US" sz="3600"/>
          </a:p>
          <a:p>
            <a:pPr algn="ctr"/>
            <a:r>
              <a:rPr lang="x-none" altLang="en-US" sz="3600"/>
              <a:t>first</a:t>
            </a:r>
            <a:endParaRPr lang="x-none" altLang="en-US" sz="3600"/>
          </a:p>
          <a:p>
            <a:pPr algn="ctr"/>
            <a:r>
              <a:rPr lang="x-none" altLang="en-US" sz="3600"/>
              <a:t>last</a:t>
            </a:r>
            <a:endParaRPr lang="x-none" altLang="en-US" sz="3600"/>
          </a:p>
        </p:txBody>
      </p:sp>
      <p:sp>
        <p:nvSpPr>
          <p:cNvPr id="7" name="Text Box 6"/>
          <p:cNvSpPr txBox="1"/>
          <p:nvPr/>
        </p:nvSpPr>
        <p:spPr>
          <a:xfrm>
            <a:off x="836295" y="1675765"/>
            <a:ext cx="10674985" cy="546100"/>
          </a:xfrm>
          <a:prstGeom prst="rect">
            <a:avLst/>
          </a:prstGeom>
          <a:noFill/>
        </p:spPr>
        <p:txBody>
          <a:bodyPr wrap="square" rtlCol="0">
            <a:spAutoFit/>
          </a:bodyPr>
          <a:p>
            <a:pPr algn="ctr"/>
            <a:r>
              <a:rPr lang="x-none" altLang="en-US" sz="2800" b="1"/>
              <a:t>"Commonly Used" Traversing &amp; Manipulation Functions</a:t>
            </a:r>
            <a:endParaRPr lang="x-none" altLang="en-US" sz="2800" b="1"/>
          </a:p>
        </p:txBody>
      </p:sp>
      <p:sp>
        <p:nvSpPr>
          <p:cNvPr id="8" name="Text Box 7"/>
          <p:cNvSpPr txBox="1"/>
          <p:nvPr/>
        </p:nvSpPr>
        <p:spPr>
          <a:xfrm>
            <a:off x="2423160" y="2529205"/>
            <a:ext cx="3069590" cy="676275"/>
          </a:xfrm>
          <a:prstGeom prst="rect">
            <a:avLst/>
          </a:prstGeom>
          <a:noFill/>
        </p:spPr>
        <p:txBody>
          <a:bodyPr wrap="square" rtlCol="0">
            <a:spAutoFit/>
          </a:bodyPr>
          <a:p>
            <a:r>
              <a:rPr lang="x-none" altLang="en-US" sz="3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Traversing</a:t>
            </a:r>
            <a:endParaRPr lang="x-none" altLang="en-US" sz="3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Text Box 8"/>
          <p:cNvSpPr txBox="1"/>
          <p:nvPr/>
        </p:nvSpPr>
        <p:spPr>
          <a:xfrm>
            <a:off x="7097395" y="2495550"/>
            <a:ext cx="3069590" cy="676275"/>
          </a:xfrm>
          <a:prstGeom prst="rect">
            <a:avLst/>
          </a:prstGeom>
          <a:noFill/>
        </p:spPr>
        <p:txBody>
          <a:bodyPr wrap="square" rtlCol="0">
            <a:spAutoFit/>
          </a:bodyPr>
          <a:p>
            <a:r>
              <a:rPr lang="x-none" altLang="en-US" sz="3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Manipulation</a:t>
            </a:r>
            <a:endParaRPr lang="x-none" altLang="en-US" sz="3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Events</a:t>
            </a:r>
            <a:endParaRPr lang="x-none" altLang="en-US" sz="4800" b="1"/>
          </a:p>
        </p:txBody>
      </p:sp>
      <p:sp>
        <p:nvSpPr>
          <p:cNvPr id="6" name="Text Box 5"/>
          <p:cNvSpPr txBox="1"/>
          <p:nvPr/>
        </p:nvSpPr>
        <p:spPr>
          <a:xfrm>
            <a:off x="174625" y="1657985"/>
            <a:ext cx="11825605" cy="1102995"/>
          </a:xfrm>
          <a:prstGeom prst="rect">
            <a:avLst/>
          </a:prstGeom>
          <a:noFill/>
        </p:spPr>
        <p:txBody>
          <a:bodyPr wrap="square" rtlCol="0">
            <a:spAutoFit/>
          </a:bodyPr>
          <a:p>
            <a:r>
              <a:rPr lang="x-none" altLang="en-US" sz="3600" b="1"/>
              <a:t>Global Events</a:t>
            </a:r>
            <a:endParaRPr lang="x-none" altLang="en-US" sz="3600" b="1"/>
          </a:p>
          <a:p>
            <a:r>
              <a:rPr lang="x-none" altLang="en-US" sz="2800" b="1"/>
              <a:t>https://developer.mozilla.org/en-US/docs/Web/API/GlobalEventHandlers</a:t>
            </a:r>
            <a:endParaRPr lang="x-none" altLang="en-US" sz="2800" b="1"/>
          </a:p>
        </p:txBody>
      </p:sp>
      <p:sp>
        <p:nvSpPr>
          <p:cNvPr id="7" name="Text Box 6"/>
          <p:cNvSpPr txBox="1"/>
          <p:nvPr/>
        </p:nvSpPr>
        <p:spPr>
          <a:xfrm>
            <a:off x="210185" y="3035935"/>
            <a:ext cx="6104890" cy="676275"/>
          </a:xfrm>
          <a:prstGeom prst="rect">
            <a:avLst/>
          </a:prstGeom>
          <a:noFill/>
        </p:spPr>
        <p:txBody>
          <a:bodyPr wrap="square" rtlCol="0">
            <a:spAutoFit/>
          </a:bodyPr>
          <a:p>
            <a:r>
              <a:rPr lang="x-none" altLang="en-US" sz="3600" b="1"/>
              <a:t>Specified Events</a:t>
            </a:r>
            <a:endParaRPr lang="x-none" altLang="en-US" sz="3600" b="1"/>
          </a:p>
        </p:txBody>
      </p:sp>
      <p:sp>
        <p:nvSpPr>
          <p:cNvPr id="8" name="Text Box 7"/>
          <p:cNvSpPr txBox="1"/>
          <p:nvPr/>
        </p:nvSpPr>
        <p:spPr>
          <a:xfrm>
            <a:off x="523240" y="5165725"/>
            <a:ext cx="11040110" cy="676275"/>
          </a:xfrm>
          <a:prstGeom prst="rect">
            <a:avLst/>
          </a:prstGeom>
          <a:noFill/>
        </p:spPr>
        <p:txBody>
          <a:bodyPr wrap="square" rtlCol="0">
            <a:spAutoFit/>
          </a:bodyPr>
          <a:p>
            <a:pPr algn="ctr"/>
            <a:r>
              <a:rPr lang="x-none" altLang="en-US" sz="3600" b="1">
                <a:solidFill>
                  <a:schemeClr val="accent5"/>
                </a:solidFill>
              </a:rPr>
              <a:t>$ ( " btnLogin " ) . on ( " click " , function_name ) ;</a:t>
            </a:r>
            <a:endParaRPr lang="x-none" altLang="en-US" sz="3600" b="1">
              <a:solidFill>
                <a:schemeClr val="accent5"/>
              </a:solidFill>
            </a:endParaRPr>
          </a:p>
        </p:txBody>
      </p:sp>
      <p:sp>
        <p:nvSpPr>
          <p:cNvPr id="10" name="Text Box 9"/>
          <p:cNvSpPr txBox="1"/>
          <p:nvPr/>
        </p:nvSpPr>
        <p:spPr>
          <a:xfrm>
            <a:off x="208915" y="3907790"/>
            <a:ext cx="3070225" cy="806450"/>
          </a:xfrm>
          <a:prstGeom prst="rect">
            <a:avLst/>
          </a:prstGeom>
          <a:noFill/>
        </p:spPr>
        <p:txBody>
          <a:bodyPr wrap="square" rtlCol="0">
            <a:spAutoFit/>
          </a:bodyPr>
          <a:p>
            <a:r>
              <a:rPr lang="x-none" altLang="en-US" sz="4400" b="1"/>
              <a:t>Usage :-</a:t>
            </a:r>
            <a:endParaRPr lang="x-none" altLang="en-US" sz="4400" b="1"/>
          </a:p>
        </p:txBody>
      </p:sp>
      <p:sp>
        <p:nvSpPr>
          <p:cNvPr id="11" name="Text Box 10"/>
          <p:cNvSpPr txBox="1"/>
          <p:nvPr/>
        </p:nvSpPr>
        <p:spPr>
          <a:xfrm>
            <a:off x="8110220" y="3315335"/>
            <a:ext cx="3488055" cy="611505"/>
          </a:xfrm>
          <a:prstGeom prst="rect">
            <a:avLst/>
          </a:prstGeom>
          <a:noFill/>
        </p:spPr>
        <p:txBody>
          <a:bodyPr wrap="square" rtlCol="0">
            <a:spAutoFit/>
          </a:bodyPr>
          <a:p>
            <a:r>
              <a:rPr lang="x-none" altLang="en-US" sz="3200" b="1">
                <a:solidFill>
                  <a:srgbClr val="FF0000"/>
                </a:solidFill>
              </a:rPr>
              <a:t>Event Name</a:t>
            </a:r>
            <a:endParaRPr lang="x-none" altLang="en-US" sz="3200" b="1">
              <a:solidFill>
                <a:srgbClr val="FF0000"/>
              </a:solidFill>
            </a:endParaRPr>
          </a:p>
        </p:txBody>
      </p:sp>
      <p:cxnSp>
        <p:nvCxnSpPr>
          <p:cNvPr id="12" name="Straight Arrow Connector 11"/>
          <p:cNvCxnSpPr/>
          <p:nvPr/>
        </p:nvCxnSpPr>
        <p:spPr>
          <a:xfrm flipH="1">
            <a:off x="7011035" y="4030345"/>
            <a:ext cx="1360805" cy="1063625"/>
          </a:xfrm>
          <a:prstGeom prst="straightConnector1">
            <a:avLst/>
          </a:prstGeom>
          <a:ln w="38100">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p:sp>
        <p:nvSpPr>
          <p:cNvPr id="13" name="Text Box 12"/>
          <p:cNvSpPr txBox="1"/>
          <p:nvPr/>
        </p:nvSpPr>
        <p:spPr>
          <a:xfrm>
            <a:off x="1603375" y="6070600"/>
            <a:ext cx="9278620" cy="481330"/>
          </a:xfrm>
          <a:prstGeom prst="rect">
            <a:avLst/>
          </a:prstGeom>
          <a:noFill/>
        </p:spPr>
        <p:txBody>
          <a:bodyPr wrap="square" rtlCol="0">
            <a:spAutoFit/>
          </a:bodyPr>
          <a:p>
            <a:pPr algn="r"/>
            <a:r>
              <a:rPr lang="x-none" altLang="en-US" sz="2400"/>
              <a:t>Remeber, this function has "</a:t>
            </a:r>
            <a:r>
              <a:rPr lang="x-none" altLang="en-US" sz="2400" b="1"/>
              <a:t>Event Data</a:t>
            </a:r>
            <a:r>
              <a:rPr lang="x-none" altLang="en-US" sz="2400"/>
              <a:t>" parameter</a:t>
            </a:r>
            <a:endParaRPr lang="x-none" altLang="en-US" sz="2400"/>
          </a:p>
        </p:txBody>
      </p:sp>
      <p:cxnSp>
        <p:nvCxnSpPr>
          <p:cNvPr id="15" name="Straight Arrow Connector 14"/>
          <p:cNvCxnSpPr/>
          <p:nvPr/>
        </p:nvCxnSpPr>
        <p:spPr>
          <a:xfrm flipV="1">
            <a:off x="8545830" y="5791835"/>
            <a:ext cx="17780" cy="2965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3"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27" presetClass="entr" presetSubtype="0" fill="hold" grpId="1" nodeType="withEffect">
                                  <p:stCondLst>
                                    <p:cond delay="0"/>
                                  </p:stCondLst>
                                  <p:iterate type="lt">
                                    <p:tmPct val="50000"/>
                                  </p:iterate>
                                  <p:childTnLst>
                                    <p:set>
                                      <p:cBhvr>
                                        <p:cTn id="18" dur="1" fill="hold">
                                          <p:stCondLst>
                                            <p:cond delay="0"/>
                                          </p:stCondLst>
                                        </p:cTn>
                                        <p:tgtEl>
                                          <p:spTgt spid="8"/>
                                        </p:tgtEl>
                                        <p:attrNameLst>
                                          <p:attrName>style.visibility</p:attrName>
                                        </p:attrNameLst>
                                      </p:cBhvr>
                                      <p:to>
                                        <p:strVal val="visible"/>
                                      </p:to>
                                    </p:set>
                                    <p:anim calcmode="discrete" valueType="clr">
                                      <p:cBhvr override="childStyle">
                                        <p:cTn id="19"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8"/>
                                        </p:tgtEl>
                                        <p:attrNameLst>
                                          <p:attrName>fillcolor</p:attrName>
                                        </p:attrNameLst>
                                      </p:cBhvr>
                                      <p:tavLst>
                                        <p:tav tm="0">
                                          <p:val>
                                            <p:clrVal>
                                              <a:schemeClr val="accent2"/>
                                            </p:clrVal>
                                          </p:val>
                                        </p:tav>
                                        <p:tav tm="50000">
                                          <p:val>
                                            <p:clrVal>
                                              <a:schemeClr val="hlink"/>
                                            </p:clrVal>
                                          </p:val>
                                        </p:tav>
                                      </p:tavLst>
                                    </p:anim>
                                    <p:set>
                                      <p:cBhvr>
                                        <p:cTn id="21" dur="80"/>
                                        <p:tgtEl>
                                          <p:spTgt spid="8"/>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fltVal val="0"/>
                                          </p:val>
                                        </p:tav>
                                        <p:tav tm="100000">
                                          <p:val>
                                            <p:strVal val="#ppt_w"/>
                                          </p:val>
                                        </p:tav>
                                      </p:tavLst>
                                    </p:anim>
                                    <p:anim calcmode="lin" valueType="num">
                                      <p:cBhvr>
                                        <p:cTn id="27" dur="1000" fill="hold"/>
                                        <p:tgtEl>
                                          <p:spTgt spid="12"/>
                                        </p:tgtEl>
                                        <p:attrNameLst>
                                          <p:attrName>ppt_h</p:attrName>
                                        </p:attrNameLst>
                                      </p:cBhvr>
                                      <p:tavLst>
                                        <p:tav tm="0">
                                          <p:val>
                                            <p:fltVal val="0"/>
                                          </p:val>
                                        </p:tav>
                                        <p:tav tm="100000">
                                          <p:val>
                                            <p:strVal val="#ppt_h"/>
                                          </p:val>
                                        </p:tav>
                                      </p:tavLst>
                                    </p:anim>
                                    <p:anim calcmode="lin" valueType="num">
                                      <p:cBhvr>
                                        <p:cTn id="28"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2"/>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2"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ppt_w</p:attrName>
                                        </p:attrNameLst>
                                      </p:cBhvr>
                                      <p:tavLst>
                                        <p:tav tm="0">
                                          <p:val>
                                            <p:fltVal val="0"/>
                                          </p:val>
                                        </p:tav>
                                        <p:tav tm="100000">
                                          <p:val>
                                            <p:strVal val="#ppt_w"/>
                                          </p:val>
                                        </p:tav>
                                      </p:tavLst>
                                    </p:anim>
                                    <p:anim calcmode="lin" valueType="num">
                                      <p:cBhvr>
                                        <p:cTn id="33" dur="1000" fill="hold"/>
                                        <p:tgtEl>
                                          <p:spTgt spid="11"/>
                                        </p:tgtEl>
                                        <p:attrNameLst>
                                          <p:attrName>ppt_h</p:attrName>
                                        </p:attrNameLst>
                                      </p:cBhvr>
                                      <p:tavLst>
                                        <p:tav tm="0">
                                          <p:val>
                                            <p:fltVal val="0"/>
                                          </p:val>
                                        </p:tav>
                                        <p:tav tm="100000">
                                          <p:val>
                                            <p:strVal val="#ppt_h"/>
                                          </p:val>
                                        </p:tav>
                                      </p:tavLst>
                                    </p:anim>
                                    <p:anim calcmode="lin" valueType="num">
                                      <p:cBhvr>
                                        <p:cTn id="34"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p:stCondLst>
                        <p:cond delay="indefinite"/>
                      </p:stCondLst>
                      <p:childTnLst>
                        <p:par>
                          <p:cTn id="37" fill="hold">
                            <p:stCondLst>
                              <p:cond delay="0"/>
                            </p:stCondLst>
                            <p:childTnLst>
                              <p:par>
                                <p:cTn id="38" presetID="34" presetClass="entr" presetSubtype="0" fill="hold" grpId="4" nodeType="clickEffect">
                                  <p:stCondLst>
                                    <p:cond delay="0"/>
                                  </p:stCondLst>
                                  <p:childTnLst>
                                    <p:set>
                                      <p:cBhvr>
                                        <p:cTn id="39" dur="1" fill="hold">
                                          <p:stCondLst>
                                            <p:cond delay="0"/>
                                          </p:stCondLst>
                                        </p:cTn>
                                        <p:tgtEl>
                                          <p:spTgt spid="13"/>
                                        </p:tgtEl>
                                        <p:attrNameLst>
                                          <p:attrName>style.visibility</p:attrName>
                                        </p:attrNameLst>
                                      </p:cBhvr>
                                      <p:to>
                                        <p:strVal val="visible"/>
                                      </p:to>
                                    </p:set>
                                    <p:anim from="(-#ppt_w/2)" to="(#ppt_x)" calcmode="lin" valueType="num">
                                      <p:cBhvr>
                                        <p:cTn id="40" dur="600" fill="hold">
                                          <p:stCondLst>
                                            <p:cond delay="0"/>
                                          </p:stCondLst>
                                        </p:cTn>
                                        <p:tgtEl>
                                          <p:spTgt spid="13"/>
                                        </p:tgtEl>
                                        <p:attrNameLst>
                                          <p:attrName>ppt_x</p:attrName>
                                        </p:attrNameLst>
                                      </p:cBhvr>
                                    </p:anim>
                                    <p:anim from="0" to="-1.0" calcmode="lin" valueType="num">
                                      <p:cBhvr>
                                        <p:cTn id="41" dur="200" decel="50000" autoRev="1" fill="hold">
                                          <p:stCondLst>
                                            <p:cond delay="600"/>
                                          </p:stCondLst>
                                        </p:cTn>
                                        <p:tgtEl>
                                          <p:spTgt spid="13"/>
                                        </p:tgtEl>
                                        <p:attrNameLst>
                                          <p:attrName>xshear</p:attrName>
                                        </p:attrNameLst>
                                      </p:cBhvr>
                                    </p:anim>
                                    <p:animScale>
                                      <p:cBhvr>
                                        <p:cTn id="42" dur="200" decel="100000" autoRev="1" fill="hold">
                                          <p:stCondLst>
                                            <p:cond delay="600"/>
                                          </p:stCondLst>
                                        </p:cTn>
                                        <p:tgtEl>
                                          <p:spTgt spid="13"/>
                                        </p:tgtEl>
                                      </p:cBhvr>
                                      <p:from x="100000" y="100000"/>
                                      <p:to x="80000" y="100000"/>
                                    </p:animScale>
                                    <p:anim by="(#ppt_h/3+#ppt_w*0.1)" calcmode="lin" valueType="num">
                                      <p:cBhvr additive="sum">
                                        <p:cTn id="43" dur="200" decel="100000" autoRev="1" fill="hold">
                                          <p:stCondLst>
                                            <p:cond delay="600"/>
                                          </p:stCondLst>
                                        </p:cTn>
                                        <p:tgtEl>
                                          <p:spTgt spid="13"/>
                                        </p:tgtEl>
                                        <p:attrNameLst>
                                          <p:attrName>ppt_x</p:attrName>
                                        </p:attrNameLst>
                                      </p:cBhvr>
                                    </p:anim>
                                  </p:childTnLst>
                                </p:cTn>
                              </p:par>
                              <p:par>
                                <p:cTn id="44" presetID="34"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 from="(-#ppt_w/2)" to="(#ppt_x)" calcmode="lin" valueType="num">
                                      <p:cBhvr>
                                        <p:cTn id="46" dur="600" fill="hold">
                                          <p:stCondLst>
                                            <p:cond delay="0"/>
                                          </p:stCondLst>
                                        </p:cTn>
                                        <p:tgtEl>
                                          <p:spTgt spid="15"/>
                                        </p:tgtEl>
                                        <p:attrNameLst>
                                          <p:attrName>ppt_x</p:attrName>
                                        </p:attrNameLst>
                                      </p:cBhvr>
                                    </p:anim>
                                    <p:anim from="0" to="-1.0" calcmode="lin" valueType="num">
                                      <p:cBhvr>
                                        <p:cTn id="47" dur="200" decel="50000" autoRev="1" fill="hold">
                                          <p:stCondLst>
                                            <p:cond delay="600"/>
                                          </p:stCondLst>
                                        </p:cTn>
                                        <p:tgtEl>
                                          <p:spTgt spid="15"/>
                                        </p:tgtEl>
                                        <p:attrNameLst>
                                          <p:attrName>xshear</p:attrName>
                                        </p:attrNameLst>
                                      </p:cBhvr>
                                    </p:anim>
                                    <p:animScale>
                                      <p:cBhvr>
                                        <p:cTn id="48" dur="200" decel="100000" autoRev="1" fill="hold">
                                          <p:stCondLst>
                                            <p:cond delay="600"/>
                                          </p:stCondLst>
                                        </p:cTn>
                                        <p:tgtEl>
                                          <p:spTgt spid="15"/>
                                        </p:tgtEl>
                                      </p:cBhvr>
                                      <p:from x="100000" y="100000"/>
                                      <p:to x="80000" y="100000"/>
                                    </p:animScale>
                                    <p:anim by="(#ppt_h/3+#ppt_w*0.1)" calcmode="lin" valueType="num">
                                      <p:cBhvr additive="sum">
                                        <p:cTn id="49" dur="200" decel="100000" autoRev="1" fill="hold">
                                          <p:stCondLst>
                                            <p:cond delay="600"/>
                                          </p:stCondLst>
                                        </p:cTn>
                                        <p:tgtEl>
                                          <p:spTgt spid="1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7" grpId="2"/>
      <p:bldP spid="7" grpId="3"/>
      <p:bldP spid="10" grpId="0"/>
      <p:bldP spid="8" grpId="0"/>
      <p:bldP spid="8" grpId="1"/>
      <p:bldP spid="11" grpId="0"/>
      <p:bldP spid="11" grpId="1"/>
      <p:bldP spid="11" grpId="2"/>
      <p:bldP spid="13" grpId="0"/>
      <p:bldP spid="13" grpId="1"/>
      <p:bldP spid="13" grpId="2"/>
      <p:bldP spid="13" grpId="3"/>
      <p:bldP spid="13" grpId="4"/>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More about Events - I</a:t>
            </a:r>
            <a:endParaRPr lang="x-none" altLang="en-US" sz="4800" b="1"/>
          </a:p>
        </p:txBody>
      </p:sp>
      <p:sp>
        <p:nvSpPr>
          <p:cNvPr id="4" name="Text Box 3"/>
          <p:cNvSpPr txBox="1"/>
          <p:nvPr/>
        </p:nvSpPr>
        <p:spPr>
          <a:xfrm>
            <a:off x="302260" y="1594485"/>
            <a:ext cx="11687810" cy="611505"/>
          </a:xfrm>
          <a:prstGeom prst="rect">
            <a:avLst/>
          </a:prstGeom>
          <a:noFill/>
        </p:spPr>
        <p:txBody>
          <a:bodyPr wrap="square" rtlCol="0">
            <a:spAutoFit/>
          </a:bodyPr>
          <a:p>
            <a:pPr algn="ctr"/>
            <a:r>
              <a:rPr lang="x-none" altLang="en-US" sz="3200"/>
              <a:t>We can attach multiple functions to handle a single event. </a:t>
            </a:r>
            <a:endParaRPr lang="x-none" altLang="en-US" sz="3200"/>
          </a:p>
        </p:txBody>
      </p:sp>
      <p:sp>
        <p:nvSpPr>
          <p:cNvPr id="8" name="Text Box 7"/>
          <p:cNvSpPr txBox="1"/>
          <p:nvPr/>
        </p:nvSpPr>
        <p:spPr>
          <a:xfrm>
            <a:off x="587375" y="2336165"/>
            <a:ext cx="11040110" cy="676275"/>
          </a:xfrm>
          <a:prstGeom prst="rect">
            <a:avLst/>
          </a:prstGeom>
          <a:noFill/>
        </p:spPr>
        <p:txBody>
          <a:bodyPr wrap="square" rtlCol="0">
            <a:spAutoFit/>
          </a:bodyPr>
          <a:p>
            <a:pPr algn="ctr"/>
            <a:r>
              <a:rPr lang="x-none" altLang="en-US" sz="3600" b="1">
                <a:solidFill>
                  <a:schemeClr val="accent5"/>
                </a:solidFill>
              </a:rPr>
              <a:t>$ ( " btnLogin " ) . on ( " click " , function_1 ) ;</a:t>
            </a:r>
            <a:endParaRPr lang="x-none" altLang="en-US" sz="3600" b="1">
              <a:solidFill>
                <a:schemeClr val="accent5"/>
              </a:solidFill>
            </a:endParaRPr>
          </a:p>
        </p:txBody>
      </p:sp>
      <p:sp>
        <p:nvSpPr>
          <p:cNvPr id="6" name="Text Box 5"/>
          <p:cNvSpPr txBox="1"/>
          <p:nvPr/>
        </p:nvSpPr>
        <p:spPr>
          <a:xfrm>
            <a:off x="575310" y="3058795"/>
            <a:ext cx="11040110" cy="676275"/>
          </a:xfrm>
          <a:prstGeom prst="rect">
            <a:avLst/>
          </a:prstGeom>
          <a:noFill/>
        </p:spPr>
        <p:txBody>
          <a:bodyPr wrap="square" rtlCol="0">
            <a:spAutoFit/>
          </a:bodyPr>
          <a:p>
            <a:pPr algn="ctr"/>
            <a:r>
              <a:rPr lang="x-none" altLang="en-US" sz="3600" b="1">
                <a:solidFill>
                  <a:schemeClr val="accent5"/>
                </a:solidFill>
              </a:rPr>
              <a:t>$ ( " btnLogin " ) . on ( " click " , function_2 ) ;</a:t>
            </a:r>
            <a:endParaRPr lang="x-none" altLang="en-US" sz="3600" b="1">
              <a:solidFill>
                <a:schemeClr val="accent5"/>
              </a:solidFill>
            </a:endParaRPr>
          </a:p>
        </p:txBody>
      </p:sp>
      <p:sp>
        <p:nvSpPr>
          <p:cNvPr id="9" name="Text Box 8"/>
          <p:cNvSpPr txBox="1"/>
          <p:nvPr/>
        </p:nvSpPr>
        <p:spPr>
          <a:xfrm>
            <a:off x="289560" y="4029075"/>
            <a:ext cx="11687810" cy="611505"/>
          </a:xfrm>
          <a:prstGeom prst="rect">
            <a:avLst/>
          </a:prstGeom>
          <a:noFill/>
        </p:spPr>
        <p:txBody>
          <a:bodyPr wrap="square" rtlCol="0">
            <a:spAutoFit/>
          </a:bodyPr>
          <a:p>
            <a:pPr algn="ctr"/>
            <a:r>
              <a:rPr lang="x-none" altLang="en-US" sz="3200"/>
              <a:t>We can also deattach functions from an event.</a:t>
            </a:r>
            <a:endParaRPr lang="x-none" altLang="en-US" sz="3200"/>
          </a:p>
        </p:txBody>
      </p:sp>
      <p:sp>
        <p:nvSpPr>
          <p:cNvPr id="10" name="Text Box 9"/>
          <p:cNvSpPr txBox="1"/>
          <p:nvPr/>
        </p:nvSpPr>
        <p:spPr>
          <a:xfrm>
            <a:off x="554990" y="4831080"/>
            <a:ext cx="11040110" cy="676275"/>
          </a:xfrm>
          <a:prstGeom prst="rect">
            <a:avLst/>
          </a:prstGeom>
          <a:noFill/>
        </p:spPr>
        <p:txBody>
          <a:bodyPr wrap="square" rtlCol="0">
            <a:spAutoFit/>
          </a:bodyPr>
          <a:p>
            <a:pPr algn="ctr"/>
            <a:r>
              <a:rPr lang="x-none" altLang="en-US" sz="3600" b="1">
                <a:solidFill>
                  <a:schemeClr val="accent5"/>
                </a:solidFill>
              </a:rPr>
              <a:t>$ ( " btnLogin " ) . off ( " click "  ) ;</a:t>
            </a:r>
            <a:endParaRPr lang="x-none" altLang="en-US" sz="3600" b="1">
              <a:solidFill>
                <a:schemeClr val="accent5"/>
              </a:solidFill>
            </a:endParaRPr>
          </a:p>
        </p:txBody>
      </p:sp>
      <p:sp>
        <p:nvSpPr>
          <p:cNvPr id="11" name="Text Box 10"/>
          <p:cNvSpPr txBox="1"/>
          <p:nvPr/>
        </p:nvSpPr>
        <p:spPr>
          <a:xfrm>
            <a:off x="621665" y="5666740"/>
            <a:ext cx="11040110" cy="676275"/>
          </a:xfrm>
          <a:prstGeom prst="rect">
            <a:avLst/>
          </a:prstGeom>
          <a:noFill/>
        </p:spPr>
        <p:txBody>
          <a:bodyPr wrap="square" rtlCol="0">
            <a:spAutoFit/>
          </a:bodyPr>
          <a:p>
            <a:pPr algn="ctr"/>
            <a:r>
              <a:rPr lang="x-none" altLang="en-US" sz="3600" b="1">
                <a:solidFill>
                  <a:schemeClr val="accent5"/>
                </a:solidFill>
              </a:rPr>
              <a:t>$ ( " btnLogin " ) . off ( " click ", function_1 ) ;</a:t>
            </a:r>
            <a:endParaRPr lang="x-none" altLang="en-US" sz="3600" b="1">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1" nodeType="clickEffect">
                                  <p:stCondLst>
                                    <p:cond delay="0"/>
                                  </p:stCondLst>
                                  <p:iterate type="lt">
                                    <p:tmPct val="50000"/>
                                  </p:iterate>
                                  <p:childTnLst>
                                    <p:set>
                                      <p:cBhvr>
                                        <p:cTn id="11" dur="1" fill="hold">
                                          <p:stCondLst>
                                            <p:cond delay="0"/>
                                          </p:stCondLst>
                                        </p:cTn>
                                        <p:tgtEl>
                                          <p:spTgt spid="8"/>
                                        </p:tgtEl>
                                        <p:attrNameLst>
                                          <p:attrName>style.visibility</p:attrName>
                                        </p:attrNameLst>
                                      </p:cBhvr>
                                      <p:to>
                                        <p:strVal val="visible"/>
                                      </p:to>
                                    </p:set>
                                    <p:anim calcmode="discrete" valueType="clr">
                                      <p:cBhvr override="childStyle">
                                        <p:cTn id="12"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8"/>
                                        </p:tgtEl>
                                        <p:attrNameLst>
                                          <p:attrName>fillcolor</p:attrName>
                                        </p:attrNameLst>
                                      </p:cBhvr>
                                      <p:tavLst>
                                        <p:tav tm="0">
                                          <p:val>
                                            <p:clrVal>
                                              <a:schemeClr val="accent2"/>
                                            </p:clrVal>
                                          </p:val>
                                        </p:tav>
                                        <p:tav tm="50000">
                                          <p:val>
                                            <p:clrVal>
                                              <a:schemeClr val="hlink"/>
                                            </p:clrVal>
                                          </p:val>
                                        </p:tav>
                                      </p:tavLst>
                                    </p:anim>
                                    <p:set>
                                      <p:cBhvr>
                                        <p:cTn id="14" dur="80"/>
                                        <p:tgtEl>
                                          <p:spTgt spid="8"/>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1" nodeType="clickEffect">
                                  <p:stCondLst>
                                    <p:cond delay="0"/>
                                  </p:stCondLst>
                                  <p:iterate type="lt">
                                    <p:tmPct val="50000"/>
                                  </p:iterate>
                                  <p:childTnLst>
                                    <p:set>
                                      <p:cBhvr>
                                        <p:cTn id="18" dur="1" fill="hold">
                                          <p:stCondLst>
                                            <p:cond delay="0"/>
                                          </p:stCondLst>
                                        </p:cTn>
                                        <p:tgtEl>
                                          <p:spTgt spid="6"/>
                                        </p:tgtEl>
                                        <p:attrNameLst>
                                          <p:attrName>style.visibility</p:attrName>
                                        </p:attrNameLst>
                                      </p:cBhvr>
                                      <p:to>
                                        <p:strVal val="visible"/>
                                      </p:to>
                                    </p:set>
                                    <p:anim calcmode="discrete" valueType="clr">
                                      <p:cBhvr override="childStyle">
                                        <p:cTn id="19"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6"/>
                                        </p:tgtEl>
                                        <p:attrNameLst>
                                          <p:attrName>fillcolor</p:attrName>
                                        </p:attrNameLst>
                                      </p:cBhvr>
                                      <p:tavLst>
                                        <p:tav tm="0">
                                          <p:val>
                                            <p:clrVal>
                                              <a:schemeClr val="accent2"/>
                                            </p:clrVal>
                                          </p:val>
                                        </p:tav>
                                        <p:tav tm="50000">
                                          <p:val>
                                            <p:clrVal>
                                              <a:schemeClr val="hlink"/>
                                            </p:clrVal>
                                          </p:val>
                                        </p:tav>
                                      </p:tavLst>
                                    </p:anim>
                                    <p:set>
                                      <p:cBhvr>
                                        <p:cTn id="21" dur="80"/>
                                        <p:tgtEl>
                                          <p:spTgt spid="6"/>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1" nodeType="clickEffect">
                                  <p:stCondLst>
                                    <p:cond delay="0"/>
                                  </p:stCondLst>
                                  <p:iterate type="lt">
                                    <p:tmPct val="50000"/>
                                  </p:iterate>
                                  <p:childTnLst>
                                    <p:set>
                                      <p:cBhvr>
                                        <p:cTn id="30" dur="1" fill="hold">
                                          <p:stCondLst>
                                            <p:cond delay="0"/>
                                          </p:stCondLst>
                                        </p:cTn>
                                        <p:tgtEl>
                                          <p:spTgt spid="10"/>
                                        </p:tgtEl>
                                        <p:attrNameLst>
                                          <p:attrName>style.visibility</p:attrName>
                                        </p:attrNameLst>
                                      </p:cBhvr>
                                      <p:to>
                                        <p:strVal val="visible"/>
                                      </p:to>
                                    </p:set>
                                    <p:anim calcmode="discrete" valueType="clr">
                                      <p:cBhvr override="childStyle">
                                        <p:cTn id="31"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10"/>
                                        </p:tgtEl>
                                        <p:attrNameLst>
                                          <p:attrName>fillcolor</p:attrName>
                                        </p:attrNameLst>
                                      </p:cBhvr>
                                      <p:tavLst>
                                        <p:tav tm="0">
                                          <p:val>
                                            <p:clrVal>
                                              <a:schemeClr val="accent2"/>
                                            </p:clrVal>
                                          </p:val>
                                        </p:tav>
                                        <p:tav tm="50000">
                                          <p:val>
                                            <p:clrVal>
                                              <a:schemeClr val="hlink"/>
                                            </p:clrVal>
                                          </p:val>
                                        </p:tav>
                                      </p:tavLst>
                                    </p:anim>
                                    <p:set>
                                      <p:cBhvr>
                                        <p:cTn id="33" dur="80"/>
                                        <p:tgtEl>
                                          <p:spTgt spid="10"/>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1" nodeType="clickEffect">
                                  <p:stCondLst>
                                    <p:cond delay="0"/>
                                  </p:stCondLst>
                                  <p:iterate type="lt">
                                    <p:tmPct val="50000"/>
                                  </p:iterate>
                                  <p:childTnLst>
                                    <p:set>
                                      <p:cBhvr>
                                        <p:cTn id="37" dur="1" fill="hold">
                                          <p:stCondLst>
                                            <p:cond delay="0"/>
                                          </p:stCondLst>
                                        </p:cTn>
                                        <p:tgtEl>
                                          <p:spTgt spid="11"/>
                                        </p:tgtEl>
                                        <p:attrNameLst>
                                          <p:attrName>style.visibility</p:attrName>
                                        </p:attrNameLst>
                                      </p:cBhvr>
                                      <p:to>
                                        <p:strVal val="visible"/>
                                      </p:to>
                                    </p:set>
                                    <p:anim calcmode="discrete" valueType="clr">
                                      <p:cBhvr override="childStyle">
                                        <p:cTn id="38"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11"/>
                                        </p:tgtEl>
                                        <p:attrNameLst>
                                          <p:attrName>fillcolor</p:attrName>
                                        </p:attrNameLst>
                                      </p:cBhvr>
                                      <p:tavLst>
                                        <p:tav tm="0">
                                          <p:val>
                                            <p:clrVal>
                                              <a:schemeClr val="accent2"/>
                                            </p:clrVal>
                                          </p:val>
                                        </p:tav>
                                        <p:tav tm="50000">
                                          <p:val>
                                            <p:clrVal>
                                              <a:schemeClr val="hlink"/>
                                            </p:clrVal>
                                          </p:val>
                                        </p:tav>
                                      </p:tavLst>
                                    </p:anim>
                                    <p:set>
                                      <p:cBhvr>
                                        <p:cTn id="40" dur="80"/>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6" grpId="0"/>
      <p:bldP spid="6" grpId="1"/>
      <p:bldP spid="10" grpId="0"/>
      <p:bldP spid="10" grpId="1"/>
      <p:bldP spid="11" grpId="0"/>
      <p:bldP spid="11" grpId="1"/>
      <p:bldP spid="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More about Events - II</a:t>
            </a:r>
            <a:endParaRPr lang="x-none" altLang="en-US" sz="4800" b="1"/>
          </a:p>
        </p:txBody>
      </p:sp>
      <p:sp>
        <p:nvSpPr>
          <p:cNvPr id="4" name="Text Box 3"/>
          <p:cNvSpPr txBox="1"/>
          <p:nvPr/>
        </p:nvSpPr>
        <p:spPr>
          <a:xfrm>
            <a:off x="244475" y="1607185"/>
            <a:ext cx="11703050" cy="546100"/>
          </a:xfrm>
          <a:prstGeom prst="rect">
            <a:avLst/>
          </a:prstGeom>
          <a:noFill/>
        </p:spPr>
        <p:txBody>
          <a:bodyPr wrap="square" rtlCol="0">
            <a:spAutoFit/>
          </a:bodyPr>
          <a:p>
            <a:pPr algn="ctr"/>
            <a:r>
              <a:rPr lang="x-none" altLang="en-US" sz="2800" b="1"/>
              <a:t>jQuery has formalized some frequently used events for ease in use.</a:t>
            </a:r>
            <a:endParaRPr lang="x-none" altLang="en-US" sz="2800" b="1"/>
          </a:p>
        </p:txBody>
      </p:sp>
      <p:sp>
        <p:nvSpPr>
          <p:cNvPr id="6" name="Text Box 5"/>
          <p:cNvSpPr txBox="1"/>
          <p:nvPr/>
        </p:nvSpPr>
        <p:spPr>
          <a:xfrm>
            <a:off x="2721610" y="2338070"/>
            <a:ext cx="6330315" cy="4386580"/>
          </a:xfrm>
          <a:prstGeom prst="rect">
            <a:avLst/>
          </a:prstGeom>
          <a:noFill/>
        </p:spPr>
        <p:txBody>
          <a:bodyPr wrap="square" rtlCol="0">
            <a:spAutoFit/>
          </a:bodyPr>
          <a:p>
            <a:pPr algn="ctr"/>
            <a:r>
              <a:rPr lang="x-none" altLang="en-US" sz="2800"/>
              <a:t>click(function)</a:t>
            </a:r>
            <a:endParaRPr lang="x-none" altLang="en-US" sz="2800"/>
          </a:p>
          <a:p>
            <a:pPr algn="ctr"/>
            <a:r>
              <a:rPr lang="x-none" altLang="en-US" sz="2800"/>
              <a:t>dblclick(function)</a:t>
            </a:r>
            <a:endParaRPr lang="x-none" altLang="en-US" sz="2800"/>
          </a:p>
          <a:p>
            <a:pPr algn="ctr"/>
            <a:r>
              <a:rPr lang="x-none" altLang="en-US" sz="2800"/>
              <a:t>foucs(function)</a:t>
            </a:r>
            <a:endParaRPr lang="x-none" altLang="en-US" sz="2800"/>
          </a:p>
          <a:p>
            <a:pPr algn="ctr"/>
            <a:r>
              <a:rPr lang="x-none" altLang="en-US" sz="2800"/>
              <a:t>blur(function)</a:t>
            </a:r>
            <a:endParaRPr lang="x-none" altLang="en-US" sz="2800"/>
          </a:p>
          <a:p>
            <a:pPr algn="ctr"/>
            <a:r>
              <a:rPr lang="x-none" altLang="en-US" sz="2800"/>
              <a:t>keydown(function)</a:t>
            </a:r>
            <a:endParaRPr lang="x-none" altLang="en-US" sz="2800"/>
          </a:p>
          <a:p>
            <a:pPr algn="ctr"/>
            <a:r>
              <a:rPr lang="x-none" altLang="en-US" sz="2800"/>
              <a:t>keyup(function)</a:t>
            </a:r>
            <a:endParaRPr lang="x-none" altLang="en-US" sz="2800"/>
          </a:p>
          <a:p>
            <a:pPr algn="ctr"/>
            <a:r>
              <a:rPr lang="x-none" altLang="en-US" sz="2800"/>
              <a:t>keypress(function)</a:t>
            </a:r>
            <a:endParaRPr lang="x-none" altLang="en-US" sz="2800"/>
          </a:p>
          <a:p>
            <a:pPr algn="ctr"/>
            <a:r>
              <a:rPr lang="x-none" altLang="en-US" sz="2800"/>
              <a:t>mousedown(function)</a:t>
            </a:r>
            <a:endParaRPr lang="x-none" altLang="en-US" sz="2800"/>
          </a:p>
          <a:p>
            <a:pPr algn="ctr"/>
            <a:r>
              <a:rPr lang="x-none" altLang="en-US" sz="2800"/>
              <a:t>mouseup(function)</a:t>
            </a:r>
            <a:endParaRPr lang="x-none" altLang="en-US" sz="2800"/>
          </a:p>
          <a:p>
            <a:pPr algn="ctr"/>
            <a:r>
              <a:rPr lang="x-none" altLang="en-US" sz="2800"/>
              <a:t>mousemove(function)</a:t>
            </a:r>
            <a:endParaRPr lang="x-none"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37870" y="1056005"/>
            <a:ext cx="10645775" cy="4625975"/>
          </a:xfrm>
          <a:prstGeom prst="rect">
            <a:avLst/>
          </a:prstGeom>
          <a:noFill/>
        </p:spPr>
        <p:txBody>
          <a:bodyPr wrap="square" rtlCol="0">
            <a:spAutoFit/>
          </a:bodyPr>
          <a:p>
            <a:pPr algn="ctr"/>
            <a:r>
              <a:rPr lang="x-none" altLang="en-US" sz="5400" b="1"/>
              <a:t>$(</a:t>
            </a:r>
            <a:r>
              <a:rPr lang="x-none" altLang="en-US" sz="5400" b="1">
                <a:solidFill>
                  <a:srgbClr val="00B050"/>
                </a:solidFill>
              </a:rPr>
              <a:t>document</a:t>
            </a:r>
            <a:r>
              <a:rPr lang="x-none" altLang="en-US" sz="5400" b="1"/>
              <a:t>).</a:t>
            </a:r>
            <a:r>
              <a:rPr lang="x-none" altLang="en-US" sz="5400" b="1">
                <a:solidFill>
                  <a:srgbClr val="0070C0"/>
                </a:solidFill>
              </a:rPr>
              <a:t>ready</a:t>
            </a:r>
            <a:r>
              <a:rPr lang="x-none" altLang="en-US" sz="5400" b="1"/>
              <a:t> (function)</a:t>
            </a:r>
            <a:endParaRPr lang="x-none" altLang="en-US" sz="5400" b="1"/>
          </a:p>
          <a:p>
            <a:pPr algn="ctr"/>
            <a:r>
              <a:rPr lang="x-none" altLang="en-US" sz="6600" b="1">
                <a:solidFill>
                  <a:srgbClr val="FF0000"/>
                </a:solidFill>
              </a:rPr>
              <a:t>or</a:t>
            </a:r>
            <a:endParaRPr lang="x-none" altLang="en-US" sz="6600" b="1">
              <a:solidFill>
                <a:srgbClr val="FF0000"/>
              </a:solidFill>
            </a:endParaRPr>
          </a:p>
          <a:p>
            <a:pPr algn="ctr"/>
            <a:r>
              <a:rPr lang="x-none" altLang="en-US" sz="5400" b="1"/>
              <a:t>$(function)</a:t>
            </a:r>
            <a:endParaRPr lang="x-none" altLang="en-US" sz="5400" b="1"/>
          </a:p>
          <a:p>
            <a:pPr algn="ctr"/>
            <a:r>
              <a:rPr lang="x-none" altLang="en-US" sz="6600" b="1">
                <a:solidFill>
                  <a:srgbClr val="FF0000"/>
                </a:solidFill>
              </a:rPr>
              <a:t>vs</a:t>
            </a:r>
            <a:endParaRPr lang="x-none" altLang="en-US" sz="6600" b="1">
              <a:solidFill>
                <a:srgbClr val="FF0000"/>
              </a:solidFill>
            </a:endParaRPr>
          </a:p>
          <a:p>
            <a:pPr algn="ctr"/>
            <a:r>
              <a:rPr lang="x-none" altLang="en-US" sz="5400" b="1"/>
              <a:t>$(</a:t>
            </a:r>
            <a:r>
              <a:rPr lang="x-none" altLang="en-US" sz="5400" b="1">
                <a:solidFill>
                  <a:srgbClr val="00B050"/>
                </a:solidFill>
              </a:rPr>
              <a:t>window</a:t>
            </a:r>
            <a:r>
              <a:rPr lang="x-none" altLang="en-US" sz="5400" b="1"/>
              <a:t>).on ('</a:t>
            </a:r>
            <a:r>
              <a:rPr lang="x-none" altLang="en-US" sz="5400" b="1">
                <a:solidFill>
                  <a:srgbClr val="0070C0"/>
                </a:solidFill>
              </a:rPr>
              <a:t>load</a:t>
            </a:r>
            <a:r>
              <a:rPr lang="x-none" altLang="en-US" sz="5400" b="1"/>
              <a:t>', function)</a:t>
            </a:r>
            <a:endParaRPr lang="x-none" altLang="en-US" sz="5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1"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JQuery_UI_Logo.svg"/>
          <p:cNvPicPr>
            <a:picLocks noChangeAspect="1"/>
          </p:cNvPicPr>
          <p:nvPr/>
        </p:nvPicPr>
        <p:blipFill>
          <a:blip r:embed="rId1"/>
          <a:stretch>
            <a:fillRect/>
          </a:stretch>
        </p:blipFill>
        <p:spPr>
          <a:xfrm>
            <a:off x="1151890" y="498475"/>
            <a:ext cx="10058400" cy="2395855"/>
          </a:xfrm>
          <a:prstGeom prst="rect">
            <a:avLst/>
          </a:prstGeom>
        </p:spPr>
      </p:pic>
      <p:sp>
        <p:nvSpPr>
          <p:cNvPr id="8" name="Text Box 7"/>
          <p:cNvSpPr txBox="1"/>
          <p:nvPr/>
        </p:nvSpPr>
        <p:spPr>
          <a:xfrm>
            <a:off x="365760" y="4130040"/>
            <a:ext cx="11395710" cy="579120"/>
          </a:xfrm>
          <a:prstGeom prst="rect">
            <a:avLst/>
          </a:prstGeom>
          <a:noFill/>
        </p:spPr>
        <p:txBody>
          <a:bodyPr wrap="square" rtlCol="0">
            <a:spAutoFit/>
          </a:bodyPr>
          <a:p>
            <a:pPr algn="ctr"/>
            <a:r>
              <a:rPr lang="en-US" sz="3200" b="1"/>
              <a:t>http://jqueryui.com/</a:t>
            </a:r>
            <a:endParaRPr lang="en-US" sz="3200" b="1"/>
          </a:p>
        </p:txBody>
      </p:sp>
      <p:sp>
        <p:nvSpPr>
          <p:cNvPr id="5" name="Text Box 4"/>
          <p:cNvSpPr txBox="1"/>
          <p:nvPr/>
        </p:nvSpPr>
        <p:spPr>
          <a:xfrm>
            <a:off x="332105" y="5936615"/>
            <a:ext cx="11395710" cy="579120"/>
          </a:xfrm>
          <a:prstGeom prst="rect">
            <a:avLst/>
          </a:prstGeom>
          <a:noFill/>
        </p:spPr>
        <p:txBody>
          <a:bodyPr wrap="square" rtlCol="0">
            <a:spAutoFit/>
          </a:bodyPr>
          <a:p>
            <a:pPr algn="ctr"/>
            <a:r>
              <a:rPr lang="en-US" sz="3200" b="1"/>
              <a:t>http://api.jqueryui.com/</a:t>
            </a:r>
            <a:endParaRPr lang="en-US" sz="3200" b="1"/>
          </a:p>
        </p:txBody>
      </p:sp>
      <p:sp>
        <p:nvSpPr>
          <p:cNvPr id="6" name="Text Box 5"/>
          <p:cNvSpPr txBox="1"/>
          <p:nvPr/>
        </p:nvSpPr>
        <p:spPr>
          <a:xfrm>
            <a:off x="5043170" y="3507105"/>
            <a:ext cx="2037715" cy="611505"/>
          </a:xfrm>
          <a:prstGeom prst="rect">
            <a:avLst/>
          </a:prstGeom>
          <a:noFill/>
        </p:spPr>
        <p:txBody>
          <a:bodyPr wrap="square" rtlCol="0">
            <a:spAutoFit/>
          </a:bodyPr>
          <a:p>
            <a:pPr algn="ctr"/>
            <a:r>
              <a:rPr lang="x-none" altLang="en-US" sz="3200" b="1">
                <a:solidFill>
                  <a:srgbClr val="00B050"/>
                </a:solidFill>
              </a:rPr>
              <a:t>Download</a:t>
            </a:r>
            <a:endParaRPr lang="x-none" altLang="en-US" sz="3200" b="1">
              <a:solidFill>
                <a:srgbClr val="00B050"/>
              </a:solidFill>
            </a:endParaRPr>
          </a:p>
        </p:txBody>
      </p:sp>
      <p:sp>
        <p:nvSpPr>
          <p:cNvPr id="7" name="Text Box 6"/>
          <p:cNvSpPr txBox="1"/>
          <p:nvPr/>
        </p:nvSpPr>
        <p:spPr>
          <a:xfrm>
            <a:off x="4465320" y="5235575"/>
            <a:ext cx="3258820" cy="611505"/>
          </a:xfrm>
          <a:prstGeom prst="rect">
            <a:avLst/>
          </a:prstGeom>
          <a:noFill/>
        </p:spPr>
        <p:txBody>
          <a:bodyPr wrap="square" rtlCol="0">
            <a:spAutoFit/>
          </a:bodyPr>
          <a:p>
            <a:pPr algn="ctr"/>
            <a:r>
              <a:rPr lang="x-none" altLang="en-US" sz="3200" b="1">
                <a:solidFill>
                  <a:srgbClr val="00B050"/>
                </a:solidFill>
              </a:rPr>
              <a:t>Documentation</a:t>
            </a:r>
            <a:endParaRPr lang="x-none" altLang="en-US" sz="3200" b="1">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4"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4"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27" presetClass="entr" presetSubtype="0" fill="hold" grpId="0" nodeType="withEffect">
                                  <p:stCondLst>
                                    <p:cond delay="0"/>
                                  </p:stCondLst>
                                  <p:iterate type="lt">
                                    <p:tmPct val="50000"/>
                                  </p:iterate>
                                  <p:childTnLst>
                                    <p:set>
                                      <p:cBhvr>
                                        <p:cTn id="17" dur="1" fill="hold">
                                          <p:stCondLst>
                                            <p:cond delay="0"/>
                                          </p:stCondLst>
                                        </p:cTn>
                                        <p:tgtEl>
                                          <p:spTgt spid="8"/>
                                        </p:tgtEl>
                                        <p:attrNameLst>
                                          <p:attrName>style.visibility</p:attrName>
                                        </p:attrNameLst>
                                      </p:cBhvr>
                                      <p:to>
                                        <p:strVal val="visible"/>
                                      </p:to>
                                    </p:set>
                                    <p:anim calcmode="discrete" valueType="clr">
                                      <p:cBhvr override="childStyle">
                                        <p:cTn id="18"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8"/>
                                        </p:tgtEl>
                                        <p:attrNameLst>
                                          <p:attrName>fillcolor</p:attrName>
                                        </p:attrNameLst>
                                      </p:cBhvr>
                                      <p:tavLst>
                                        <p:tav tm="0">
                                          <p:val>
                                            <p:clrVal>
                                              <a:schemeClr val="accent2"/>
                                            </p:clrVal>
                                          </p:val>
                                        </p:tav>
                                        <p:tav tm="50000">
                                          <p:val>
                                            <p:clrVal>
                                              <a:schemeClr val="hlink"/>
                                            </p:clrVal>
                                          </p:val>
                                        </p:tav>
                                      </p:tavLst>
                                    </p:anim>
                                    <p:set>
                                      <p:cBhvr>
                                        <p:cTn id="20" dur="80"/>
                                        <p:tgtEl>
                                          <p:spTgt spid="8"/>
                                        </p:tgtEl>
                                        <p:attrNameLst>
                                          <p:attrName>fill.type</p:attrName>
                                        </p:attrNameLst>
                                      </p:cBhvr>
                                      <p:to>
                                        <p:strVal val="solid"/>
                                      </p:to>
                                    </p:set>
                                  </p:childTnLst>
                                </p:cTn>
                              </p:par>
                              <p:par>
                                <p:cTn id="21" presetID="27" presetClass="entr" presetSubtype="0" fill="hold" grpId="0" nodeType="withEffect">
                                  <p:stCondLst>
                                    <p:cond delay="0"/>
                                  </p:stCondLst>
                                  <p:iterate type="lt">
                                    <p:tmPct val="50000"/>
                                  </p:iterate>
                                  <p:childTnLst>
                                    <p:set>
                                      <p:cBhvr>
                                        <p:cTn id="22" dur="1" fill="hold">
                                          <p:stCondLst>
                                            <p:cond delay="0"/>
                                          </p:stCondLst>
                                        </p:cTn>
                                        <p:tgtEl>
                                          <p:spTgt spid="5"/>
                                        </p:tgtEl>
                                        <p:attrNameLst>
                                          <p:attrName>style.visibility</p:attrName>
                                        </p:attrNameLst>
                                      </p:cBhvr>
                                      <p:to>
                                        <p:strVal val="visible"/>
                                      </p:to>
                                    </p:set>
                                    <p:anim calcmode="discrete" valueType="clr">
                                      <p:cBhvr override="childStyle">
                                        <p:cTn id="23"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5"/>
                                        </p:tgtEl>
                                        <p:attrNameLst>
                                          <p:attrName>fillcolor</p:attrName>
                                        </p:attrNameLst>
                                      </p:cBhvr>
                                      <p:tavLst>
                                        <p:tav tm="0">
                                          <p:val>
                                            <p:clrVal>
                                              <a:schemeClr val="accent2"/>
                                            </p:clrVal>
                                          </p:val>
                                        </p:tav>
                                        <p:tav tm="50000">
                                          <p:val>
                                            <p:clrVal>
                                              <a:schemeClr val="hlink"/>
                                            </p:clrVal>
                                          </p:val>
                                        </p:tav>
                                      </p:tavLst>
                                    </p:anim>
                                    <p:set>
                                      <p:cBhvr>
                                        <p:cTn id="25"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6" grpId="1"/>
      <p:bldP spid="7" grpId="1"/>
      <p:bldP spid="6" grpId="2"/>
      <p:bldP spid="7" grpId="2"/>
      <p:bldP spid="6" grpId="3"/>
      <p:bldP spid="7" grpId="3"/>
      <p:bldP spid="6" grpId="4"/>
      <p:bldP spid="7" grpId="4"/>
      <p:bldP spid="8"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jQuery Plugins Repository</a:t>
            </a:r>
            <a:endParaRPr lang="x-none" altLang="en-US" sz="4800" b="1"/>
          </a:p>
        </p:txBody>
      </p:sp>
      <p:sp>
        <p:nvSpPr>
          <p:cNvPr id="8" name="Text Box 7"/>
          <p:cNvSpPr txBox="1"/>
          <p:nvPr/>
        </p:nvSpPr>
        <p:spPr>
          <a:xfrm>
            <a:off x="349250" y="3468370"/>
            <a:ext cx="11395710" cy="579120"/>
          </a:xfrm>
          <a:prstGeom prst="rect">
            <a:avLst/>
          </a:prstGeom>
          <a:noFill/>
        </p:spPr>
        <p:txBody>
          <a:bodyPr wrap="square" rtlCol="0">
            <a:spAutoFit/>
          </a:bodyPr>
          <a:p>
            <a:pPr algn="ctr"/>
            <a:r>
              <a:rPr lang="en-US" sz="3200" b="1"/>
              <a:t>https://plugins.jquery.com/</a:t>
            </a:r>
            <a:endParaRPr 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8"/>
                                        </p:tgtEl>
                                        <p:attrNameLst>
                                          <p:attrName>style.visibility</p:attrName>
                                        </p:attrNameLst>
                                      </p:cBhvr>
                                      <p:to>
                                        <p:strVal val="visible"/>
                                      </p:to>
                                    </p:set>
                                    <p:anim calcmode="discrete" valueType="clr">
                                      <p:cBhvr override="childStyle">
                                        <p:cTn id="7"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
                                        </p:tgtEl>
                                        <p:attrNameLst>
                                          <p:attrName>fillcolor</p:attrName>
                                        </p:attrNameLst>
                                      </p:cBhvr>
                                      <p:tavLst>
                                        <p:tav tm="0">
                                          <p:val>
                                            <p:clrVal>
                                              <a:schemeClr val="accent2"/>
                                            </p:clrVal>
                                          </p:val>
                                        </p:tav>
                                        <p:tav tm="50000">
                                          <p:val>
                                            <p:clrVal>
                                              <a:schemeClr val="hlink"/>
                                            </p:clrVal>
                                          </p:val>
                                        </p:tav>
                                      </p:tavLst>
                                    </p:anim>
                                    <p:set>
                                      <p:cBhvr>
                                        <p:cTn id="9"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87045" y="210185"/>
            <a:ext cx="11145520" cy="6187440"/>
          </a:xfrm>
          <a:prstGeom prst="rect">
            <a:avLst/>
          </a:prstGeom>
          <a:noFill/>
        </p:spPr>
        <p:txBody>
          <a:bodyPr wrap="square" rtlCol="0">
            <a:spAutoFit/>
          </a:bodyPr>
          <a:p>
            <a:r>
              <a:rPr lang="en-US" sz="2500"/>
              <a:t>The Document Object Model (DOM) is a programming interface for </a:t>
            </a:r>
            <a:r>
              <a:rPr lang="en-US" sz="2500" b="1"/>
              <a:t>HTML </a:t>
            </a:r>
            <a:r>
              <a:rPr lang="en-US" sz="2500"/>
              <a:t>and </a:t>
            </a:r>
            <a:r>
              <a:rPr lang="en-US" sz="2500" b="1"/>
              <a:t>XML documents</a:t>
            </a:r>
            <a:r>
              <a:rPr lang="en-US" sz="2500"/>
              <a:t>. It provides a structured representation of the document and it defines a way that the structure can be accessed from programs so that they can change the document structure, style and content. The DOM provides a representation of the document as a structured group of nodes and objects that have properties and methods. Essentially, it connects web pages to scripts or programming languages.</a:t>
            </a:r>
            <a:endParaRPr lang="en-US" sz="2500"/>
          </a:p>
          <a:p>
            <a:endParaRPr lang="en-US" sz="2500"/>
          </a:p>
          <a:p>
            <a:r>
              <a:rPr lang="en-US" sz="2500"/>
              <a:t>A Web page is a document. This document can be either displayed in the browser window, or as the HTML source. But it is the same document in both cases. The Document Object Model (DOM) provides another way to represent, store and manipulate that same document. The DOM is a fully object-oriented representation of the web page, and it can be modified with a scripting language such as JavaScript.</a:t>
            </a:r>
            <a:endParaRPr lang="en-US" sz="2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423545"/>
            <a:ext cx="10645775" cy="871220"/>
          </a:xfrm>
          <a:prstGeom prst="rect">
            <a:avLst/>
          </a:prstGeom>
          <a:noFill/>
        </p:spPr>
        <p:txBody>
          <a:bodyPr wrap="square" rtlCol="0">
            <a:spAutoFit/>
          </a:bodyPr>
          <a:p>
            <a:pPr algn="ctr"/>
            <a:r>
              <a:rPr lang="x-none" altLang="en-US" sz="4800" b="1"/>
              <a:t>Assignment*</a:t>
            </a:r>
            <a:endParaRPr lang="x-none" altLang="en-US" sz="4800" b="1"/>
          </a:p>
        </p:txBody>
      </p:sp>
      <p:pic>
        <p:nvPicPr>
          <p:cNvPr id="6" name="Picture 5" descr="chess-145184_960_720"/>
          <p:cNvPicPr>
            <a:picLocks noChangeAspect="1"/>
          </p:cNvPicPr>
          <p:nvPr/>
        </p:nvPicPr>
        <p:blipFill>
          <a:blip r:embed="rId1"/>
          <a:srcRect t="19697" b="18197"/>
          <a:stretch>
            <a:fillRect/>
          </a:stretch>
        </p:blipFill>
        <p:spPr>
          <a:xfrm>
            <a:off x="1541780" y="1720850"/>
            <a:ext cx="9142730" cy="2839085"/>
          </a:xfrm>
          <a:prstGeom prst="rect">
            <a:avLst/>
          </a:prstGeom>
        </p:spPr>
      </p:pic>
      <p:sp>
        <p:nvSpPr>
          <p:cNvPr id="7" name="Text Box 6"/>
          <p:cNvSpPr txBox="1"/>
          <p:nvPr/>
        </p:nvSpPr>
        <p:spPr>
          <a:xfrm>
            <a:off x="307340" y="4710430"/>
            <a:ext cx="11647805" cy="1838325"/>
          </a:xfrm>
          <a:prstGeom prst="rect">
            <a:avLst/>
          </a:prstGeom>
          <a:noFill/>
        </p:spPr>
        <p:txBody>
          <a:bodyPr wrap="square" rtlCol="0">
            <a:spAutoFit/>
          </a:bodyPr>
          <a:p>
            <a:r>
              <a:rPr lang="x-none" altLang="en-US" sz="4000" b="1"/>
              <a:t>*</a:t>
            </a:r>
            <a:endParaRPr lang="x-none" altLang="en-US" sz="4000" b="1"/>
          </a:p>
          <a:p>
            <a:r>
              <a:rPr lang="x-none" altLang="en-US" sz="3600"/>
              <a:t>You can't use any sort of chess related 3-rd party libaries like chessboard.js</a:t>
            </a:r>
            <a:endParaRPr lang="x-none"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3000" fill="hold"/>
                                        <p:tgtEl>
                                          <p:spTgt spid="6"/>
                                        </p:tgtEl>
                                        <p:attrNameLst>
                                          <p:attrName>ppt_w</p:attrName>
                                        </p:attrNameLst>
                                      </p:cBhvr>
                                      <p:tavLst>
                                        <p:tav tm="0">
                                          <p:val>
                                            <p:strVal val="#ppt_w*0.70"/>
                                          </p:val>
                                        </p:tav>
                                        <p:tav tm="100000">
                                          <p:val>
                                            <p:strVal val="#ppt_w"/>
                                          </p:val>
                                        </p:tav>
                                      </p:tavLst>
                                    </p:anim>
                                    <p:anim calcmode="lin" valueType="num">
                                      <p:cBhvr>
                                        <p:cTn id="15" dur="3000" fill="hold"/>
                                        <p:tgtEl>
                                          <p:spTgt spid="6"/>
                                        </p:tgtEl>
                                        <p:attrNameLst>
                                          <p:attrName>ppt_h</p:attrName>
                                        </p:attrNameLst>
                                      </p:cBhvr>
                                      <p:tavLst>
                                        <p:tav tm="0">
                                          <p:val>
                                            <p:strVal val="#ppt_h"/>
                                          </p:val>
                                        </p:tav>
                                        <p:tav tm="100000">
                                          <p:val>
                                            <p:strVal val="#ppt_h"/>
                                          </p:val>
                                        </p:tav>
                                      </p:tavLst>
                                    </p:anim>
                                    <p:animEffect transition="in" filter="fade">
                                      <p:cBhvr>
                                        <p:cTn id="16" dur="3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1" nodeType="clickEffect">
                                  <p:stCondLst>
                                    <p:cond delay="0"/>
                                  </p:stCondLst>
                                  <p:iterate type="lt">
                                    <p:tmPct val="50000"/>
                                  </p:iterate>
                                  <p:childTnLst>
                                    <p:set>
                                      <p:cBhvr>
                                        <p:cTn id="20" dur="1" fill="hold">
                                          <p:stCondLst>
                                            <p:cond delay="0"/>
                                          </p:stCondLst>
                                        </p:cTn>
                                        <p:tgtEl>
                                          <p:spTgt spid="7"/>
                                        </p:tgtEl>
                                        <p:attrNameLst>
                                          <p:attrName>style.visibility</p:attrName>
                                        </p:attrNameLst>
                                      </p:cBhvr>
                                      <p:to>
                                        <p:strVal val="visible"/>
                                      </p:to>
                                    </p:set>
                                    <p:anim calcmode="discrete" valueType="clr">
                                      <p:cBhvr override="childStyle">
                                        <p:cTn id="21"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
                                        </p:tgtEl>
                                        <p:attrNameLst>
                                          <p:attrName>fillcolor</p:attrName>
                                        </p:attrNameLst>
                                      </p:cBhvr>
                                      <p:tavLst>
                                        <p:tav tm="0">
                                          <p:val>
                                            <p:clrVal>
                                              <a:schemeClr val="accent2"/>
                                            </p:clrVal>
                                          </p:val>
                                        </p:tav>
                                        <p:tav tm="50000">
                                          <p:val>
                                            <p:clrVal>
                                              <a:schemeClr val="hlink"/>
                                            </p:clrVal>
                                          </p:val>
                                        </p:tav>
                                      </p:tavLst>
                                    </p:anim>
                                    <p:set>
                                      <p:cBhvr>
                                        <p:cTn id="23"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Rectangle 18"/>
          <p:cNvSpPr/>
          <p:nvPr/>
        </p:nvSpPr>
        <p:spPr>
          <a:xfrm>
            <a:off x="10022840" y="2944495"/>
            <a:ext cx="1993900" cy="5911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US" sz="2800" b="1"/>
              <a:t>div</a:t>
            </a:r>
            <a:endParaRPr lang="x-none" altLang="en-US" sz="2800" b="1"/>
          </a:p>
        </p:txBody>
      </p:sp>
      <p:sp>
        <p:nvSpPr>
          <p:cNvPr id="4" name="Text Box 3"/>
          <p:cNvSpPr txBox="1"/>
          <p:nvPr/>
        </p:nvSpPr>
        <p:spPr>
          <a:xfrm>
            <a:off x="331470" y="228600"/>
            <a:ext cx="5337175" cy="6061075"/>
          </a:xfrm>
          <a:prstGeom prst="rect">
            <a:avLst/>
          </a:prstGeom>
          <a:noFill/>
        </p:spPr>
        <p:txBody>
          <a:bodyPr wrap="square" rtlCol="0">
            <a:spAutoFit/>
          </a:bodyPr>
          <a:p>
            <a:r>
              <a:rPr lang="x-none" altLang="en-US" sz="2600" b="1"/>
              <a:t>&lt;!DOCTYPE html&gt;</a:t>
            </a:r>
            <a:endParaRPr lang="x-none" altLang="en-US" sz="2600" b="1"/>
          </a:p>
          <a:p>
            <a:r>
              <a:rPr lang="x-none" altLang="en-US" sz="2600" b="1"/>
              <a:t>&lt;html&gt;</a:t>
            </a:r>
            <a:endParaRPr lang="x-none" altLang="en-US" sz="2600" b="1"/>
          </a:p>
          <a:p>
            <a:r>
              <a:rPr lang="x-none" altLang="en-US" sz="2600" b="1"/>
              <a:t>&lt;head&gt;</a:t>
            </a:r>
            <a:endParaRPr lang="x-none" altLang="en-US" sz="2600" b="1"/>
          </a:p>
          <a:p>
            <a:r>
              <a:rPr lang="x-none" altLang="en-US" sz="2600" b="1"/>
              <a:t>	&lt;title&gt;Learning DOM&lt;/title&gt;</a:t>
            </a:r>
            <a:endParaRPr lang="x-none" altLang="en-US" sz="2600" b="1"/>
          </a:p>
          <a:p>
            <a:r>
              <a:rPr lang="x-none" altLang="en-US" sz="2600" b="1"/>
              <a:t>&lt;/head&gt;</a:t>
            </a:r>
            <a:endParaRPr lang="x-none" altLang="en-US" sz="2600" b="1"/>
          </a:p>
          <a:p>
            <a:r>
              <a:rPr lang="x-none" altLang="en-US" sz="2600" b="1"/>
              <a:t>&lt;body&gt;</a:t>
            </a:r>
            <a:endParaRPr lang="x-none" altLang="en-US" sz="2600" b="1"/>
          </a:p>
          <a:p>
            <a:r>
              <a:rPr lang="x-none" altLang="en-US" sz="2600" b="1"/>
              <a:t>	&lt;h1&gt;DOM&lt;/h1&gt;</a:t>
            </a:r>
            <a:endParaRPr lang="x-none" altLang="en-US" sz="2600" b="1"/>
          </a:p>
          <a:p>
            <a:r>
              <a:rPr lang="x-none" altLang="en-US" sz="2600" b="1"/>
              <a:t>	&lt;div&gt;</a:t>
            </a:r>
            <a:endParaRPr lang="x-none" altLang="en-US" sz="2600" b="1"/>
          </a:p>
          <a:p>
            <a:r>
              <a:rPr lang="x-none" altLang="en-US" sz="2600" b="1"/>
              <a:t>		&lt;ul&gt;</a:t>
            </a:r>
            <a:endParaRPr lang="x-none" altLang="en-US" sz="2600" b="1"/>
          </a:p>
          <a:p>
            <a:r>
              <a:rPr lang="x-none" altLang="en-US" sz="2600" b="1"/>
              <a:t>			&lt;li&gt;HELLO&lt;/li&gt;</a:t>
            </a:r>
            <a:endParaRPr lang="x-none" altLang="en-US" sz="2600" b="1"/>
          </a:p>
          <a:p>
            <a:r>
              <a:rPr lang="x-none" altLang="en-US" sz="2600" b="1"/>
              <a:t>			&lt;li&gt;DOM&lt;/li&gt;</a:t>
            </a:r>
            <a:endParaRPr lang="x-none" altLang="en-US" sz="2600" b="1"/>
          </a:p>
          <a:p>
            <a:r>
              <a:rPr lang="x-none" altLang="en-US" sz="2600" b="1"/>
              <a:t>		&lt;/ul&gt;</a:t>
            </a:r>
            <a:endParaRPr lang="x-none" altLang="en-US" sz="2600" b="1"/>
          </a:p>
          <a:p>
            <a:r>
              <a:rPr lang="x-none" altLang="en-US" sz="2600" b="1"/>
              <a:t>	&lt;/div&gt;</a:t>
            </a:r>
            <a:endParaRPr lang="x-none" altLang="en-US" sz="2600" b="1"/>
          </a:p>
          <a:p>
            <a:r>
              <a:rPr lang="x-none" altLang="en-US" sz="2600" b="1"/>
              <a:t>&lt;/body&gt;</a:t>
            </a:r>
            <a:endParaRPr lang="x-none" altLang="en-US" sz="2600" b="1"/>
          </a:p>
          <a:p>
            <a:r>
              <a:rPr lang="x-none" altLang="en-US" sz="2600" b="1"/>
              <a:t>&lt;/html&gt;</a:t>
            </a:r>
            <a:endParaRPr lang="x-none" altLang="en-US" sz="2600" b="1"/>
          </a:p>
        </p:txBody>
      </p:sp>
      <p:sp>
        <p:nvSpPr>
          <p:cNvPr id="5" name="Rectangle 4"/>
          <p:cNvSpPr/>
          <p:nvPr/>
        </p:nvSpPr>
        <p:spPr>
          <a:xfrm>
            <a:off x="7470140" y="786765"/>
            <a:ext cx="1993900" cy="591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800" b="1"/>
              <a:t>html</a:t>
            </a:r>
            <a:endParaRPr lang="x-none" altLang="en-US" sz="2800" b="1"/>
          </a:p>
        </p:txBody>
      </p:sp>
      <p:sp>
        <p:nvSpPr>
          <p:cNvPr id="6" name="Rectangle 5"/>
          <p:cNvSpPr/>
          <p:nvPr/>
        </p:nvSpPr>
        <p:spPr>
          <a:xfrm>
            <a:off x="5746750" y="1916430"/>
            <a:ext cx="1993900" cy="591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sz="2800" b="1"/>
              <a:t>head</a:t>
            </a:r>
            <a:endParaRPr lang="x-none" altLang="en-US" sz="2800" b="1"/>
          </a:p>
        </p:txBody>
      </p:sp>
      <p:sp>
        <p:nvSpPr>
          <p:cNvPr id="14" name="Rectangle 13"/>
          <p:cNvSpPr/>
          <p:nvPr/>
        </p:nvSpPr>
        <p:spPr>
          <a:xfrm>
            <a:off x="7842885" y="5083810"/>
            <a:ext cx="1993900" cy="5911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x-none" altLang="en-US" sz="2800" b="1"/>
              <a:t>li</a:t>
            </a:r>
            <a:endParaRPr lang="x-none" altLang="en-US" sz="2800" b="1"/>
          </a:p>
        </p:txBody>
      </p:sp>
      <p:sp>
        <p:nvSpPr>
          <p:cNvPr id="16" name="Rectangle 15"/>
          <p:cNvSpPr/>
          <p:nvPr/>
        </p:nvSpPr>
        <p:spPr>
          <a:xfrm>
            <a:off x="8924290" y="1898650"/>
            <a:ext cx="1993900" cy="591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sz="2800" b="1"/>
              <a:t>body</a:t>
            </a:r>
            <a:endParaRPr lang="x-none" altLang="en-US" sz="2800" b="1"/>
          </a:p>
        </p:txBody>
      </p:sp>
      <p:sp>
        <p:nvSpPr>
          <p:cNvPr id="17" name="Rectangle 16"/>
          <p:cNvSpPr/>
          <p:nvPr/>
        </p:nvSpPr>
        <p:spPr>
          <a:xfrm>
            <a:off x="5713095" y="2945130"/>
            <a:ext cx="1993900" cy="5911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x-none" altLang="en-US" sz="2800" b="1"/>
              <a:t>title</a:t>
            </a:r>
            <a:endParaRPr lang="x-none" altLang="en-US" sz="2800" b="1"/>
          </a:p>
        </p:txBody>
      </p:sp>
      <p:sp>
        <p:nvSpPr>
          <p:cNvPr id="18" name="Rectangle 17"/>
          <p:cNvSpPr/>
          <p:nvPr/>
        </p:nvSpPr>
        <p:spPr>
          <a:xfrm>
            <a:off x="7893050" y="2943860"/>
            <a:ext cx="1993900" cy="5911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US" sz="2800" b="1"/>
              <a:t>h1</a:t>
            </a:r>
            <a:endParaRPr lang="x-none" altLang="en-US" sz="2800" b="1"/>
          </a:p>
        </p:txBody>
      </p:sp>
      <p:sp>
        <p:nvSpPr>
          <p:cNvPr id="20" name="Rectangle 19"/>
          <p:cNvSpPr/>
          <p:nvPr/>
        </p:nvSpPr>
        <p:spPr>
          <a:xfrm>
            <a:off x="10022840" y="4004310"/>
            <a:ext cx="1993900" cy="5911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x-none" altLang="en-US" sz="2800" b="1"/>
              <a:t>ul</a:t>
            </a:r>
            <a:endParaRPr lang="x-none" altLang="en-US" sz="2800" b="1"/>
          </a:p>
        </p:txBody>
      </p:sp>
      <p:sp>
        <p:nvSpPr>
          <p:cNvPr id="21" name="Rectangle 20"/>
          <p:cNvSpPr/>
          <p:nvPr/>
        </p:nvSpPr>
        <p:spPr>
          <a:xfrm>
            <a:off x="10006330" y="5066030"/>
            <a:ext cx="1993900" cy="5911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x-none" altLang="en-US" sz="2800" b="1"/>
              <a:t>li</a:t>
            </a:r>
            <a:endParaRPr lang="x-none" altLang="en-US" sz="2800" b="1"/>
          </a:p>
        </p:txBody>
      </p:sp>
      <p:grpSp>
        <p:nvGrpSpPr>
          <p:cNvPr id="27" name="Group 26"/>
          <p:cNvGrpSpPr/>
          <p:nvPr/>
        </p:nvGrpSpPr>
        <p:grpSpPr>
          <a:xfrm rot="0">
            <a:off x="7420610" y="1377950"/>
            <a:ext cx="2230755" cy="540385"/>
            <a:chOff x="11591" y="1705"/>
            <a:chExt cx="3626" cy="878"/>
          </a:xfrm>
        </p:grpSpPr>
        <p:cxnSp>
          <p:nvCxnSpPr>
            <p:cNvPr id="22" name="Straight Connector 21"/>
            <p:cNvCxnSpPr>
              <a:stCxn id="5" idx="2"/>
            </p:cNvCxnSpPr>
            <p:nvPr/>
          </p:nvCxnSpPr>
          <p:spPr>
            <a:xfrm>
              <a:off x="13293" y="1705"/>
              <a:ext cx="0" cy="4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591" y="2199"/>
              <a:ext cx="362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591" y="2199"/>
              <a:ext cx="0" cy="3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193" y="2183"/>
              <a:ext cx="0" cy="384"/>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a:off x="6878955" y="2527300"/>
            <a:ext cx="0" cy="4394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rot="0">
            <a:off x="8726170" y="2510155"/>
            <a:ext cx="2230755" cy="444500"/>
            <a:chOff x="11591" y="1861"/>
            <a:chExt cx="3626" cy="722"/>
          </a:xfrm>
        </p:grpSpPr>
        <p:cxnSp>
          <p:nvCxnSpPr>
            <p:cNvPr id="30" name="Straight Connector 29"/>
            <p:cNvCxnSpPr/>
            <p:nvPr/>
          </p:nvCxnSpPr>
          <p:spPr>
            <a:xfrm>
              <a:off x="13293" y="1861"/>
              <a:ext cx="0" cy="3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591" y="2199"/>
              <a:ext cx="362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1591" y="2199"/>
              <a:ext cx="0" cy="3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5193" y="2183"/>
              <a:ext cx="0" cy="384"/>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10984865" y="3558540"/>
            <a:ext cx="0" cy="4394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0">
            <a:off x="9356725" y="4627245"/>
            <a:ext cx="2230755" cy="444500"/>
            <a:chOff x="11591" y="1861"/>
            <a:chExt cx="3626" cy="722"/>
          </a:xfrm>
        </p:grpSpPr>
        <p:cxnSp>
          <p:nvCxnSpPr>
            <p:cNvPr id="37" name="Straight Connector 36"/>
            <p:cNvCxnSpPr/>
            <p:nvPr/>
          </p:nvCxnSpPr>
          <p:spPr>
            <a:xfrm>
              <a:off x="13293" y="1861"/>
              <a:ext cx="0" cy="3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1591" y="2199"/>
              <a:ext cx="362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1591" y="2199"/>
              <a:ext cx="0" cy="3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5193" y="2183"/>
              <a:ext cx="0" cy="3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8494078" y="5954395"/>
            <a:ext cx="2493010" cy="741045"/>
          </a:xfrm>
          <a:prstGeom prst="rect">
            <a:avLst/>
          </a:prstGeom>
          <a:noFill/>
          <a:ln>
            <a:noFill/>
          </a:ln>
        </p:spPr>
        <p:txBody>
          <a:bodyPr wrap="none" rtlCol="0" anchor="t">
            <a:spAutoFit/>
            <a:scene3d>
              <a:camera prst="orthographicFront"/>
              <a:lightRig rig="threePt" dir="t"/>
            </a:scene3d>
          </a:bodyPr>
          <a:p>
            <a:pPr algn="ctr"/>
            <a:r>
              <a:rPr lang="x-none" altLang="en-US" sz="4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DOM Tree</a:t>
            </a:r>
            <a:endParaRPr lang="x-none" altLang="en-US" sz="4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4" name="Text Box 43"/>
          <p:cNvSpPr txBox="1"/>
          <p:nvPr/>
        </p:nvSpPr>
        <p:spPr>
          <a:xfrm>
            <a:off x="5005070" y="5059680"/>
            <a:ext cx="1431290" cy="611505"/>
          </a:xfrm>
          <a:prstGeom prst="rect">
            <a:avLst/>
          </a:prstGeom>
          <a:noFill/>
        </p:spPr>
        <p:txBody>
          <a:bodyPr wrap="square" rtlCol="0">
            <a:spAutoFit/>
          </a:bodyPr>
          <a:p>
            <a:r>
              <a:rPr lang="x-none" altLang="en-US" sz="3200" b="1">
                <a:solidFill>
                  <a:srgbClr val="FF0000"/>
                </a:solidFill>
              </a:rPr>
              <a:t>Nodes</a:t>
            </a:r>
            <a:endParaRPr lang="x-none" altLang="en-US" sz="3200" b="1">
              <a:solidFill>
                <a:srgbClr val="FF0000"/>
              </a:solidFill>
            </a:endParaRPr>
          </a:p>
        </p:txBody>
      </p:sp>
      <p:cxnSp>
        <p:nvCxnSpPr>
          <p:cNvPr id="45" name="Straight Arrow Connector 44"/>
          <p:cNvCxnSpPr/>
          <p:nvPr/>
        </p:nvCxnSpPr>
        <p:spPr>
          <a:xfrm flipV="1">
            <a:off x="5999480" y="3559175"/>
            <a:ext cx="415925" cy="1552575"/>
          </a:xfrm>
          <a:prstGeom prst="straightConnector1">
            <a:avLst/>
          </a:prstGeom>
          <a:ln w="28575">
            <a:tailEnd type="arrow" w="med" len="med"/>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p:nvPr/>
        </p:nvCxnSpPr>
        <p:spPr>
          <a:xfrm flipV="1">
            <a:off x="6296025" y="3594100"/>
            <a:ext cx="2329180" cy="1499870"/>
          </a:xfrm>
          <a:prstGeom prst="straightConnector1">
            <a:avLst/>
          </a:prstGeom>
          <a:ln w="28575">
            <a:tailEnd type="arrow" w="med" len="med"/>
          </a:ln>
        </p:spPr>
        <p:style>
          <a:lnRef idx="1">
            <a:schemeClr val="accent2"/>
          </a:lnRef>
          <a:fillRef idx="0">
            <a:schemeClr val="accent2"/>
          </a:fillRef>
          <a:effectRef idx="0">
            <a:schemeClr val="accent2"/>
          </a:effectRef>
          <a:fontRef idx="minor">
            <a:schemeClr val="tx1"/>
          </a:fontRef>
        </p:style>
      </p:cxnSp>
      <p:cxnSp>
        <p:nvCxnSpPr>
          <p:cNvPr id="48" name="Straight Arrow Connector 47"/>
          <p:cNvCxnSpPr/>
          <p:nvPr/>
        </p:nvCxnSpPr>
        <p:spPr>
          <a:xfrm>
            <a:off x="6539865" y="5285740"/>
            <a:ext cx="924560" cy="17780"/>
          </a:xfrm>
          <a:prstGeom prst="straightConnector1">
            <a:avLst/>
          </a:prstGeom>
          <a:ln w="28575">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checkerboard(across)">
                                      <p:cBhvr>
                                        <p:cTn id="24" dur="500"/>
                                        <p:tgtEl>
                                          <p:spTgt spid="17"/>
                                        </p:tgtEl>
                                      </p:cBhvr>
                                    </p:animEffect>
                                  </p:childTnLst>
                                </p:cTn>
                              </p:par>
                              <p:par>
                                <p:cTn id="25" presetID="5" presetClass="entr" presetSubtype="1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checkerboard(across)">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par>
                                <p:cTn id="36" presetID="3" presetClass="entr" presetSubtype="1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linds(horizontal)">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checkerboard(across)">
                                      <p:cBhvr>
                                        <p:cTn id="43" dur="500"/>
                                        <p:tgtEl>
                                          <p:spTgt spid="3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heckerboard(across)">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horizontal)">
                                      <p:cBhvr>
                                        <p:cTn id="54" dur="500"/>
                                        <p:tgtEl>
                                          <p:spTgt spid="14"/>
                                        </p:tgtEl>
                                      </p:cBhvr>
                                    </p:animEffect>
                                  </p:childTnLst>
                                </p:cTn>
                              </p:par>
                              <p:par>
                                <p:cTn id="55" presetID="3" presetClass="entr" presetSubtype="1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blinds(horizontal)">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wipe(down)">
                                      <p:cBhvr>
                                        <p:cTn id="68" dur="500"/>
                                        <p:tgtEl>
                                          <p:spTgt spid="48"/>
                                        </p:tgtEl>
                                      </p:cBhvr>
                                    </p:animEffect>
                                  </p:childTnLst>
                                </p:cTn>
                              </p:par>
                              <p:par>
                                <p:cTn id="69" presetID="22" presetClass="entr" presetSubtype="4"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down)">
                                      <p:cBhvr>
                                        <p:cTn id="71" dur="500"/>
                                        <p:tgtEl>
                                          <p:spTgt spid="46"/>
                                        </p:tgtEl>
                                      </p:cBhvr>
                                    </p:animEffect>
                                  </p:childTnLst>
                                </p:cTn>
                              </p:par>
                              <p:par>
                                <p:cTn id="72" presetID="22" presetClass="entr" presetSubtype="4"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down)">
                                      <p:cBhvr>
                                        <p:cTn id="74" dur="500"/>
                                        <p:tgtEl>
                                          <p:spTgt spid="45"/>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2"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blinds(horizontal)">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16" grpId="0" bldLvl="0" animBg="1"/>
      <p:bldP spid="17" grpId="0" bldLvl="0" animBg="1"/>
      <p:bldP spid="18" grpId="0" bldLvl="0" animBg="1"/>
      <p:bldP spid="19" grpId="0" bldLvl="0" animBg="1"/>
      <p:bldP spid="20" grpId="0" bldLvl="0" animBg="1"/>
      <p:bldP spid="21" grpId="0" bldLvl="0" animBg="1"/>
      <p:bldP spid="14" grpId="0" bldLvl="0" animBg="1"/>
      <p:bldP spid="43" grpId="0"/>
      <p:bldP spid="44" grpId="0"/>
      <p:bldP spid="44" grpId="1"/>
      <p:bldP spid="44"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36290" y="2441575"/>
            <a:ext cx="5832000" cy="871220"/>
          </a:xfrm>
          <a:prstGeom prst="rect">
            <a:avLst/>
          </a:prstGeom>
          <a:noFill/>
        </p:spPr>
        <p:txBody>
          <a:bodyPr wrap="square" rtlCol="0">
            <a:spAutoFit/>
            <a:scene3d>
              <a:camera prst="orthographicFront"/>
              <a:lightRig rig="threePt" dir="t"/>
            </a:scene3d>
          </a:bodyPr>
          <a:p>
            <a:pPr algn="ctr"/>
            <a:r>
              <a:rPr lang="x-none" altLang="en-US" sz="4800">
                <a:solidFill>
                  <a:schemeClr val="tx1"/>
                </a:solidFill>
                <a:effectLst>
                  <a:outerShdw blurRad="38100" dist="19050" dir="2700000" algn="tl" rotWithShape="0">
                    <a:schemeClr val="dk1">
                      <a:alpha val="40000"/>
                    </a:schemeClr>
                  </a:outerShdw>
                </a:effectLst>
              </a:rPr>
              <a:t>DOM API Reference</a:t>
            </a:r>
            <a:endParaRPr lang="x-none" altLang="en-US" sz="4800">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330835" y="4536440"/>
            <a:ext cx="11395710" cy="396240"/>
          </a:xfrm>
          <a:prstGeom prst="rect">
            <a:avLst/>
          </a:prstGeom>
          <a:noFill/>
        </p:spPr>
        <p:txBody>
          <a:bodyPr wrap="square" rtlCol="0">
            <a:spAutoFit/>
          </a:bodyPr>
          <a:p>
            <a:pPr algn="ctr"/>
            <a:r>
              <a:rPr lang="en-US" sz="2000" b="1"/>
              <a:t>https://developer.mozilla.org/en-US/docs/Web/API/Document_Object_Model</a:t>
            </a:r>
            <a:endParaRPr lang="en-US" sz="2000" b="1"/>
          </a:p>
        </p:txBody>
      </p:sp>
      <p:sp>
        <p:nvSpPr>
          <p:cNvPr id="8" name="Text Box 7"/>
          <p:cNvSpPr txBox="1"/>
          <p:nvPr/>
        </p:nvSpPr>
        <p:spPr>
          <a:xfrm>
            <a:off x="365760" y="3785870"/>
            <a:ext cx="11395710" cy="457200"/>
          </a:xfrm>
          <a:prstGeom prst="rect">
            <a:avLst/>
          </a:prstGeom>
          <a:noFill/>
        </p:spPr>
        <p:txBody>
          <a:bodyPr wrap="square" rtlCol="0">
            <a:spAutoFit/>
          </a:bodyPr>
          <a:p>
            <a:pPr algn="ctr"/>
            <a:r>
              <a:rPr lang="en-US" sz="2400" b="1"/>
              <a:t>https://developer.mozilla.org/en-US/docs/Web/API</a:t>
            </a:r>
            <a:endParaRPr 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jquery-logo"/>
          <p:cNvPicPr>
            <a:picLocks noChangeAspect="1"/>
          </p:cNvPicPr>
          <p:nvPr/>
        </p:nvPicPr>
        <p:blipFill>
          <a:blip r:embed="rId1"/>
          <a:stretch>
            <a:fillRect/>
          </a:stretch>
        </p:blipFill>
        <p:spPr>
          <a:xfrm>
            <a:off x="208915" y="589915"/>
            <a:ext cx="11425555" cy="57124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What is jQuery ?</a:t>
            </a:r>
            <a:endParaRPr lang="x-none" altLang="en-US" sz="4800" b="1"/>
          </a:p>
        </p:txBody>
      </p:sp>
      <p:sp>
        <p:nvSpPr>
          <p:cNvPr id="4" name="Text Box 3"/>
          <p:cNvSpPr txBox="1"/>
          <p:nvPr/>
        </p:nvSpPr>
        <p:spPr>
          <a:xfrm>
            <a:off x="557530" y="1779905"/>
            <a:ext cx="11250295" cy="972820"/>
          </a:xfrm>
          <a:prstGeom prst="rect">
            <a:avLst/>
          </a:prstGeom>
          <a:noFill/>
        </p:spPr>
        <p:txBody>
          <a:bodyPr wrap="square" rtlCol="0">
            <a:spAutoFit/>
          </a:bodyPr>
          <a:p>
            <a:pPr algn="l"/>
            <a:r>
              <a:rPr lang="x-none" altLang="en-US" sz="2800" b="1"/>
              <a:t>jQuery is a JavaScript Framework which helps to manipulate the DOM easily .</a:t>
            </a:r>
            <a:endParaRPr lang="x-none" altLang="en-US" sz="2800" b="1"/>
          </a:p>
        </p:txBody>
      </p:sp>
      <p:pic>
        <p:nvPicPr>
          <p:cNvPr id="8" name="Picture 7" descr="sl40"/>
          <p:cNvPicPr>
            <a:picLocks noChangeAspect="1"/>
          </p:cNvPicPr>
          <p:nvPr/>
        </p:nvPicPr>
        <p:blipFill>
          <a:blip r:embed="rId1"/>
          <a:srcRect l="16979" t="33056" r="17264" b="15028"/>
          <a:stretch>
            <a:fillRect/>
          </a:stretch>
        </p:blipFill>
        <p:spPr>
          <a:xfrm>
            <a:off x="883920" y="2938780"/>
            <a:ext cx="6012815" cy="3560445"/>
          </a:xfrm>
          <a:prstGeom prst="rect">
            <a:avLst/>
          </a:prstGeom>
        </p:spPr>
      </p:pic>
      <p:sp>
        <p:nvSpPr>
          <p:cNvPr id="9" name="Text Box 8"/>
          <p:cNvSpPr txBox="1"/>
          <p:nvPr/>
        </p:nvSpPr>
        <p:spPr>
          <a:xfrm>
            <a:off x="4284980" y="4005580"/>
            <a:ext cx="1748790" cy="1350645"/>
          </a:xfrm>
          <a:prstGeom prst="rect">
            <a:avLst/>
          </a:prstGeom>
          <a:noFill/>
        </p:spPr>
        <p:txBody>
          <a:bodyPr wrap="square" rtlCol="0">
            <a:spAutoFit/>
          </a:bodyPr>
          <a:p>
            <a:pPr algn="ctr"/>
            <a:r>
              <a:rPr lang="x-none" altLang="en-US" sz="4000" b="1">
                <a:ln w="12700" cmpd="sng">
                  <a:solidFill>
                    <a:schemeClr val="accent4"/>
                  </a:solidFill>
                  <a:prstDash val="solid"/>
                </a:ln>
                <a:solidFill>
                  <a:schemeClr val="bg1"/>
                </a:solidFill>
                <a:effectLst/>
              </a:rPr>
              <a:t>Real DOM</a:t>
            </a:r>
            <a:endParaRPr lang="x-none" altLang="en-US" sz="4000" b="1">
              <a:ln w="12700" cmpd="sng">
                <a:solidFill>
                  <a:schemeClr val="accent4"/>
                </a:solidFill>
                <a:prstDash val="solid"/>
              </a:ln>
              <a:solidFill>
                <a:schemeClr val="bg1"/>
              </a:solidFill>
              <a:effectLst/>
            </a:endParaRPr>
          </a:p>
        </p:txBody>
      </p:sp>
      <p:sp>
        <p:nvSpPr>
          <p:cNvPr id="10" name="Text Box 9"/>
          <p:cNvSpPr txBox="1"/>
          <p:nvPr/>
        </p:nvSpPr>
        <p:spPr>
          <a:xfrm rot="420000">
            <a:off x="3015615" y="3688080"/>
            <a:ext cx="975995" cy="383540"/>
          </a:xfrm>
          <a:prstGeom prst="rect">
            <a:avLst/>
          </a:prstGeom>
          <a:noFill/>
        </p:spPr>
        <p:txBody>
          <a:bodyPr wrap="square" rtlCol="0">
            <a:spAutoFit/>
          </a:bodyPr>
          <a:p>
            <a:r>
              <a:rPr lang="x-none" altLang="en-US"/>
              <a:t>jQuery</a:t>
            </a:r>
            <a:endParaRPr lang="x-none" altLang="en-US"/>
          </a:p>
        </p:txBody>
      </p:sp>
      <p:sp>
        <p:nvSpPr>
          <p:cNvPr id="11" name="Text Box 10"/>
          <p:cNvSpPr txBox="1"/>
          <p:nvPr/>
        </p:nvSpPr>
        <p:spPr>
          <a:xfrm>
            <a:off x="517525" y="3295015"/>
            <a:ext cx="2091690" cy="1212850"/>
          </a:xfrm>
          <a:prstGeom prst="rect">
            <a:avLst/>
          </a:prstGeom>
          <a:noFill/>
        </p:spPr>
        <p:txBody>
          <a:bodyPr wrap="square" rtlCol="0">
            <a:spAutoFit/>
          </a:bodyPr>
          <a:p>
            <a:pPr algn="r"/>
            <a:r>
              <a:rPr lang="x-none" altLang="en-US" sz="2400" b="1">
                <a:solidFill>
                  <a:srgbClr val="FF0000"/>
                </a:solidFill>
              </a:rPr>
              <a:t>Since jQuery, This is how we see DOM</a:t>
            </a:r>
            <a:endParaRPr lang="x-none" altLang="en-US" sz="2400" b="1">
              <a:solidFill>
                <a:srgbClr val="FF0000"/>
              </a:solidFill>
            </a:endParaRPr>
          </a:p>
        </p:txBody>
      </p:sp>
      <p:sp>
        <p:nvSpPr>
          <p:cNvPr id="12" name="Text Box 11"/>
          <p:cNvSpPr txBox="1"/>
          <p:nvPr/>
        </p:nvSpPr>
        <p:spPr>
          <a:xfrm>
            <a:off x="6820535" y="3143250"/>
            <a:ext cx="5337175" cy="3041650"/>
          </a:xfrm>
          <a:prstGeom prst="rect">
            <a:avLst/>
          </a:prstGeom>
          <a:noFill/>
        </p:spPr>
        <p:txBody>
          <a:bodyPr wrap="square" rtlCol="0">
            <a:spAutoFit/>
          </a:bodyPr>
          <a:p>
            <a:r>
              <a:rPr lang="x-none" altLang="en-US" sz="2400"/>
              <a:t>So when dealing with the DOM, don't try to seperate jQuery as something you inject externaly. Instead, try to see it as a something that has attached with the DOM already.</a:t>
            </a:r>
            <a:endParaRPr lang="x-none" altLang="en-US" sz="2400"/>
          </a:p>
          <a:p>
            <a:endParaRPr lang="x-none" altLang="en-US" sz="2400"/>
          </a:p>
          <a:p>
            <a:r>
              <a:rPr lang="x-none" altLang="en-US" sz="2400" b="1">
                <a:solidFill>
                  <a:schemeClr val="accent5"/>
                </a:solidFill>
              </a:rPr>
              <a:t>So, if you use DOM, you do it through the jQuery.</a:t>
            </a:r>
            <a:endParaRPr lang="x-none" altLang="en-US" sz="2400" b="1">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par>
                                <p:cTn id="13" presetID="5"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33"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9" grpId="0"/>
      <p:bldP spid="10" grpId="0"/>
      <p:bldP spid="12" grpId="0"/>
      <p:bldP spid="12" grpId="1"/>
      <p:bldP spid="12" grpId="2"/>
      <p:bldP spid="12" grpId="3"/>
      <p:bldP spid="12" grpId="4"/>
      <p:bldP spid="12" grpId="5"/>
      <p:bldP spid="12" grpId="6"/>
      <p:bldP spid="12" grpId="7"/>
      <p:bldP spid="12" grpId="8"/>
      <p:bldP spid="12" grpId="9"/>
      <p:bldP spid="12" grpId="10"/>
      <p:bldP spid="12" grpId="11"/>
      <p:bldP spid="12" grpId="12"/>
      <p:bldP spid="12" grpId="13"/>
      <p:bldP spid="12" grpId="14"/>
      <p:bldP spid="12" grpId="15"/>
      <p:bldP spid="12" grpId="16"/>
      <p:bldP spid="12" grpId="17"/>
      <p:bldP spid="12" grpId="18"/>
      <p:bldP spid="12" grpId="19"/>
      <p:bldP spid="12" grpId="20"/>
      <p:bldP spid="12" grpId="21"/>
      <p:bldP spid="12" grpId="22"/>
      <p:bldP spid="12" grpId="23"/>
      <p:bldP spid="12" grpId="24"/>
      <p:bldP spid="12" grpId="25"/>
      <p:bldP spid="12" grpId="26"/>
      <p:bldP spid="12" grpId="27"/>
      <p:bldP spid="12" grpId="28"/>
      <p:bldP spid="12" grpId="29"/>
      <p:bldP spid="12" grpId="30"/>
      <p:bldP spid="12" grpId="31"/>
      <p:bldP spid="12" grpId="32"/>
      <p:bldP spid="12" grpId="3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It is time to download :-)</a:t>
            </a:r>
            <a:endParaRPr lang="x-none" altLang="en-US" sz="4800" b="1"/>
          </a:p>
        </p:txBody>
      </p:sp>
      <p:sp>
        <p:nvSpPr>
          <p:cNvPr id="4" name="Text Box 3"/>
          <p:cNvSpPr txBox="1"/>
          <p:nvPr/>
        </p:nvSpPr>
        <p:spPr>
          <a:xfrm>
            <a:off x="278130" y="3350260"/>
            <a:ext cx="11395710" cy="762000"/>
          </a:xfrm>
          <a:prstGeom prst="rect">
            <a:avLst/>
          </a:prstGeom>
          <a:noFill/>
        </p:spPr>
        <p:txBody>
          <a:bodyPr wrap="square" rtlCol="0">
            <a:spAutoFit/>
          </a:bodyPr>
          <a:p>
            <a:pPr algn="ctr"/>
            <a:r>
              <a:rPr lang="en-US" sz="4400" b="1"/>
              <a:t>http://jquery.com/</a:t>
            </a:r>
            <a:endParaRPr lang="en-US" sz="4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jQuery is all about</a:t>
            </a:r>
            <a:endParaRPr lang="x-none" altLang="en-US" sz="4800" b="1"/>
          </a:p>
        </p:txBody>
      </p:sp>
      <p:pic>
        <p:nvPicPr>
          <p:cNvPr id="4" name="Picture 3" descr="green-dollar-sign-clipart-consulting-clipart-green-dollar-signwhat-is-KkM2nN-clipart"/>
          <p:cNvPicPr>
            <a:picLocks noChangeAspect="1"/>
          </p:cNvPicPr>
          <p:nvPr/>
        </p:nvPicPr>
        <p:blipFill>
          <a:blip r:embed="rId1"/>
          <a:srcRect t="3766" b="7515"/>
          <a:stretch>
            <a:fillRect/>
          </a:stretch>
        </p:blipFill>
        <p:spPr>
          <a:xfrm>
            <a:off x="4136390" y="1557020"/>
            <a:ext cx="3709670" cy="3291205"/>
          </a:xfrm>
          <a:prstGeom prst="rect">
            <a:avLst/>
          </a:prstGeom>
        </p:spPr>
      </p:pic>
      <p:grpSp>
        <p:nvGrpSpPr>
          <p:cNvPr id="9" name="Group 8"/>
          <p:cNvGrpSpPr/>
          <p:nvPr/>
        </p:nvGrpSpPr>
        <p:grpSpPr>
          <a:xfrm>
            <a:off x="1325245" y="5204460"/>
            <a:ext cx="10168890" cy="967740"/>
            <a:chOff x="1400" y="8196"/>
            <a:chExt cx="16014" cy="1524"/>
          </a:xfrm>
        </p:grpSpPr>
        <p:sp>
          <p:nvSpPr>
            <p:cNvPr id="6" name="Text Box 5"/>
            <p:cNvSpPr txBox="1"/>
            <p:nvPr/>
          </p:nvSpPr>
          <p:spPr>
            <a:xfrm>
              <a:off x="1400" y="8490"/>
              <a:ext cx="13650" cy="1065"/>
            </a:xfrm>
            <a:prstGeom prst="rect">
              <a:avLst/>
            </a:prstGeom>
            <a:noFill/>
          </p:spPr>
          <p:txBody>
            <a:bodyPr wrap="square" rtlCol="0">
              <a:spAutoFit/>
            </a:bodyPr>
            <a:p>
              <a:r>
                <a:rPr lang="x-none" altLang="en-US" sz="3600" b="1"/>
                <a:t>But if you want, you can change it to</a:t>
              </a:r>
              <a:endParaRPr lang="x-none" altLang="en-US" sz="3600" b="1"/>
            </a:p>
          </p:txBody>
        </p:sp>
        <p:sp>
          <p:nvSpPr>
            <p:cNvPr id="7" name="Rectangle 6"/>
            <p:cNvSpPr/>
            <p:nvPr/>
          </p:nvSpPr>
          <p:spPr>
            <a:xfrm>
              <a:off x="13858" y="8196"/>
              <a:ext cx="1486" cy="1525"/>
            </a:xfrm>
            <a:prstGeom prst="rect">
              <a:avLst/>
            </a:prstGeom>
            <a:noFill/>
            <a:ln>
              <a:noFill/>
            </a:ln>
          </p:spPr>
          <p:txBody>
            <a:bodyPr wrap="none" rtlCol="0" anchor="t">
              <a:spAutoFit/>
            </a:bodyPr>
            <a:p>
              <a:pPr algn="ctr"/>
              <a:r>
                <a:rPr lang="x-none" alt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RS</a:t>
              </a:r>
              <a:endParaRPr lang="x-none" alt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Text Box 7"/>
            <p:cNvSpPr txBox="1"/>
            <p:nvPr/>
          </p:nvSpPr>
          <p:spPr>
            <a:xfrm>
              <a:off x="15794" y="8434"/>
              <a:ext cx="1620" cy="1065"/>
            </a:xfrm>
            <a:prstGeom prst="rect">
              <a:avLst/>
            </a:prstGeom>
            <a:noFill/>
          </p:spPr>
          <p:txBody>
            <a:bodyPr wrap="square" rtlCol="0">
              <a:spAutoFit/>
            </a:bodyPr>
            <a:p>
              <a:r>
                <a:rPr lang="x-none" altLang="en-US" sz="3600"/>
                <a:t>:)</a:t>
              </a:r>
              <a:endParaRPr lang="x-none" altLang="en-US" sz="3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Basic jQuery Usage</a:t>
            </a:r>
            <a:endParaRPr lang="x-none" altLang="en-US" sz="4800" b="1"/>
          </a:p>
        </p:txBody>
      </p:sp>
      <p:pic>
        <p:nvPicPr>
          <p:cNvPr id="6" name="Picture 5" descr="green-dollar-sign-clipart-consulting-clipart-green-dollar-signwhat-is-KkM2nN-clipart"/>
          <p:cNvPicPr>
            <a:picLocks noChangeAspect="1"/>
          </p:cNvPicPr>
          <p:nvPr/>
        </p:nvPicPr>
        <p:blipFill>
          <a:blip r:embed="rId1"/>
          <a:srcRect t="3766" b="7515"/>
          <a:stretch>
            <a:fillRect/>
          </a:stretch>
        </p:blipFill>
        <p:spPr>
          <a:xfrm>
            <a:off x="979170" y="2920365"/>
            <a:ext cx="1425575" cy="1264920"/>
          </a:xfrm>
          <a:prstGeom prst="rect">
            <a:avLst/>
          </a:prstGeom>
        </p:spPr>
      </p:pic>
      <p:sp>
        <p:nvSpPr>
          <p:cNvPr id="7" name="Text Box 6"/>
          <p:cNvSpPr txBox="1"/>
          <p:nvPr/>
        </p:nvSpPr>
        <p:spPr>
          <a:xfrm>
            <a:off x="2511425" y="3157855"/>
            <a:ext cx="4535805" cy="871220"/>
          </a:xfrm>
          <a:prstGeom prst="rect">
            <a:avLst/>
          </a:prstGeom>
          <a:noFill/>
        </p:spPr>
        <p:txBody>
          <a:bodyPr wrap="square" rtlCol="0">
            <a:spAutoFit/>
          </a:bodyPr>
          <a:p>
            <a:r>
              <a:rPr lang="x-none" altLang="en-US" sz="4800" b="1"/>
              <a:t>( </a:t>
            </a:r>
            <a:r>
              <a:rPr lang="x-none" altLang="en-US" sz="4800" b="1">
                <a:solidFill>
                  <a:schemeClr val="accent5"/>
                </a:solidFill>
              </a:rPr>
              <a:t>'#div1&gt;ul&gt;li'</a:t>
            </a:r>
            <a:r>
              <a:rPr lang="x-none" altLang="en-US" sz="4800" b="1"/>
              <a:t> )</a:t>
            </a:r>
            <a:endParaRPr lang="x-none" altLang="en-US" sz="4800" b="1"/>
          </a:p>
        </p:txBody>
      </p:sp>
      <p:sp>
        <p:nvSpPr>
          <p:cNvPr id="8" name="Text Box 7"/>
          <p:cNvSpPr txBox="1"/>
          <p:nvPr/>
        </p:nvSpPr>
        <p:spPr>
          <a:xfrm>
            <a:off x="958850" y="5094605"/>
            <a:ext cx="5947410" cy="972820"/>
          </a:xfrm>
          <a:prstGeom prst="rect">
            <a:avLst/>
          </a:prstGeom>
          <a:noFill/>
        </p:spPr>
        <p:txBody>
          <a:bodyPr wrap="square" rtlCol="0">
            <a:spAutoFit/>
          </a:bodyPr>
          <a:p>
            <a:pPr algn="ctr"/>
            <a:r>
              <a:rPr lang="x-none" altLang="en-US" sz="2800" b="1"/>
              <a:t>It is identical to how we use selectors to select elements in CSS</a:t>
            </a:r>
            <a:endParaRPr lang="x-none" altLang="en-US" sz="2800" b="1"/>
          </a:p>
        </p:txBody>
      </p:sp>
      <p:cxnSp>
        <p:nvCxnSpPr>
          <p:cNvPr id="9" name="Straight Arrow Connector 8"/>
          <p:cNvCxnSpPr/>
          <p:nvPr/>
        </p:nvCxnSpPr>
        <p:spPr>
          <a:xfrm flipV="1">
            <a:off x="3557270" y="3995420"/>
            <a:ext cx="227330" cy="924560"/>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6801485" y="2966085"/>
            <a:ext cx="419100" cy="1066165"/>
          </a:xfrm>
          <a:prstGeom prst="rect">
            <a:avLst/>
          </a:prstGeom>
          <a:noFill/>
        </p:spPr>
        <p:txBody>
          <a:bodyPr wrap="square" rtlCol="0">
            <a:spAutoFit/>
          </a:bodyPr>
          <a:p>
            <a:r>
              <a:rPr lang="x-none" altLang="en-US" sz="6000" b="1"/>
              <a:t>.</a:t>
            </a:r>
            <a:endParaRPr lang="x-none" altLang="en-US" sz="6000" b="1"/>
          </a:p>
        </p:txBody>
      </p:sp>
      <p:sp>
        <p:nvSpPr>
          <p:cNvPr id="11" name="Text Box 10"/>
          <p:cNvSpPr txBox="1"/>
          <p:nvPr/>
        </p:nvSpPr>
        <p:spPr>
          <a:xfrm>
            <a:off x="7324725" y="3018790"/>
            <a:ext cx="4465320" cy="1099185"/>
          </a:xfrm>
          <a:prstGeom prst="rect">
            <a:avLst/>
          </a:prstGeom>
          <a:noFill/>
        </p:spPr>
        <p:txBody>
          <a:bodyPr wrap="square" rtlCol="0">
            <a:spAutoFit/>
          </a:bodyPr>
          <a:p>
            <a:r>
              <a:rPr lang="x-none" altLang="en-US" sz="3200" b="1">
                <a:solidFill>
                  <a:srgbClr val="FF0000"/>
                </a:solidFill>
              </a:rPr>
              <a:t>Then do whatever you want to do with it</a:t>
            </a:r>
            <a:endParaRPr lang="x-none" altLang="en-US"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3" nodeType="clickEffect">
                                  <p:stCondLst>
                                    <p:cond delay="0"/>
                                  </p:stCondLst>
                                  <p:iterate type="lt">
                                    <p:tmPct val="50000"/>
                                  </p:iterate>
                                  <p:childTnLst>
                                    <p:set>
                                      <p:cBhvr>
                                        <p:cTn id="11" dur="1" fill="hold">
                                          <p:stCondLst>
                                            <p:cond delay="0"/>
                                          </p:stCondLst>
                                        </p:cTn>
                                        <p:tgtEl>
                                          <p:spTgt spid="7"/>
                                        </p:tgtEl>
                                        <p:attrNameLst>
                                          <p:attrName>style.visibility</p:attrName>
                                        </p:attrNameLst>
                                      </p:cBhvr>
                                      <p:to>
                                        <p:strVal val="visible"/>
                                      </p:to>
                                    </p:set>
                                    <p:anim calcmode="discrete" valueType="clr">
                                      <p:cBhvr override="childStyle">
                                        <p:cTn id="12"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
                                        </p:tgtEl>
                                        <p:attrNameLst>
                                          <p:attrName>fillcolor</p:attrName>
                                        </p:attrNameLst>
                                      </p:cBhvr>
                                      <p:tavLst>
                                        <p:tav tm="0">
                                          <p:val>
                                            <p:clrVal>
                                              <a:schemeClr val="accent2"/>
                                            </p:clrVal>
                                          </p:val>
                                        </p:tav>
                                        <p:tav tm="50000">
                                          <p:val>
                                            <p:clrVal>
                                              <a:schemeClr val="hlink"/>
                                            </p:clrVal>
                                          </p:val>
                                        </p:tav>
                                      </p:tavLst>
                                    </p:anim>
                                    <p:set>
                                      <p:cBhvr>
                                        <p:cTn id="14" dur="80"/>
                                        <p:tgtEl>
                                          <p:spTgt spid="7"/>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3" presetClass="entr" presetSubtype="0" fill="hold" grpId="4"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
                                        <p:tgtEl>
                                          <p:spTgt spid="10"/>
                                        </p:tgtEl>
                                      </p:cBhvr>
                                    </p:animEffect>
                                    <p:anim calcmode="lin" valueType="num">
                                      <p:cBhvr>
                                        <p:cTn id="32" dur="400" fill="hold"/>
                                        <p:tgtEl>
                                          <p:spTgt spid="10"/>
                                        </p:tgtEl>
                                        <p:attrNameLst>
                                          <p:attrName>ppt_x</p:attrName>
                                        </p:attrNameLst>
                                      </p:cBhvr>
                                      <p:tavLst>
                                        <p:tav tm="0">
                                          <p:val>
                                            <p:strVal val="#ppt_x"/>
                                          </p:val>
                                        </p:tav>
                                        <p:tav tm="100000">
                                          <p:val>
                                            <p:strVal val="#ppt_x"/>
                                          </p:val>
                                        </p:tav>
                                      </p:tavLst>
                                    </p:anim>
                                    <p:anim calcmode="lin" valueType="num">
                                      <p:cBhvr>
                                        <p:cTn id="33" dur="400" fill="hold"/>
                                        <p:tgtEl>
                                          <p:spTgt spid="10"/>
                                        </p:tgtEl>
                                        <p:attrNameLst>
                                          <p:attrName>ppt_y</p:attrName>
                                        </p:attrNameLst>
                                      </p:cBhvr>
                                      <p:tavLst>
                                        <p:tav tm="0">
                                          <p:val>
                                            <p:strVal val="#ppt_y+0.31"/>
                                          </p:val>
                                        </p:tav>
                                        <p:tav tm="100000">
                                          <p:val>
                                            <p:strVal val="#ppt_y+0.31"/>
                                          </p:val>
                                        </p:tav>
                                      </p:tavLst>
                                    </p:anim>
                                    <p:anim calcmode="lin" valueType="num">
                                      <p:cBhvr>
                                        <p:cTn id="34"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5"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4" presetClass="entr" presetSubtype="0" accel="100000" fill="hold" grpId="18"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strVal val="#ppt_w*0.05"/>
                                          </p:val>
                                        </p:tav>
                                        <p:tav tm="100000">
                                          <p:val>
                                            <p:strVal val="#ppt_w"/>
                                          </p:val>
                                        </p:tav>
                                      </p:tavLst>
                                    </p:anim>
                                    <p:anim calcmode="lin" valueType="num">
                                      <p:cBhvr>
                                        <p:cTn id="41" dur="500" fill="hold"/>
                                        <p:tgtEl>
                                          <p:spTgt spid="11"/>
                                        </p:tgtEl>
                                        <p:attrNameLst>
                                          <p:attrName>ppt_h</p:attrName>
                                        </p:attrNameLst>
                                      </p:cBhvr>
                                      <p:tavLst>
                                        <p:tav tm="0">
                                          <p:val>
                                            <p:strVal val="#ppt_h"/>
                                          </p:val>
                                        </p:tav>
                                        <p:tav tm="100000">
                                          <p:val>
                                            <p:strVal val="#ppt_h"/>
                                          </p:val>
                                        </p:tav>
                                      </p:tavLst>
                                    </p:anim>
                                    <p:anim calcmode="lin" valueType="num">
                                      <p:cBhvr>
                                        <p:cTn id="42" dur="500" fill="hold"/>
                                        <p:tgtEl>
                                          <p:spTgt spid="11"/>
                                        </p:tgtEl>
                                        <p:attrNameLst>
                                          <p:attrName>ppt_x</p:attrName>
                                        </p:attrNameLst>
                                      </p:cBhvr>
                                      <p:tavLst>
                                        <p:tav tm="0">
                                          <p:val>
                                            <p:strVal val="#ppt_x-.2"/>
                                          </p:val>
                                        </p:tav>
                                        <p:tav tm="100000">
                                          <p:val>
                                            <p:strVal val="#ppt_x"/>
                                          </p:val>
                                        </p:tav>
                                      </p:tavLst>
                                    </p:anim>
                                    <p:anim calcmode="lin" valueType="num">
                                      <p:cBhvr>
                                        <p:cTn id="43" dur="500" fill="hold"/>
                                        <p:tgtEl>
                                          <p:spTgt spid="11"/>
                                        </p:tgtEl>
                                        <p:attrNameLst>
                                          <p:attrName>ppt_y</p:attrName>
                                        </p:attrNameLst>
                                      </p:cBhvr>
                                      <p:tavLst>
                                        <p:tav tm="0">
                                          <p:val>
                                            <p:strVal val="#ppt_y"/>
                                          </p:val>
                                        </p:tav>
                                        <p:tav tm="100000">
                                          <p:val>
                                            <p:strVal val="#ppt_y"/>
                                          </p:val>
                                        </p:tav>
                                      </p:tavLst>
                                    </p:anim>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8" grpId="0"/>
      <p:bldP spid="8" grpId="1"/>
      <p:bldP spid="10" grpId="0"/>
      <p:bldP spid="10" grpId="1"/>
      <p:bldP spid="10" grpId="2"/>
      <p:bldP spid="10" grpId="3"/>
      <p:bldP spid="10" grpId="4"/>
      <p:bldP spid="11" grpId="0"/>
      <p:bldP spid="11" grpId="1"/>
      <p:bldP spid="11" grpId="2"/>
      <p:bldP spid="11" grpId="3"/>
      <p:bldP spid="11" grpId="4"/>
      <p:bldP spid="11" grpId="5"/>
      <p:bldP spid="11" grpId="6"/>
      <p:bldP spid="11" grpId="7"/>
      <p:bldP spid="11" grpId="8"/>
      <p:bldP spid="11" grpId="9"/>
      <p:bldP spid="11" grpId="10"/>
      <p:bldP spid="11" grpId="11"/>
      <p:bldP spid="11" grpId="12"/>
      <p:bldP spid="11" grpId="13"/>
      <p:bldP spid="11" grpId="14"/>
      <p:bldP spid="11" grpId="15"/>
      <p:bldP spid="11" grpId="16"/>
      <p:bldP spid="11" grpId="17"/>
      <p:bldP spid="11" grpId="18"/>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3320</Words>
  <Application>Kingsoft Office WPP</Application>
  <PresentationFormat>Widescreen</PresentationFormat>
  <Paragraphs>190</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ranjith-suranga</dc:creator>
  <cp:lastModifiedBy>ranjith-suranga</cp:lastModifiedBy>
  <cp:revision>1</cp:revision>
  <dcterms:created xsi:type="dcterms:W3CDTF">2017-04-02T14:46:36Z</dcterms:created>
  <dcterms:modified xsi:type="dcterms:W3CDTF">2017-04-02T14:46:36Z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