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0"/>
  </p:notesMasterIdLst>
  <p:handoutMasterIdLst>
    <p:handoutMasterId r:id="rId21"/>
  </p:handoutMasterIdLst>
  <p:sldIdLst>
    <p:sldId id="256" r:id="rId6"/>
    <p:sldId id="271" r:id="rId7"/>
    <p:sldId id="292" r:id="rId8"/>
    <p:sldId id="299" r:id="rId9"/>
    <p:sldId id="293" r:id="rId10"/>
    <p:sldId id="280" r:id="rId11"/>
    <p:sldId id="283" r:id="rId12"/>
    <p:sldId id="285" r:id="rId13"/>
    <p:sldId id="286" r:id="rId14"/>
    <p:sldId id="287" r:id="rId15"/>
    <p:sldId id="289" r:id="rId16"/>
    <p:sldId id="302" r:id="rId17"/>
    <p:sldId id="303" r:id="rId18"/>
    <p:sldId id="269" r:id="rId19"/>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92819" autoAdjust="0"/>
  </p:normalViewPr>
  <p:slideViewPr>
    <p:cSldViewPr snapToGrid="0">
      <p:cViewPr varScale="1">
        <p:scale>
          <a:sx n="104" d="100"/>
          <a:sy n="104" d="100"/>
        </p:scale>
        <p:origin x="830" y="77"/>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14</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5/18/2022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89970" y="1774296"/>
            <a:ext cx="5561624" cy="492443"/>
          </a:xfrm>
        </p:spPr>
        <p:txBody>
          <a:bodyPr/>
          <a:lstStyle/>
          <a:p>
            <a:pPr>
              <a:defRPr/>
            </a:pPr>
            <a:r>
              <a:rPr lang="en-US" sz="3200"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Gladiator </a:t>
            </a:r>
          </a:p>
        </p:txBody>
      </p:sp>
      <p:sp>
        <p:nvSpPr>
          <p:cNvPr id="6" name="Rectangle 5">
            <a:extLst>
              <a:ext uri="{FF2B5EF4-FFF2-40B4-BE49-F238E27FC236}">
                <a16:creationId xmlns:a16="http://schemas.microsoft.com/office/drawing/2014/main" id="{DAB355D4-9900-7C1C-2AE2-657A6C51B390}"/>
              </a:ext>
            </a:extLst>
          </p:cNvPr>
          <p:cNvSpPr/>
          <p:nvPr/>
        </p:nvSpPr>
        <p:spPr>
          <a:xfrm>
            <a:off x="1949726" y="2344030"/>
            <a:ext cx="4564070" cy="1107996"/>
          </a:xfrm>
          <a:prstGeom prst="rect">
            <a:avLst/>
          </a:prstGeom>
          <a:noFill/>
        </p:spPr>
        <p:txBody>
          <a:bodyPr wrap="none" lIns="91440" tIns="45720" rIns="91440" bIns="45720">
            <a:spAutoFit/>
          </a:bodyPr>
          <a:lstStyle/>
          <a:p>
            <a:pPr algn="ctr"/>
            <a:r>
              <a:rPr lang="en-US" sz="6600" b="0" cap="none" spc="0" dirty="0">
                <a:ln w="0"/>
                <a:solidFill>
                  <a:schemeClr val="accent1"/>
                </a:solidFill>
                <a:effectLst>
                  <a:reflection blurRad="6350" stA="53000" endA="300" endPos="35500" dir="5400000" sy="-90000" algn="bl" rotWithShape="0"/>
                </a:effectLst>
              </a:rPr>
              <a:t>Home Loan</a:t>
            </a:r>
            <a:endParaRPr lang="en-IN" sz="6600" b="0" cap="none" spc="0" dirty="0">
              <a:ln w="0"/>
              <a:solidFill>
                <a:schemeClr val="accent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DCB2760-6666-CD4F-11A8-C75130D843BE}"/>
              </a:ext>
            </a:extLst>
          </p:cNvPr>
          <p:cNvPicPr>
            <a:picLocks noGrp="1" noChangeAspect="1"/>
          </p:cNvPicPr>
          <p:nvPr>
            <p:ph idx="1"/>
          </p:nvPr>
        </p:nvPicPr>
        <p:blipFill rotWithShape="1">
          <a:blip r:embed="rId2"/>
          <a:srcRect l="654" t="8423" r="820" b="9045"/>
          <a:stretch/>
        </p:blipFill>
        <p:spPr>
          <a:xfrm>
            <a:off x="929148" y="1161360"/>
            <a:ext cx="6975987" cy="3537110"/>
          </a:xfrm>
        </p:spPr>
      </p:pic>
      <p:sp>
        <p:nvSpPr>
          <p:cNvPr id="3" name="Title 2"/>
          <p:cNvSpPr>
            <a:spLocks noGrp="1"/>
          </p:cNvSpPr>
          <p:nvPr>
            <p:ph type="title"/>
          </p:nvPr>
        </p:nvSpPr>
        <p:spPr/>
        <p:txBody>
          <a:bodyPr/>
          <a:lstStyle/>
          <a:p>
            <a:r>
              <a:rPr lang="en-US" dirty="0"/>
              <a:t>Homely Bank Of India (HBI) Website Snap Shorts</a:t>
            </a:r>
          </a:p>
        </p:txBody>
      </p:sp>
      <p:sp>
        <p:nvSpPr>
          <p:cNvPr id="4" name="Content Placeholder 3">
            <a:extLst>
              <a:ext uri="{FF2B5EF4-FFF2-40B4-BE49-F238E27FC236}">
                <a16:creationId xmlns:a16="http://schemas.microsoft.com/office/drawing/2014/main" id="{F3FFDACA-8C49-4FD3-A1B5-AD61959D7EAF}"/>
              </a:ext>
            </a:extLst>
          </p:cNvPr>
          <p:cNvSpPr>
            <a:spLocks noGrp="1"/>
          </p:cNvSpPr>
          <p:nvPr>
            <p:ph sz="quarter" idx="10"/>
          </p:nvPr>
        </p:nvSpPr>
        <p:spPr/>
        <p:txBody>
          <a:bodyPr/>
          <a:lstStyle/>
          <a:p>
            <a:r>
              <a:rPr lang="en-SG" dirty="0"/>
              <a:t>User Dashboard</a:t>
            </a:r>
          </a:p>
        </p:txBody>
      </p:sp>
    </p:spTree>
    <p:extLst>
      <p:ext uri="{BB962C8B-B14F-4D97-AF65-F5344CB8AC3E}">
        <p14:creationId xmlns:p14="http://schemas.microsoft.com/office/powerpoint/2010/main" val="361628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DA6D33F-DE18-8D2A-7611-91436A29EE56}"/>
              </a:ext>
            </a:extLst>
          </p:cNvPr>
          <p:cNvPicPr>
            <a:picLocks noGrp="1" noChangeAspect="1"/>
          </p:cNvPicPr>
          <p:nvPr>
            <p:ph idx="1"/>
          </p:nvPr>
        </p:nvPicPr>
        <p:blipFill rotWithShape="1">
          <a:blip r:embed="rId2"/>
          <a:srcRect l="2657" t="30391" r="1710" b="26462"/>
          <a:stretch/>
        </p:blipFill>
        <p:spPr>
          <a:xfrm>
            <a:off x="612058" y="1172097"/>
            <a:ext cx="7682103" cy="3075437"/>
          </a:xfrm>
        </p:spPr>
      </p:pic>
      <p:sp>
        <p:nvSpPr>
          <p:cNvPr id="3" name="Title 2"/>
          <p:cNvSpPr>
            <a:spLocks noGrp="1"/>
          </p:cNvSpPr>
          <p:nvPr>
            <p:ph type="title"/>
          </p:nvPr>
        </p:nvSpPr>
        <p:spPr/>
        <p:txBody>
          <a:bodyPr/>
          <a:lstStyle/>
          <a:p>
            <a:r>
              <a:rPr lang="en-US" dirty="0"/>
              <a:t>Homely Bank Of India (HBI) Website Snap Shorts</a:t>
            </a:r>
          </a:p>
        </p:txBody>
      </p:sp>
      <p:sp>
        <p:nvSpPr>
          <p:cNvPr id="4" name="Content Placeholder 3">
            <a:extLst>
              <a:ext uri="{FF2B5EF4-FFF2-40B4-BE49-F238E27FC236}">
                <a16:creationId xmlns:a16="http://schemas.microsoft.com/office/drawing/2014/main" id="{F3FFDACA-8C49-4FD3-A1B5-AD61959D7EAF}"/>
              </a:ext>
            </a:extLst>
          </p:cNvPr>
          <p:cNvSpPr>
            <a:spLocks noGrp="1"/>
          </p:cNvSpPr>
          <p:nvPr>
            <p:ph sz="quarter" idx="10"/>
          </p:nvPr>
        </p:nvSpPr>
        <p:spPr/>
        <p:txBody>
          <a:bodyPr/>
          <a:lstStyle/>
          <a:p>
            <a:r>
              <a:rPr lang="en-SG" dirty="0"/>
              <a:t>Loan Tracker</a:t>
            </a:r>
          </a:p>
        </p:txBody>
      </p:sp>
    </p:spTree>
    <p:extLst>
      <p:ext uri="{BB962C8B-B14F-4D97-AF65-F5344CB8AC3E}">
        <p14:creationId xmlns:p14="http://schemas.microsoft.com/office/powerpoint/2010/main" val="628814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Advantages</a:t>
            </a:r>
          </a:p>
        </p:txBody>
      </p:sp>
      <p:sp>
        <p:nvSpPr>
          <p:cNvPr id="4" name="Content Placeholder 3">
            <a:extLst>
              <a:ext uri="{FF2B5EF4-FFF2-40B4-BE49-F238E27FC236}">
                <a16:creationId xmlns:a16="http://schemas.microsoft.com/office/drawing/2014/main" id="{F3FFDACA-8C49-4FD3-A1B5-AD61959D7EAF}"/>
              </a:ext>
            </a:extLst>
          </p:cNvPr>
          <p:cNvSpPr>
            <a:spLocks noGrp="1"/>
          </p:cNvSpPr>
          <p:nvPr>
            <p:ph sz="quarter" idx="10"/>
          </p:nvPr>
        </p:nvSpPr>
        <p:spPr/>
        <p:txBody>
          <a:bodyPr/>
          <a:lstStyle/>
          <a:p>
            <a:endParaRPr lang="en-SG" dirty="0"/>
          </a:p>
        </p:txBody>
      </p:sp>
      <p:sp>
        <p:nvSpPr>
          <p:cNvPr id="6" name="TextBox 5">
            <a:extLst>
              <a:ext uri="{FF2B5EF4-FFF2-40B4-BE49-F238E27FC236}">
                <a16:creationId xmlns:a16="http://schemas.microsoft.com/office/drawing/2014/main" id="{30A53FAE-FB5A-E74E-6890-E001BD491928}"/>
              </a:ext>
            </a:extLst>
          </p:cNvPr>
          <p:cNvSpPr txBox="1"/>
          <p:nvPr/>
        </p:nvSpPr>
        <p:spPr>
          <a:xfrm>
            <a:off x="194435" y="1020726"/>
            <a:ext cx="7110132" cy="492443"/>
          </a:xfrm>
          <a:prstGeom prst="rect">
            <a:avLst/>
          </a:prstGeom>
          <a:noFill/>
        </p:spPr>
        <p:txBody>
          <a:bodyPr wrap="square" rtlCol="0">
            <a:spAutoFit/>
          </a:bodyPr>
          <a:lstStyle/>
          <a:p>
            <a:pPr algn="l"/>
            <a:r>
              <a:rPr lang="en-SG" sz="1400" i="1" dirty="0">
                <a:solidFill>
                  <a:schemeClr val="bg1">
                    <a:lumMod val="10000"/>
                  </a:schemeClr>
                </a:solidFill>
                <a:effectLst>
                  <a:outerShdw blurRad="38100" dist="38100" dir="2700000" algn="tl">
                    <a:srgbClr val="000000">
                      <a:alpha val="43137"/>
                    </a:srgbClr>
                  </a:outerShdw>
                </a:effectLst>
                <a:latin typeface="+mn-lt"/>
              </a:rPr>
              <a:t>The online home application provides various facilities to the customers as follows</a:t>
            </a:r>
            <a:endParaRPr lang="en-SG" dirty="0">
              <a:effectLst>
                <a:outerShdw blurRad="38100" dist="38100" dir="2700000" algn="tl">
                  <a:srgbClr val="000000">
                    <a:alpha val="43137"/>
                  </a:srgbClr>
                </a:outerShdw>
              </a:effectLst>
            </a:endParaRPr>
          </a:p>
          <a:p>
            <a:endParaRPr lang="en-IN" baseline="0" dirty="0">
              <a:ea typeface="+mj-ea"/>
            </a:endParaRPr>
          </a:p>
        </p:txBody>
      </p:sp>
      <p:cxnSp>
        <p:nvCxnSpPr>
          <p:cNvPr id="8" name="Straight Connector 7">
            <a:extLst>
              <a:ext uri="{FF2B5EF4-FFF2-40B4-BE49-F238E27FC236}">
                <a16:creationId xmlns:a16="http://schemas.microsoft.com/office/drawing/2014/main" id="{B0C9A071-70D0-834C-5348-015173035512}"/>
              </a:ext>
            </a:extLst>
          </p:cNvPr>
          <p:cNvCxnSpPr>
            <a:cxnSpLocks/>
          </p:cNvCxnSpPr>
          <p:nvPr/>
        </p:nvCxnSpPr>
        <p:spPr bwMode="auto">
          <a:xfrm>
            <a:off x="269878" y="1371601"/>
            <a:ext cx="659875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C24944EE-AED1-36BC-83DA-4E4D90155BCA}"/>
              </a:ext>
            </a:extLst>
          </p:cNvPr>
          <p:cNvSpPr txBox="1"/>
          <p:nvPr/>
        </p:nvSpPr>
        <p:spPr>
          <a:xfrm>
            <a:off x="347590" y="1864044"/>
            <a:ext cx="3221665"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IN" sz="1400" baseline="0" dirty="0">
                <a:solidFill>
                  <a:schemeClr val="bg1">
                    <a:lumMod val="10000"/>
                  </a:schemeClr>
                </a:solidFill>
                <a:ea typeface="+mj-ea"/>
              </a:rPr>
              <a:t>Apply Easily</a:t>
            </a:r>
          </a:p>
          <a:p>
            <a:pPr marL="285750" indent="-285750" algn="just">
              <a:buFont typeface="Wingdings" panose="05000000000000000000" pitchFamily="2" charset="2"/>
              <a:buChar char="Ø"/>
            </a:pPr>
            <a:endParaRPr lang="en-IN" sz="1400" baseline="0" dirty="0">
              <a:solidFill>
                <a:schemeClr val="bg1">
                  <a:lumMod val="10000"/>
                </a:schemeClr>
              </a:solidFill>
              <a:ea typeface="+mj-ea"/>
            </a:endParaRPr>
          </a:p>
          <a:p>
            <a:pPr marL="285750" indent="-285750" algn="just">
              <a:buFont typeface="Wingdings" panose="05000000000000000000" pitchFamily="2" charset="2"/>
              <a:buChar char="Ø"/>
            </a:pPr>
            <a:r>
              <a:rPr lang="en-IN" sz="1400" baseline="0" dirty="0">
                <a:solidFill>
                  <a:schemeClr val="bg1">
                    <a:lumMod val="10000"/>
                  </a:schemeClr>
                </a:solidFill>
                <a:ea typeface="+mj-ea"/>
              </a:rPr>
              <a:t>Time Saving</a:t>
            </a:r>
          </a:p>
          <a:p>
            <a:pPr marL="285750" indent="-285750" algn="just">
              <a:buFont typeface="Wingdings" panose="05000000000000000000" pitchFamily="2" charset="2"/>
              <a:buChar char="Ø"/>
            </a:pPr>
            <a:endParaRPr lang="en-IN" sz="1400" baseline="0" dirty="0">
              <a:solidFill>
                <a:schemeClr val="bg1">
                  <a:lumMod val="10000"/>
                </a:schemeClr>
              </a:solidFill>
              <a:ea typeface="+mj-ea"/>
            </a:endParaRPr>
          </a:p>
          <a:p>
            <a:pPr marL="285750" indent="-285750" algn="just">
              <a:buFont typeface="Wingdings" panose="05000000000000000000" pitchFamily="2" charset="2"/>
              <a:buChar char="Ø"/>
            </a:pPr>
            <a:r>
              <a:rPr lang="en-IN" sz="1400" dirty="0">
                <a:solidFill>
                  <a:schemeClr val="bg1">
                    <a:lumMod val="10000"/>
                  </a:schemeClr>
                </a:solidFill>
                <a:ea typeface="+mj-ea"/>
              </a:rPr>
              <a:t>Contact Less Process</a:t>
            </a:r>
          </a:p>
          <a:p>
            <a:pPr marL="285750" indent="-285750" algn="just">
              <a:buFont typeface="Wingdings" panose="05000000000000000000" pitchFamily="2" charset="2"/>
              <a:buChar char="Ø"/>
            </a:pPr>
            <a:endParaRPr lang="en-IN" sz="1400" dirty="0">
              <a:solidFill>
                <a:schemeClr val="bg1">
                  <a:lumMod val="10000"/>
                </a:schemeClr>
              </a:solidFill>
              <a:ea typeface="+mj-ea"/>
            </a:endParaRPr>
          </a:p>
          <a:p>
            <a:pPr marL="285750" indent="-285750" algn="just">
              <a:buFont typeface="Wingdings" panose="05000000000000000000" pitchFamily="2" charset="2"/>
              <a:buChar char="Ø"/>
            </a:pPr>
            <a:r>
              <a:rPr lang="en-IN" sz="1400" baseline="0" dirty="0">
                <a:solidFill>
                  <a:schemeClr val="bg1">
                    <a:lumMod val="10000"/>
                  </a:schemeClr>
                </a:solidFill>
                <a:ea typeface="+mj-ea"/>
              </a:rPr>
              <a:t>Avoid Long &amp; Hectic Process</a:t>
            </a:r>
          </a:p>
          <a:p>
            <a:pPr marL="285750" indent="-285750" algn="just">
              <a:buFont typeface="Wingdings" panose="05000000000000000000" pitchFamily="2" charset="2"/>
              <a:buChar char="Ø"/>
            </a:pPr>
            <a:endParaRPr lang="en-IN" sz="1400" dirty="0">
              <a:solidFill>
                <a:schemeClr val="bg1">
                  <a:lumMod val="10000"/>
                </a:schemeClr>
              </a:solidFill>
              <a:ea typeface="+mj-ea"/>
            </a:endParaRPr>
          </a:p>
          <a:p>
            <a:pPr marL="285750" indent="-285750" algn="just">
              <a:buFont typeface="Wingdings" panose="05000000000000000000" pitchFamily="2" charset="2"/>
              <a:buChar char="Ø"/>
            </a:pPr>
            <a:r>
              <a:rPr lang="en-IN" sz="1400" baseline="0" dirty="0">
                <a:solidFill>
                  <a:schemeClr val="bg1">
                    <a:lumMod val="10000"/>
                  </a:schemeClr>
                </a:solidFill>
                <a:ea typeface="+mj-ea"/>
              </a:rPr>
              <a:t>Flexibility and Versatility</a:t>
            </a:r>
          </a:p>
        </p:txBody>
      </p:sp>
    </p:spTree>
    <p:extLst>
      <p:ext uri="{BB962C8B-B14F-4D97-AF65-F5344CB8AC3E}">
        <p14:creationId xmlns:p14="http://schemas.microsoft.com/office/powerpoint/2010/main" val="2697780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70793B-CBC6-00CC-C253-1AFBE174794A}"/>
              </a:ext>
            </a:extLst>
          </p:cNvPr>
          <p:cNvSpPr>
            <a:spLocks noGrp="1"/>
          </p:cNvSpPr>
          <p:nvPr>
            <p:ph idx="1"/>
          </p:nvPr>
        </p:nvSpPr>
        <p:spPr>
          <a:xfrm>
            <a:off x="277252" y="1471164"/>
            <a:ext cx="8615227" cy="2768997"/>
          </a:xfrm>
        </p:spPr>
        <p:txBody>
          <a:bodyPr/>
          <a:lstStyle/>
          <a:p>
            <a:pPr>
              <a:buFont typeface="Wingdings" panose="05000000000000000000" pitchFamily="2" charset="2"/>
              <a:buChar char="Ø"/>
            </a:pPr>
            <a:r>
              <a:rPr lang="en-IN" dirty="0"/>
              <a:t> </a:t>
            </a:r>
            <a:r>
              <a:rPr lang="en-IN" b="1" dirty="0">
                <a:solidFill>
                  <a:schemeClr val="bg1">
                    <a:lumMod val="10000"/>
                  </a:schemeClr>
                </a:solidFill>
                <a:ea typeface="+mj-ea"/>
              </a:rPr>
              <a:t>Using visual studio code-2019 Angular we have developed the Web-Based Home Loan Application.</a:t>
            </a:r>
          </a:p>
          <a:p>
            <a:pPr>
              <a:buFont typeface="Wingdings" panose="05000000000000000000" pitchFamily="2" charset="2"/>
              <a:buChar char="Ø"/>
            </a:pPr>
            <a:r>
              <a:rPr lang="en-IN" sz="1600" b="1" baseline="0" dirty="0">
                <a:solidFill>
                  <a:schemeClr val="bg1">
                    <a:lumMod val="10000"/>
                  </a:schemeClr>
                </a:solidFill>
                <a:ea typeface="+mj-ea"/>
              </a:rPr>
              <a:t> Using MS-</a:t>
            </a:r>
            <a:r>
              <a:rPr lang="en-IN" b="1" dirty="0">
                <a:solidFill>
                  <a:schemeClr val="bg1">
                    <a:lumMod val="10000"/>
                  </a:schemeClr>
                </a:solidFill>
                <a:ea typeface="+mj-ea"/>
              </a:rPr>
              <a:t>SQL we have stored the User Details and Loan Details.</a:t>
            </a:r>
          </a:p>
          <a:p>
            <a:pPr>
              <a:buFont typeface="Wingdings" panose="05000000000000000000" pitchFamily="2" charset="2"/>
              <a:buChar char="Ø"/>
            </a:pPr>
            <a:r>
              <a:rPr lang="en-IN" sz="1600" b="1" baseline="0" dirty="0">
                <a:solidFill>
                  <a:schemeClr val="bg1">
                    <a:lumMod val="10000"/>
                  </a:schemeClr>
                </a:solidFill>
                <a:ea typeface="+mj-ea"/>
              </a:rPr>
              <a:t> The Customer ca</a:t>
            </a:r>
            <a:r>
              <a:rPr lang="en-IN" b="1" dirty="0">
                <a:solidFill>
                  <a:schemeClr val="bg1">
                    <a:lumMod val="10000"/>
                  </a:schemeClr>
                </a:solidFill>
                <a:ea typeface="+mj-ea"/>
              </a:rPr>
              <a:t>n avail Loan within few easy steps.</a:t>
            </a:r>
          </a:p>
          <a:p>
            <a:pPr>
              <a:buFont typeface="Wingdings" panose="05000000000000000000" pitchFamily="2" charset="2"/>
              <a:buChar char="Ø"/>
            </a:pPr>
            <a:r>
              <a:rPr lang="en-IN" b="1" dirty="0">
                <a:solidFill>
                  <a:schemeClr val="bg1">
                    <a:lumMod val="10000"/>
                  </a:schemeClr>
                </a:solidFill>
                <a:ea typeface="+mj-ea"/>
              </a:rPr>
              <a:t> By connecting the Database to Web-</a:t>
            </a:r>
            <a:r>
              <a:rPr lang="en-IN" b="1" dirty="0" err="1">
                <a:solidFill>
                  <a:schemeClr val="bg1">
                    <a:lumMod val="10000"/>
                  </a:schemeClr>
                </a:solidFill>
                <a:ea typeface="+mj-ea"/>
              </a:rPr>
              <a:t>Api</a:t>
            </a:r>
            <a:r>
              <a:rPr lang="en-IN" b="1" dirty="0">
                <a:solidFill>
                  <a:schemeClr val="bg1">
                    <a:lumMod val="10000"/>
                  </a:schemeClr>
                </a:solidFill>
                <a:ea typeface="+mj-ea"/>
              </a:rPr>
              <a:t> we integrated the Code.</a:t>
            </a:r>
          </a:p>
          <a:p>
            <a:pPr>
              <a:buFont typeface="Wingdings" panose="05000000000000000000" pitchFamily="2" charset="2"/>
              <a:buChar char="Ø"/>
            </a:pPr>
            <a:r>
              <a:rPr lang="en-IN" b="1" dirty="0">
                <a:solidFill>
                  <a:schemeClr val="bg1">
                    <a:lumMod val="10000"/>
                  </a:schemeClr>
                </a:solidFill>
                <a:ea typeface="+mj-ea"/>
              </a:rPr>
              <a:t> Customer can easily find Eligibility and EMI loan using Calculator</a:t>
            </a:r>
          </a:p>
          <a:p>
            <a:pPr>
              <a:buFont typeface="Wingdings" panose="05000000000000000000" pitchFamily="2" charset="2"/>
              <a:buChar char="Ø"/>
            </a:pPr>
            <a:endParaRPr lang="en-IN" sz="1600" baseline="0" dirty="0">
              <a:solidFill>
                <a:schemeClr val="bg1">
                  <a:lumMod val="10000"/>
                </a:schemeClr>
              </a:solidFill>
              <a:ea typeface="+mj-ea"/>
            </a:endParaRPr>
          </a:p>
        </p:txBody>
      </p:sp>
      <p:sp>
        <p:nvSpPr>
          <p:cNvPr id="3" name="Title 2">
            <a:extLst>
              <a:ext uri="{FF2B5EF4-FFF2-40B4-BE49-F238E27FC236}">
                <a16:creationId xmlns:a16="http://schemas.microsoft.com/office/drawing/2014/main" id="{20BD6D13-9735-481A-831A-05B94D4F80A0}"/>
              </a:ext>
            </a:extLst>
          </p:cNvPr>
          <p:cNvSpPr>
            <a:spLocks noGrp="1"/>
          </p:cNvSpPr>
          <p:nvPr>
            <p:ph type="title"/>
          </p:nvPr>
        </p:nvSpPr>
        <p:spPr/>
        <p:txBody>
          <a:bodyPr/>
          <a:lstStyle/>
          <a:p>
            <a:r>
              <a:rPr lang="en-US" dirty="0"/>
              <a:t>Summary</a:t>
            </a:r>
            <a:endParaRPr lang="en-IN" dirty="0"/>
          </a:p>
        </p:txBody>
      </p:sp>
      <p:sp>
        <p:nvSpPr>
          <p:cNvPr id="4" name="Content Placeholder 3">
            <a:extLst>
              <a:ext uri="{FF2B5EF4-FFF2-40B4-BE49-F238E27FC236}">
                <a16:creationId xmlns:a16="http://schemas.microsoft.com/office/drawing/2014/main" id="{FECF4032-80B8-2F91-22A5-B6001A766D28}"/>
              </a:ext>
            </a:extLst>
          </p:cNvPr>
          <p:cNvSpPr>
            <a:spLocks noGrp="1"/>
          </p:cNvSpPr>
          <p:nvPr>
            <p:ph sz="quarter" idx="10"/>
          </p:nvPr>
        </p:nvSpPr>
        <p:spPr>
          <a:xfrm>
            <a:off x="322385" y="751699"/>
            <a:ext cx="7964402" cy="188523"/>
          </a:xfrm>
        </p:spPr>
        <p:txBody>
          <a:bodyPr/>
          <a:lstStyle/>
          <a:p>
            <a:endParaRPr lang="en-IN" dirty="0"/>
          </a:p>
        </p:txBody>
      </p:sp>
    </p:spTree>
    <p:extLst>
      <p:ext uri="{BB962C8B-B14F-4D97-AF65-F5344CB8AC3E}">
        <p14:creationId xmlns:p14="http://schemas.microsoft.com/office/powerpoint/2010/main" val="379616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outerShdw blurRad="38100" dist="38100" dir="2700000" algn="tl">
                    <a:srgbClr val="000000">
                      <a:alpha val="43137"/>
                    </a:srgbClr>
                  </a:outerShdw>
                </a:effectLst>
              </a:rPr>
              <a:t>Project Gladiator Team</a:t>
            </a:r>
          </a:p>
        </p:txBody>
      </p:sp>
      <p:sp>
        <p:nvSpPr>
          <p:cNvPr id="7" name="TextBox 6">
            <a:extLst>
              <a:ext uri="{FF2B5EF4-FFF2-40B4-BE49-F238E27FC236}">
                <a16:creationId xmlns:a16="http://schemas.microsoft.com/office/drawing/2014/main" id="{4EB1322F-9C85-1F20-D787-F1B7AAACB0A1}"/>
              </a:ext>
            </a:extLst>
          </p:cNvPr>
          <p:cNvSpPr txBox="1"/>
          <p:nvPr/>
        </p:nvSpPr>
        <p:spPr>
          <a:xfrm>
            <a:off x="701748" y="1155978"/>
            <a:ext cx="6209414" cy="2831544"/>
          </a:xfrm>
          <a:prstGeom prst="rect">
            <a:avLst/>
          </a:prstGeom>
          <a:noFill/>
        </p:spPr>
        <p:txBody>
          <a:bodyPr wrap="square" rtlCol="0">
            <a:spAutoFit/>
          </a:bodyPr>
          <a:lstStyle/>
          <a:p>
            <a:pPr algn="l"/>
            <a:r>
              <a:rPr lang="en-IN" sz="1800" b="1" u="sng" baseline="0" dirty="0">
                <a:solidFill>
                  <a:schemeClr val="bg1">
                    <a:lumMod val="10000"/>
                  </a:schemeClr>
                </a:solidFill>
                <a:latin typeface="Times New Roman" panose="02020603050405020304" pitchFamily="18" charset="0"/>
                <a:ea typeface="+mj-ea"/>
                <a:cs typeface="Times New Roman" panose="02020603050405020304" pitchFamily="18" charset="0"/>
              </a:rPr>
              <a:t>Team Leader </a:t>
            </a:r>
            <a:r>
              <a:rPr lang="en-IN" sz="1800" b="1" baseline="0" dirty="0">
                <a:solidFill>
                  <a:schemeClr val="bg1">
                    <a:lumMod val="10000"/>
                  </a:schemeClr>
                </a:solidFill>
                <a:latin typeface="Times New Roman" panose="02020603050405020304" pitchFamily="18" charset="0"/>
                <a:ea typeface="+mj-ea"/>
                <a:cs typeface="Times New Roman" panose="02020603050405020304" pitchFamily="18" charset="0"/>
              </a:rPr>
              <a:t>:</a:t>
            </a:r>
          </a:p>
          <a:p>
            <a:pPr algn="l"/>
            <a:endParaRPr lang="en-IN" sz="1600" dirty="0">
              <a:solidFill>
                <a:schemeClr val="bg1">
                  <a:lumMod val="10000"/>
                </a:schemeClr>
              </a:solidFill>
              <a:latin typeface="Times New Roman" panose="02020603050405020304" pitchFamily="18" charset="0"/>
              <a:ea typeface="+mj-ea"/>
              <a:cs typeface="Times New Roman" panose="02020603050405020304" pitchFamily="18" charset="0"/>
            </a:endParaRPr>
          </a:p>
          <a:p>
            <a:pPr algn="l"/>
            <a:r>
              <a:rPr lang="en-IN" sz="1800" baseline="0" dirty="0">
                <a:solidFill>
                  <a:schemeClr val="bg1">
                    <a:lumMod val="10000"/>
                  </a:schemeClr>
                </a:solidFill>
                <a:latin typeface="Times New Roman" panose="02020603050405020304" pitchFamily="18" charset="0"/>
                <a:ea typeface="+mj-ea"/>
                <a:cs typeface="Times New Roman" panose="02020603050405020304" pitchFamily="18" charset="0"/>
              </a:rPr>
              <a:t>Konda Manisha (10702931)</a:t>
            </a:r>
          </a:p>
          <a:p>
            <a:pPr algn="l"/>
            <a:endParaRPr lang="en-IN" sz="1800" baseline="0" dirty="0">
              <a:solidFill>
                <a:schemeClr val="bg1">
                  <a:lumMod val="10000"/>
                </a:schemeClr>
              </a:solidFill>
              <a:latin typeface="Times New Roman" panose="02020603050405020304" pitchFamily="18" charset="0"/>
              <a:ea typeface="+mj-ea"/>
              <a:cs typeface="Times New Roman" panose="02020603050405020304" pitchFamily="18" charset="0"/>
            </a:endParaRPr>
          </a:p>
          <a:p>
            <a:pPr algn="l"/>
            <a:r>
              <a:rPr lang="en-IN" sz="1800" b="1" u="sng" baseline="0" dirty="0">
                <a:solidFill>
                  <a:schemeClr val="bg1">
                    <a:lumMod val="10000"/>
                  </a:schemeClr>
                </a:solidFill>
                <a:latin typeface="Times New Roman" panose="02020603050405020304" pitchFamily="18" charset="0"/>
                <a:ea typeface="+mj-ea"/>
                <a:cs typeface="Times New Roman" panose="02020603050405020304" pitchFamily="18" charset="0"/>
              </a:rPr>
              <a:t>Team Members </a:t>
            </a:r>
            <a:r>
              <a:rPr lang="en-IN" sz="1800" b="1" baseline="0" dirty="0">
                <a:solidFill>
                  <a:schemeClr val="bg1">
                    <a:lumMod val="10000"/>
                  </a:schemeClr>
                </a:solidFill>
                <a:latin typeface="Times New Roman" panose="02020603050405020304" pitchFamily="18" charset="0"/>
                <a:ea typeface="+mj-ea"/>
                <a:cs typeface="Times New Roman" panose="02020603050405020304" pitchFamily="18" charset="0"/>
              </a:rPr>
              <a:t>:</a:t>
            </a:r>
          </a:p>
          <a:p>
            <a:pPr algn="l"/>
            <a:endParaRPr lang="en-IN" sz="1800" b="1" baseline="0" dirty="0">
              <a:solidFill>
                <a:schemeClr val="bg1">
                  <a:lumMod val="10000"/>
                </a:schemeClr>
              </a:solidFill>
              <a:latin typeface="Times New Roman" panose="02020603050405020304" pitchFamily="18" charset="0"/>
              <a:ea typeface="+mj-ea"/>
              <a:cs typeface="Times New Roman" panose="02020603050405020304" pitchFamily="18" charset="0"/>
            </a:endParaRPr>
          </a:p>
          <a:p>
            <a:pPr algn="l"/>
            <a:r>
              <a:rPr lang="en-IN" sz="1800" b="0" i="0" u="none" strike="noStrike" dirty="0">
                <a:solidFill>
                  <a:schemeClr val="bg1">
                    <a:lumMod val="10000"/>
                  </a:schemeClr>
                </a:solidFill>
                <a:effectLst/>
                <a:latin typeface="Times New Roman" panose="02020603050405020304" pitchFamily="18" charset="0"/>
                <a:cs typeface="Times New Roman" panose="02020603050405020304" pitchFamily="18" charset="0"/>
              </a:rPr>
              <a:t>Sai </a:t>
            </a:r>
            <a:r>
              <a:rPr lang="en-IN" sz="1800" b="0" i="0" u="none" strike="noStrike" dirty="0" err="1">
                <a:solidFill>
                  <a:schemeClr val="bg1">
                    <a:lumMod val="10000"/>
                  </a:schemeClr>
                </a:solidFill>
                <a:effectLst/>
                <a:latin typeface="Times New Roman" panose="02020603050405020304" pitchFamily="18" charset="0"/>
                <a:cs typeface="Times New Roman" panose="02020603050405020304" pitchFamily="18" charset="0"/>
              </a:rPr>
              <a:t>Lohith</a:t>
            </a:r>
            <a:r>
              <a:rPr lang="en-IN" sz="1800" b="0" i="0" u="none" strike="noStrike" dirty="0">
                <a:solidFill>
                  <a:schemeClr val="bg1">
                    <a:lumMod val="10000"/>
                  </a:schemeClr>
                </a:solidFill>
                <a:effectLst/>
                <a:latin typeface="Times New Roman" panose="02020603050405020304" pitchFamily="18" charset="0"/>
                <a:cs typeface="Times New Roman" panose="02020603050405020304" pitchFamily="18" charset="0"/>
              </a:rPr>
              <a:t> Varma </a:t>
            </a:r>
            <a:r>
              <a:rPr lang="en-IN" sz="1800" b="0" i="0" u="none" strike="noStrike" dirty="0" err="1">
                <a:solidFill>
                  <a:schemeClr val="bg1">
                    <a:lumMod val="10000"/>
                  </a:schemeClr>
                </a:solidFill>
                <a:effectLst/>
                <a:latin typeface="Times New Roman" panose="02020603050405020304" pitchFamily="18" charset="0"/>
                <a:cs typeface="Times New Roman" panose="02020603050405020304" pitchFamily="18" charset="0"/>
              </a:rPr>
              <a:t>Bhupathiraju</a:t>
            </a:r>
            <a:r>
              <a:rPr lang="en-IN" sz="1800" b="0" i="0" u="none" strike="noStrike" dirty="0">
                <a:solidFill>
                  <a:schemeClr val="bg1">
                    <a:lumMod val="10000"/>
                  </a:schemeClr>
                </a:solidFill>
                <a:effectLst/>
                <a:latin typeface="Times New Roman" panose="02020603050405020304" pitchFamily="18" charset="0"/>
                <a:cs typeface="Times New Roman" panose="02020603050405020304" pitchFamily="18" charset="0"/>
              </a:rPr>
              <a:t> (10702814)</a:t>
            </a:r>
          </a:p>
          <a:p>
            <a:pPr algn="l"/>
            <a:r>
              <a:rPr lang="en-IN" sz="1800" b="0" i="0" u="none" strike="noStrike" dirty="0">
                <a:solidFill>
                  <a:schemeClr val="bg1">
                    <a:lumMod val="10000"/>
                  </a:schemeClr>
                </a:solidFill>
                <a:effectLst/>
                <a:latin typeface="Times New Roman" panose="02020603050405020304" pitchFamily="18" charset="0"/>
                <a:cs typeface="Times New Roman" panose="02020603050405020304" pitchFamily="18" charset="0"/>
              </a:rPr>
              <a:t>Nishanth V (</a:t>
            </a:r>
            <a:r>
              <a:rPr lang="en-IN" sz="1800" dirty="0">
                <a:solidFill>
                  <a:schemeClr val="bg1">
                    <a:lumMod val="10000"/>
                  </a:schemeClr>
                </a:solidFill>
                <a:latin typeface="Times New Roman" panose="02020603050405020304" pitchFamily="18" charset="0"/>
                <a:cs typeface="Times New Roman" panose="02020603050405020304" pitchFamily="18" charset="0"/>
              </a:rPr>
              <a:t>10702851)</a:t>
            </a:r>
          </a:p>
          <a:p>
            <a:pPr algn="l"/>
            <a:r>
              <a:rPr lang="en-IN" sz="1800" b="0" i="0" u="none" strike="noStrike" dirty="0">
                <a:solidFill>
                  <a:schemeClr val="bg1">
                    <a:lumMod val="10000"/>
                  </a:schemeClr>
                </a:solidFill>
                <a:effectLst/>
                <a:latin typeface="Times New Roman" panose="02020603050405020304" pitchFamily="18" charset="0"/>
                <a:cs typeface="Times New Roman" panose="02020603050405020304" pitchFamily="18" charset="0"/>
              </a:rPr>
              <a:t>Sumedh Kale(</a:t>
            </a:r>
            <a:r>
              <a:rPr lang="en-IN" sz="1800" dirty="0">
                <a:solidFill>
                  <a:schemeClr val="bg1">
                    <a:lumMod val="10000"/>
                  </a:schemeClr>
                </a:solidFill>
                <a:latin typeface="Times New Roman" panose="02020603050405020304" pitchFamily="18" charset="0"/>
                <a:cs typeface="Times New Roman" panose="02020603050405020304" pitchFamily="18" charset="0"/>
              </a:rPr>
              <a:t>10703069)</a:t>
            </a:r>
          </a:p>
          <a:p>
            <a:pPr algn="l"/>
            <a:r>
              <a:rPr lang="en-IN" sz="1800" b="0" i="0" u="none" strike="noStrike" dirty="0">
                <a:solidFill>
                  <a:schemeClr val="bg1">
                    <a:lumMod val="10000"/>
                  </a:schemeClr>
                </a:solidFill>
                <a:effectLst/>
                <a:latin typeface="Times New Roman" panose="02020603050405020304" pitchFamily="18" charset="0"/>
                <a:cs typeface="Times New Roman" panose="02020603050405020304" pitchFamily="18" charset="0"/>
              </a:rPr>
              <a:t>Pooja </a:t>
            </a:r>
            <a:r>
              <a:rPr lang="en-IN" sz="1800" b="0" i="0" u="none" strike="noStrike" dirty="0" err="1">
                <a:solidFill>
                  <a:schemeClr val="bg1">
                    <a:lumMod val="10000"/>
                  </a:schemeClr>
                </a:solidFill>
                <a:effectLst/>
                <a:latin typeface="Times New Roman" panose="02020603050405020304" pitchFamily="18" charset="0"/>
                <a:cs typeface="Times New Roman" panose="02020603050405020304" pitchFamily="18" charset="0"/>
              </a:rPr>
              <a:t>Shinkar</a:t>
            </a:r>
            <a:r>
              <a:rPr lang="en-IN" sz="1800" b="0" i="0" u="none" strike="noStrike" dirty="0">
                <a:solidFill>
                  <a:schemeClr val="bg1">
                    <a:lumMod val="10000"/>
                  </a:schemeClr>
                </a:solidFill>
                <a:effectLst/>
                <a:latin typeface="Times New Roman" panose="02020603050405020304" pitchFamily="18" charset="0"/>
                <a:cs typeface="Times New Roman" panose="02020603050405020304" pitchFamily="18" charset="0"/>
              </a:rPr>
              <a:t> (</a:t>
            </a:r>
            <a:r>
              <a:rPr lang="en-IN" sz="1800" dirty="0">
                <a:solidFill>
                  <a:schemeClr val="bg1">
                    <a:lumMod val="10000"/>
                  </a:schemeClr>
                </a:solidFill>
                <a:latin typeface="Times New Roman" panose="02020603050405020304" pitchFamily="18" charset="0"/>
                <a:cs typeface="Times New Roman" panose="02020603050405020304" pitchFamily="18" charset="0"/>
              </a:rPr>
              <a:t>10702819</a:t>
            </a:r>
            <a:r>
              <a:rPr lang="en-IN" sz="1800" baseline="0" dirty="0">
                <a:solidFill>
                  <a:schemeClr val="bg1">
                    <a:lumMod val="10000"/>
                  </a:schemeClr>
                </a:solidFill>
                <a:latin typeface="Times New Roman" panose="02020603050405020304" pitchFamily="18" charset="0"/>
                <a:ea typeface="+mj-ea"/>
                <a:cs typeface="Times New Roman" panose="02020603050405020304" pitchFamily="18" charset="0"/>
              </a:rPr>
              <a:t>)</a:t>
            </a:r>
          </a:p>
        </p:txBody>
      </p:sp>
    </p:spTree>
    <p:extLst>
      <p:ext uri="{BB962C8B-B14F-4D97-AF65-F5344CB8AC3E}">
        <p14:creationId xmlns:p14="http://schemas.microsoft.com/office/powerpoint/2010/main" val="76088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outerShdw blurRad="38100" dist="38100" dir="2700000" algn="tl">
                    <a:srgbClr val="000000">
                      <a:alpha val="43137"/>
                    </a:srgbClr>
                  </a:outerShdw>
                </a:effectLst>
              </a:rPr>
              <a:t>Introduction</a:t>
            </a:r>
          </a:p>
        </p:txBody>
      </p:sp>
      <p:sp>
        <p:nvSpPr>
          <p:cNvPr id="4" name="Content Placeholder 3">
            <a:extLst>
              <a:ext uri="{FF2B5EF4-FFF2-40B4-BE49-F238E27FC236}">
                <a16:creationId xmlns:a16="http://schemas.microsoft.com/office/drawing/2014/main" id="{F3FFDACA-8C49-4FD3-A1B5-AD61959D7EAF}"/>
              </a:ext>
            </a:extLst>
          </p:cNvPr>
          <p:cNvSpPr>
            <a:spLocks noGrp="1"/>
          </p:cNvSpPr>
          <p:nvPr>
            <p:ph sz="quarter" idx="10"/>
          </p:nvPr>
        </p:nvSpPr>
        <p:spPr/>
        <p:txBody>
          <a:bodyPr/>
          <a:lstStyle/>
          <a:p>
            <a:r>
              <a:rPr lang="en-SG" dirty="0"/>
              <a:t>Website &amp; Home loan</a:t>
            </a:r>
          </a:p>
        </p:txBody>
      </p:sp>
      <p:sp>
        <p:nvSpPr>
          <p:cNvPr id="8" name="Rectangle 7">
            <a:extLst>
              <a:ext uri="{FF2B5EF4-FFF2-40B4-BE49-F238E27FC236}">
                <a16:creationId xmlns:a16="http://schemas.microsoft.com/office/drawing/2014/main" id="{56BE7EF7-8AEF-903C-6D1E-8FBB73FF2339}"/>
              </a:ext>
            </a:extLst>
          </p:cNvPr>
          <p:cNvSpPr/>
          <p:nvPr/>
        </p:nvSpPr>
        <p:spPr>
          <a:xfrm>
            <a:off x="987069" y="3452575"/>
            <a:ext cx="1370554" cy="24188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lumMod val="10000"/>
                  </a:schemeClr>
                </a:solidFill>
              </a:rPr>
              <a:t>Register</a:t>
            </a:r>
            <a:endParaRPr lang="en-IN"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D907F379-8C30-29B7-E3E5-7F1A81F0236F}"/>
              </a:ext>
            </a:extLst>
          </p:cNvPr>
          <p:cNvSpPr/>
          <p:nvPr/>
        </p:nvSpPr>
        <p:spPr>
          <a:xfrm>
            <a:off x="3933971" y="3470027"/>
            <a:ext cx="1370554" cy="24188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lumMod val="10000"/>
                  </a:schemeClr>
                </a:solidFill>
              </a:rPr>
              <a:t>Login</a:t>
            </a:r>
            <a:endParaRPr lang="en-IN"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9A3D0D2-8CBE-818A-E74F-B34DF92E65C6}"/>
              </a:ext>
            </a:extLst>
          </p:cNvPr>
          <p:cNvSpPr/>
          <p:nvPr/>
        </p:nvSpPr>
        <p:spPr>
          <a:xfrm>
            <a:off x="5304524" y="4138221"/>
            <a:ext cx="1481853" cy="241868"/>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bg1">
                    <a:lumMod val="10000"/>
                  </a:schemeClr>
                </a:solidFill>
              </a:rPr>
              <a:t>Wait For Approval</a:t>
            </a:r>
            <a:endParaRPr lang="en-IN"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841B24E-331C-6FA6-5523-C7D15CC7DB0B}"/>
              </a:ext>
            </a:extLst>
          </p:cNvPr>
          <p:cNvSpPr/>
          <p:nvPr/>
        </p:nvSpPr>
        <p:spPr>
          <a:xfrm>
            <a:off x="6786377" y="3470027"/>
            <a:ext cx="1370554" cy="24188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lumMod val="10000"/>
                  </a:schemeClr>
                </a:solidFill>
              </a:rPr>
              <a:t>Apply For Loan</a:t>
            </a:r>
            <a:endParaRPr lang="en-IN"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8CA4285-3239-F621-0456-85E89766DA9C}"/>
              </a:ext>
            </a:extLst>
          </p:cNvPr>
          <p:cNvSpPr/>
          <p:nvPr/>
        </p:nvSpPr>
        <p:spPr>
          <a:xfrm>
            <a:off x="1903228" y="4138221"/>
            <a:ext cx="1997261" cy="241856"/>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lumMod val="10000"/>
                  </a:schemeClr>
                </a:solidFill>
              </a:rPr>
              <a:t>Check The Status Of Loan</a:t>
            </a:r>
            <a:endParaRPr lang="en-IN"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BA80D7B-FDD0-721C-78AB-7C62588FA4DC}"/>
              </a:ext>
            </a:extLst>
          </p:cNvPr>
          <p:cNvSpPr txBox="1"/>
          <p:nvPr/>
        </p:nvSpPr>
        <p:spPr>
          <a:xfrm>
            <a:off x="-181962" y="2823283"/>
            <a:ext cx="4507454" cy="276999"/>
          </a:xfrm>
          <a:prstGeom prst="rect">
            <a:avLst/>
          </a:prstGeom>
          <a:noFill/>
        </p:spPr>
        <p:txBody>
          <a:bodyPr wrap="square" rtlCol="0">
            <a:spAutoFit/>
          </a:bodyPr>
          <a:lstStyle/>
          <a:p>
            <a:r>
              <a:rPr lang="en-SG" b="1" i="1" dirty="0">
                <a:solidFill>
                  <a:schemeClr val="bg1">
                    <a:lumMod val="10000"/>
                  </a:schemeClr>
                </a:solidFill>
                <a:latin typeface="+mn-lt"/>
              </a:rPr>
              <a:t>The customer can avail the loan in few steps like</a:t>
            </a:r>
            <a:endParaRPr lang="en-IN" b="1" i="1" baseline="0" dirty="0">
              <a:solidFill>
                <a:schemeClr val="bg1">
                  <a:lumMod val="10000"/>
                </a:schemeClr>
              </a:solidFill>
              <a:latin typeface="+mn-lt"/>
              <a:ea typeface="+mj-ea"/>
            </a:endParaRPr>
          </a:p>
        </p:txBody>
      </p:sp>
      <p:cxnSp>
        <p:nvCxnSpPr>
          <p:cNvPr id="16" name="Straight Connector 15">
            <a:extLst>
              <a:ext uri="{FF2B5EF4-FFF2-40B4-BE49-F238E27FC236}">
                <a16:creationId xmlns:a16="http://schemas.microsoft.com/office/drawing/2014/main" id="{F2BD5BD8-4594-848A-2117-45BD13E2254E}"/>
              </a:ext>
            </a:extLst>
          </p:cNvPr>
          <p:cNvCxnSpPr/>
          <p:nvPr/>
        </p:nvCxnSpPr>
        <p:spPr bwMode="auto">
          <a:xfrm>
            <a:off x="281085" y="3106560"/>
            <a:ext cx="358136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D0D55099-B99D-1E94-D5A6-F056F25769E9}"/>
              </a:ext>
            </a:extLst>
          </p:cNvPr>
          <p:cNvCxnSpPr>
            <a:stCxn id="8" idx="3"/>
            <a:endCxn id="9" idx="1"/>
          </p:cNvCxnSpPr>
          <p:nvPr/>
        </p:nvCxnSpPr>
        <p:spPr bwMode="auto">
          <a:xfrm>
            <a:off x="2357623" y="3573516"/>
            <a:ext cx="1576348" cy="17452"/>
          </a:xfrm>
          <a:prstGeom prst="straightConnector1">
            <a:avLst/>
          </a:prstGeom>
          <a:solidFill>
            <a:schemeClr val="folHlink"/>
          </a:solidFill>
          <a:ln w="6350" cap="flat" cmpd="sng" algn="ctr">
            <a:solidFill>
              <a:schemeClr val="bg1">
                <a:lumMod val="1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3E0AB060-4168-8E49-C49C-A3FC67F223D6}"/>
              </a:ext>
            </a:extLst>
          </p:cNvPr>
          <p:cNvCxnSpPr>
            <a:stCxn id="9" idx="3"/>
            <a:endCxn id="11" idx="1"/>
          </p:cNvCxnSpPr>
          <p:nvPr/>
        </p:nvCxnSpPr>
        <p:spPr bwMode="auto">
          <a:xfrm>
            <a:off x="5304525" y="3590968"/>
            <a:ext cx="1481852" cy="0"/>
          </a:xfrm>
          <a:prstGeom prst="straightConnector1">
            <a:avLst/>
          </a:prstGeom>
          <a:solidFill>
            <a:schemeClr val="folHlink"/>
          </a:solidFill>
          <a:ln w="6350" cap="flat" cmpd="sng" algn="ctr">
            <a:solidFill>
              <a:schemeClr val="bg1">
                <a:lumMod val="1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1808A802-B8B0-5713-F2AD-665F705BAD0B}"/>
              </a:ext>
            </a:extLst>
          </p:cNvPr>
          <p:cNvCxnSpPr>
            <a:cxnSpLocks/>
            <a:stCxn id="10" idx="1"/>
            <a:endCxn id="12" idx="3"/>
          </p:cNvCxnSpPr>
          <p:nvPr/>
        </p:nvCxnSpPr>
        <p:spPr bwMode="auto">
          <a:xfrm flipH="1" flipV="1">
            <a:off x="3900489" y="4259149"/>
            <a:ext cx="1404035" cy="6"/>
          </a:xfrm>
          <a:prstGeom prst="straightConnector1">
            <a:avLst/>
          </a:prstGeom>
          <a:solidFill>
            <a:schemeClr val="folHlink"/>
          </a:solidFill>
          <a:ln w="6350" cap="flat" cmpd="sng" algn="ctr">
            <a:solidFill>
              <a:schemeClr val="bg1">
                <a:lumMod val="1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Connector: Elbow 31">
            <a:extLst>
              <a:ext uri="{FF2B5EF4-FFF2-40B4-BE49-F238E27FC236}">
                <a16:creationId xmlns:a16="http://schemas.microsoft.com/office/drawing/2014/main" id="{2DF2A544-14B2-92E8-EA04-4FDC7AE566E0}"/>
              </a:ext>
            </a:extLst>
          </p:cNvPr>
          <p:cNvCxnSpPr>
            <a:cxnSpLocks/>
            <a:stCxn id="11" idx="3"/>
            <a:endCxn id="10" idx="3"/>
          </p:cNvCxnSpPr>
          <p:nvPr/>
        </p:nvCxnSpPr>
        <p:spPr bwMode="auto">
          <a:xfrm flipH="1">
            <a:off x="6786377" y="3590968"/>
            <a:ext cx="1370554" cy="668187"/>
          </a:xfrm>
          <a:prstGeom prst="bentConnector3">
            <a:avLst>
              <a:gd name="adj1" fmla="val -16679"/>
            </a:avLst>
          </a:prstGeom>
          <a:solidFill>
            <a:schemeClr val="folHlink"/>
          </a:solidFill>
          <a:ln w="6350" cap="flat" cmpd="sng" algn="ctr">
            <a:solidFill>
              <a:schemeClr val="bg1">
                <a:lumMod val="1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a:extLst>
              <a:ext uri="{FF2B5EF4-FFF2-40B4-BE49-F238E27FC236}">
                <a16:creationId xmlns:a16="http://schemas.microsoft.com/office/drawing/2014/main" id="{4829E1BF-9F5F-1C44-B94F-3EF22218C1CD}"/>
              </a:ext>
            </a:extLst>
          </p:cNvPr>
          <p:cNvSpPr txBox="1"/>
          <p:nvPr/>
        </p:nvSpPr>
        <p:spPr>
          <a:xfrm>
            <a:off x="5304524" y="4380089"/>
            <a:ext cx="1376385" cy="261610"/>
          </a:xfrm>
          <a:prstGeom prst="rect">
            <a:avLst/>
          </a:prstGeom>
          <a:noFill/>
        </p:spPr>
        <p:txBody>
          <a:bodyPr wrap="square" rtlCol="0">
            <a:spAutoFit/>
          </a:bodyPr>
          <a:lstStyle/>
          <a:p>
            <a:r>
              <a:rPr lang="en-IN" sz="1050" baseline="0" dirty="0">
                <a:solidFill>
                  <a:schemeClr val="bg1">
                    <a:lumMod val="10000"/>
                  </a:schemeClr>
                </a:solidFill>
                <a:ea typeface="+mj-ea"/>
              </a:rPr>
              <a:t>Within a week</a:t>
            </a:r>
          </a:p>
        </p:txBody>
      </p:sp>
      <p:sp>
        <p:nvSpPr>
          <p:cNvPr id="35" name="TextBox 34">
            <a:extLst>
              <a:ext uri="{FF2B5EF4-FFF2-40B4-BE49-F238E27FC236}">
                <a16:creationId xmlns:a16="http://schemas.microsoft.com/office/drawing/2014/main" id="{C84D3984-3836-780E-8499-28C1F2E27837}"/>
              </a:ext>
            </a:extLst>
          </p:cNvPr>
          <p:cNvSpPr txBox="1"/>
          <p:nvPr/>
        </p:nvSpPr>
        <p:spPr>
          <a:xfrm>
            <a:off x="343291" y="1137684"/>
            <a:ext cx="8162756" cy="1785104"/>
          </a:xfrm>
          <a:prstGeom prst="rect">
            <a:avLst/>
          </a:prstGeom>
          <a:noFill/>
        </p:spPr>
        <p:txBody>
          <a:bodyPr wrap="square" rtlCol="0">
            <a:spAutoFit/>
          </a:bodyPr>
          <a:lstStyle/>
          <a:p>
            <a:pPr marL="171450" indent="-171450" algn="just">
              <a:buFont typeface="Arial" panose="020B0604020202020204" pitchFamily="34" charset="0"/>
              <a:buChar char="•"/>
            </a:pPr>
            <a:r>
              <a:rPr lang="en-SG" sz="1400" dirty="0">
                <a:solidFill>
                  <a:schemeClr val="bg1">
                    <a:lumMod val="10000"/>
                  </a:schemeClr>
                </a:solidFill>
              </a:rPr>
              <a:t>Everyone in India dream’s to buy home, but due to insufficient balance the dream is not fulfilled…So here comes the Homely Bank Of India (HBI) which provides the home loan in just few steps &amp; with less rate of interest.</a:t>
            </a:r>
          </a:p>
          <a:p>
            <a:pPr algn="just"/>
            <a:endParaRPr lang="en-SG" sz="1400" dirty="0">
              <a:solidFill>
                <a:schemeClr val="bg1">
                  <a:lumMod val="10000"/>
                </a:schemeClr>
              </a:solidFill>
            </a:endParaRPr>
          </a:p>
          <a:p>
            <a:pPr marL="171450" indent="-171450" algn="just">
              <a:buFont typeface="Arial" panose="020B0604020202020204" pitchFamily="34" charset="0"/>
              <a:buChar char="•"/>
            </a:pPr>
            <a:r>
              <a:rPr lang="en-SG" sz="1400" dirty="0">
                <a:solidFill>
                  <a:schemeClr val="bg1">
                    <a:lumMod val="10000"/>
                  </a:schemeClr>
                </a:solidFill>
              </a:rPr>
              <a:t>To apply for the loan via conventional method is hectic &amp; time consuming which the customer doesn't want &amp; it was carried out per covid time, but now the bank’s website offers to the customer a good loan with less rate of interest @ 8.5% and with the contactless process.</a:t>
            </a:r>
          </a:p>
          <a:p>
            <a:pPr marL="0" indent="0" algn="just">
              <a:buNone/>
            </a:pPr>
            <a:endParaRPr lang="en-SG" sz="1200" dirty="0">
              <a:solidFill>
                <a:schemeClr val="bg1">
                  <a:lumMod val="10000"/>
                </a:schemeClr>
              </a:solidFill>
            </a:endParaRPr>
          </a:p>
        </p:txBody>
      </p:sp>
    </p:spTree>
    <p:extLst>
      <p:ext uri="{BB962C8B-B14F-4D97-AF65-F5344CB8AC3E}">
        <p14:creationId xmlns:p14="http://schemas.microsoft.com/office/powerpoint/2010/main" val="207306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A1BD0-1CFC-E193-64FF-2289ECBCD0D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Project Abstract</a:t>
            </a:r>
            <a:endParaRPr lang="en-IN" dirty="0"/>
          </a:p>
        </p:txBody>
      </p:sp>
      <p:sp>
        <p:nvSpPr>
          <p:cNvPr id="9" name="TextBox 8">
            <a:extLst>
              <a:ext uri="{FF2B5EF4-FFF2-40B4-BE49-F238E27FC236}">
                <a16:creationId xmlns:a16="http://schemas.microsoft.com/office/drawing/2014/main" id="{2032985A-CC17-84E0-D1A0-B8493692DB61}"/>
              </a:ext>
            </a:extLst>
          </p:cNvPr>
          <p:cNvSpPr txBox="1"/>
          <p:nvPr/>
        </p:nvSpPr>
        <p:spPr>
          <a:xfrm>
            <a:off x="393404" y="1031358"/>
            <a:ext cx="8357191" cy="243143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chemeClr val="bg1">
                    <a:lumMod val="10000"/>
                  </a:schemeClr>
                </a:solidFill>
              </a:rPr>
              <a:t>Our project is a .NET web-based application which provides the facility of home loan to eligible Customers. </a:t>
            </a:r>
          </a:p>
          <a:p>
            <a:pPr marL="285750" indent="-285750" algn="just">
              <a:buFont typeface="Arial" panose="020B0604020202020204" pitchFamily="34" charset="0"/>
              <a:buChar char="•"/>
            </a:pPr>
            <a:endParaRPr lang="en-US" sz="1400" dirty="0">
              <a:solidFill>
                <a:schemeClr val="bg1">
                  <a:lumMod val="10000"/>
                </a:schemeClr>
              </a:solidFill>
            </a:endParaRPr>
          </a:p>
          <a:p>
            <a:pPr marL="285750" indent="-285750" algn="just">
              <a:buFont typeface="Arial" panose="020B0604020202020204" pitchFamily="34" charset="0"/>
              <a:buChar char="•"/>
            </a:pPr>
            <a:r>
              <a:rPr lang="en-US" sz="1400" dirty="0">
                <a:solidFill>
                  <a:schemeClr val="bg1">
                    <a:lumMod val="10000"/>
                  </a:schemeClr>
                </a:solidFill>
              </a:rPr>
              <a:t>We provide a hassle-free user-friendly online platform to our users through which they can apply for loans based on their own requirements and keep a track of their status and record during the entire process of their loan approval. </a:t>
            </a:r>
          </a:p>
          <a:p>
            <a:pPr marL="285750" indent="-285750" algn="just">
              <a:buFont typeface="Arial" panose="020B0604020202020204" pitchFamily="34" charset="0"/>
              <a:buChar char="•"/>
            </a:pPr>
            <a:endParaRPr lang="en-US" sz="1400" dirty="0">
              <a:solidFill>
                <a:schemeClr val="bg1">
                  <a:lumMod val="10000"/>
                </a:schemeClr>
              </a:solidFill>
            </a:endParaRPr>
          </a:p>
          <a:p>
            <a:pPr marL="285750" indent="-285750" algn="just">
              <a:buFont typeface="Arial" panose="020B0604020202020204" pitchFamily="34" charset="0"/>
              <a:buChar char="•"/>
            </a:pPr>
            <a:endParaRPr lang="en-IN" sz="1400" baseline="0" dirty="0">
              <a:ea typeface="+mj-ea"/>
            </a:endParaRPr>
          </a:p>
          <a:p>
            <a:pPr marL="285750" indent="-285750" algn="just">
              <a:buFont typeface="Arial" panose="020B0604020202020204" pitchFamily="34" charset="0"/>
              <a:buChar char="•"/>
            </a:pPr>
            <a:r>
              <a:rPr lang="en-US" sz="1400" dirty="0">
                <a:solidFill>
                  <a:schemeClr val="bg1">
                    <a:lumMod val="10000"/>
                  </a:schemeClr>
                </a:solidFill>
              </a:rPr>
              <a:t>We also provide features such as eligibility and EMI calculators through which users can get a rough estimate of the EMI and the loan amount, they are eligible for.</a:t>
            </a:r>
            <a:endParaRPr lang="en-IN" sz="1400" dirty="0">
              <a:solidFill>
                <a:schemeClr val="bg1">
                  <a:lumMod val="10000"/>
                </a:schemeClr>
              </a:solidFill>
            </a:endParaRPr>
          </a:p>
          <a:p>
            <a:endParaRPr lang="en-IN" baseline="0" dirty="0">
              <a:ea typeface="+mj-ea"/>
            </a:endParaRPr>
          </a:p>
        </p:txBody>
      </p:sp>
    </p:spTree>
    <p:extLst>
      <p:ext uri="{BB962C8B-B14F-4D97-AF65-F5344CB8AC3E}">
        <p14:creationId xmlns:p14="http://schemas.microsoft.com/office/powerpoint/2010/main" val="608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outerShdw blurRad="38100" dist="38100" dir="2700000" algn="tl">
                    <a:srgbClr val="000000">
                      <a:alpha val="43137"/>
                    </a:srgbClr>
                  </a:outerShdw>
                </a:effectLst>
              </a:rPr>
              <a:t>Technologies Used</a:t>
            </a:r>
          </a:p>
        </p:txBody>
      </p:sp>
      <p:sp>
        <p:nvSpPr>
          <p:cNvPr id="4" name="Content Placeholder 3">
            <a:extLst>
              <a:ext uri="{FF2B5EF4-FFF2-40B4-BE49-F238E27FC236}">
                <a16:creationId xmlns:a16="http://schemas.microsoft.com/office/drawing/2014/main" id="{F3FFDACA-8C49-4FD3-A1B5-AD61959D7EAF}"/>
              </a:ext>
            </a:extLst>
          </p:cNvPr>
          <p:cNvSpPr>
            <a:spLocks noGrp="1"/>
          </p:cNvSpPr>
          <p:nvPr>
            <p:ph sz="quarter" idx="10"/>
          </p:nvPr>
        </p:nvSpPr>
        <p:spPr/>
        <p:txBody>
          <a:bodyPr/>
          <a:lstStyle/>
          <a:p>
            <a:endParaRPr lang="en-SG"/>
          </a:p>
        </p:txBody>
      </p:sp>
      <p:sp>
        <p:nvSpPr>
          <p:cNvPr id="8" name="TextBox 7">
            <a:extLst>
              <a:ext uri="{FF2B5EF4-FFF2-40B4-BE49-F238E27FC236}">
                <a16:creationId xmlns:a16="http://schemas.microsoft.com/office/drawing/2014/main" id="{E80B35B0-51BB-398B-5B51-EE10B4378074}"/>
              </a:ext>
            </a:extLst>
          </p:cNvPr>
          <p:cNvSpPr txBox="1"/>
          <p:nvPr/>
        </p:nvSpPr>
        <p:spPr>
          <a:xfrm>
            <a:off x="-301214" y="1809232"/>
            <a:ext cx="6271708" cy="338554"/>
          </a:xfrm>
          <a:prstGeom prst="rect">
            <a:avLst/>
          </a:prstGeom>
          <a:noFill/>
        </p:spPr>
        <p:txBody>
          <a:bodyPr wrap="square" rtlCol="0">
            <a:spAutoFit/>
          </a:bodyPr>
          <a:lstStyle/>
          <a:p>
            <a:r>
              <a:rPr lang="en-SG" sz="1600" dirty="0">
                <a:solidFill>
                  <a:schemeClr val="bg1">
                    <a:lumMod val="10000"/>
                  </a:schemeClr>
                </a:solidFill>
              </a:rPr>
              <a:t>The technologies is divided into two major parts as follows</a:t>
            </a:r>
            <a:endParaRPr lang="en-IN" sz="1600" baseline="0" dirty="0">
              <a:solidFill>
                <a:schemeClr val="bg1">
                  <a:lumMod val="10000"/>
                </a:schemeClr>
              </a:solidFill>
              <a:ea typeface="+mj-ea"/>
            </a:endParaRPr>
          </a:p>
        </p:txBody>
      </p:sp>
      <p:cxnSp>
        <p:nvCxnSpPr>
          <p:cNvPr id="10" name="Straight Connector 9">
            <a:extLst>
              <a:ext uri="{FF2B5EF4-FFF2-40B4-BE49-F238E27FC236}">
                <a16:creationId xmlns:a16="http://schemas.microsoft.com/office/drawing/2014/main" id="{C1A62729-314A-3DE1-BC46-A988A6359109}"/>
              </a:ext>
            </a:extLst>
          </p:cNvPr>
          <p:cNvCxnSpPr/>
          <p:nvPr/>
        </p:nvCxnSpPr>
        <p:spPr bwMode="auto">
          <a:xfrm>
            <a:off x="183817" y="2147786"/>
            <a:ext cx="533485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D2DD68BE-FB90-FA17-B765-FA363DA8D545}"/>
              </a:ext>
            </a:extLst>
          </p:cNvPr>
          <p:cNvSpPr/>
          <p:nvPr/>
        </p:nvSpPr>
        <p:spPr>
          <a:xfrm>
            <a:off x="1460501" y="2593150"/>
            <a:ext cx="995620" cy="40323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10000"/>
                  </a:schemeClr>
                </a:solidFill>
                <a:cs typeface="Times New Roman" panose="02020603050405020304" pitchFamily="18" charset="0"/>
              </a:rPr>
              <a:t>Front End</a:t>
            </a:r>
          </a:p>
        </p:txBody>
      </p:sp>
      <p:sp>
        <p:nvSpPr>
          <p:cNvPr id="12" name="Rectangle 11">
            <a:extLst>
              <a:ext uri="{FF2B5EF4-FFF2-40B4-BE49-F238E27FC236}">
                <a16:creationId xmlns:a16="http://schemas.microsoft.com/office/drawing/2014/main" id="{2393F5DD-90A3-F63C-BBFF-2B6B3509B1DD}"/>
              </a:ext>
            </a:extLst>
          </p:cNvPr>
          <p:cNvSpPr/>
          <p:nvPr/>
        </p:nvSpPr>
        <p:spPr>
          <a:xfrm>
            <a:off x="2646850" y="3477392"/>
            <a:ext cx="1010747" cy="40323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lumMod val="10000"/>
                  </a:schemeClr>
                </a:solidFill>
                <a:cs typeface="Times New Roman" panose="02020603050405020304" pitchFamily="18" charset="0"/>
              </a:rPr>
              <a:t>Back End</a:t>
            </a:r>
          </a:p>
        </p:txBody>
      </p:sp>
      <p:cxnSp>
        <p:nvCxnSpPr>
          <p:cNvPr id="14" name="Straight Connector 13">
            <a:extLst>
              <a:ext uri="{FF2B5EF4-FFF2-40B4-BE49-F238E27FC236}">
                <a16:creationId xmlns:a16="http://schemas.microsoft.com/office/drawing/2014/main" id="{7753E3D9-5E85-741F-5E51-4467E779FFA7}"/>
              </a:ext>
            </a:extLst>
          </p:cNvPr>
          <p:cNvCxnSpPr/>
          <p:nvPr/>
        </p:nvCxnSpPr>
        <p:spPr bwMode="auto">
          <a:xfrm>
            <a:off x="634701" y="2147786"/>
            <a:ext cx="0" cy="188633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32BC2901-711C-397C-2FFF-A330A47D969B}"/>
              </a:ext>
            </a:extLst>
          </p:cNvPr>
          <p:cNvCxnSpPr>
            <a:cxnSpLocks/>
            <a:endCxn id="11" idx="1"/>
          </p:cNvCxnSpPr>
          <p:nvPr/>
        </p:nvCxnSpPr>
        <p:spPr bwMode="auto">
          <a:xfrm>
            <a:off x="634701" y="2794768"/>
            <a:ext cx="825800"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FF5A0149-7932-4C3C-C915-1834D99E6DB2}"/>
              </a:ext>
            </a:extLst>
          </p:cNvPr>
          <p:cNvCxnSpPr/>
          <p:nvPr/>
        </p:nvCxnSpPr>
        <p:spPr bwMode="auto">
          <a:xfrm>
            <a:off x="634701" y="3679010"/>
            <a:ext cx="2012149"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301F93A-F1D9-D604-8F67-49E27720055A}"/>
              </a:ext>
            </a:extLst>
          </p:cNvPr>
          <p:cNvSpPr txBox="1"/>
          <p:nvPr/>
        </p:nvSpPr>
        <p:spPr>
          <a:xfrm>
            <a:off x="446567" y="1073888"/>
            <a:ext cx="7861126" cy="707886"/>
          </a:xfrm>
          <a:prstGeom prst="rect">
            <a:avLst/>
          </a:prstGeom>
          <a:noFill/>
        </p:spPr>
        <p:txBody>
          <a:bodyPr wrap="square" rtlCol="0">
            <a:spAutoFit/>
          </a:bodyPr>
          <a:lstStyle/>
          <a:p>
            <a:pPr algn="just"/>
            <a:r>
              <a:rPr lang="en-SG" sz="1400" dirty="0">
                <a:solidFill>
                  <a:schemeClr val="bg1">
                    <a:lumMod val="10000"/>
                  </a:schemeClr>
                </a:solidFill>
              </a:rPr>
              <a:t>The website has build from the scratch using .NET Technology with the help of Visual Studio 2019, Visual Studio Code 2019, MS SQL Server 2014 Management Studio.</a:t>
            </a:r>
          </a:p>
          <a:p>
            <a:endParaRPr lang="en-IN" baseline="0" dirty="0">
              <a:ea typeface="+mj-ea"/>
            </a:endParaRPr>
          </a:p>
        </p:txBody>
      </p:sp>
      <p:sp>
        <p:nvSpPr>
          <p:cNvPr id="22" name="TextBox 21">
            <a:extLst>
              <a:ext uri="{FF2B5EF4-FFF2-40B4-BE49-F238E27FC236}">
                <a16:creationId xmlns:a16="http://schemas.microsoft.com/office/drawing/2014/main" id="{A5DF137F-0211-B3A6-E158-004F33708EB8}"/>
              </a:ext>
            </a:extLst>
          </p:cNvPr>
          <p:cNvSpPr txBox="1"/>
          <p:nvPr/>
        </p:nvSpPr>
        <p:spPr>
          <a:xfrm>
            <a:off x="1356839" y="2871050"/>
            <a:ext cx="2072155" cy="276999"/>
          </a:xfrm>
          <a:prstGeom prst="rect">
            <a:avLst/>
          </a:prstGeom>
          <a:noFill/>
        </p:spPr>
        <p:txBody>
          <a:bodyPr wrap="square" rtlCol="0">
            <a:spAutoFit/>
          </a:bodyPr>
          <a:lstStyle/>
          <a:p>
            <a:r>
              <a:rPr lang="en-IN" b="1" i="1" baseline="0" dirty="0">
                <a:solidFill>
                  <a:schemeClr val="bg1">
                    <a:lumMod val="10000"/>
                  </a:schemeClr>
                </a:solidFill>
                <a:ea typeface="+mj-ea"/>
              </a:rPr>
              <a:t>(HTML, CSS, </a:t>
            </a:r>
            <a:r>
              <a:rPr lang="en-IN" b="1" i="1" dirty="0">
                <a:solidFill>
                  <a:schemeClr val="bg1">
                    <a:lumMod val="10000"/>
                  </a:schemeClr>
                </a:solidFill>
                <a:ea typeface="+mj-ea"/>
              </a:rPr>
              <a:t>Typescript</a:t>
            </a:r>
            <a:r>
              <a:rPr lang="en-IN" b="1" i="1" baseline="0" dirty="0">
                <a:solidFill>
                  <a:schemeClr val="bg1">
                    <a:lumMod val="10000"/>
                  </a:schemeClr>
                </a:solidFill>
                <a:ea typeface="+mj-ea"/>
              </a:rPr>
              <a:t>)</a:t>
            </a:r>
          </a:p>
        </p:txBody>
      </p:sp>
      <p:sp>
        <p:nvSpPr>
          <p:cNvPr id="23" name="TextBox 22">
            <a:extLst>
              <a:ext uri="{FF2B5EF4-FFF2-40B4-BE49-F238E27FC236}">
                <a16:creationId xmlns:a16="http://schemas.microsoft.com/office/drawing/2014/main" id="{5BE03410-1561-D3FF-5CE2-F3E6AC187596}"/>
              </a:ext>
            </a:extLst>
          </p:cNvPr>
          <p:cNvSpPr txBox="1"/>
          <p:nvPr/>
        </p:nvSpPr>
        <p:spPr>
          <a:xfrm>
            <a:off x="2646850" y="3757119"/>
            <a:ext cx="2364679" cy="276999"/>
          </a:xfrm>
          <a:prstGeom prst="rect">
            <a:avLst/>
          </a:prstGeom>
          <a:noFill/>
        </p:spPr>
        <p:txBody>
          <a:bodyPr wrap="square" rtlCol="0">
            <a:spAutoFit/>
          </a:bodyPr>
          <a:lstStyle/>
          <a:p>
            <a:r>
              <a:rPr lang="en-IN" b="1" i="1" baseline="0" dirty="0">
                <a:solidFill>
                  <a:schemeClr val="bg1">
                    <a:lumMod val="10000"/>
                  </a:schemeClr>
                </a:solidFill>
                <a:ea typeface="+mj-ea"/>
              </a:rPr>
              <a:t>(</a:t>
            </a:r>
            <a:r>
              <a:rPr lang="en-IN" b="1" i="1" dirty="0">
                <a:solidFill>
                  <a:schemeClr val="bg1">
                    <a:lumMod val="10000"/>
                  </a:schemeClr>
                </a:solidFill>
                <a:ea typeface="+mj-ea"/>
              </a:rPr>
              <a:t>Web-</a:t>
            </a:r>
            <a:r>
              <a:rPr lang="en-IN" b="1" i="1" dirty="0" err="1">
                <a:solidFill>
                  <a:schemeClr val="bg1">
                    <a:lumMod val="10000"/>
                  </a:schemeClr>
                </a:solidFill>
                <a:ea typeface="+mj-ea"/>
              </a:rPr>
              <a:t>Api</a:t>
            </a:r>
            <a:r>
              <a:rPr lang="en-IN" b="1" i="1" baseline="0" dirty="0">
                <a:solidFill>
                  <a:schemeClr val="bg1">
                    <a:lumMod val="10000"/>
                  </a:schemeClr>
                </a:solidFill>
                <a:ea typeface="+mj-ea"/>
              </a:rPr>
              <a:t>, MS SQL)</a:t>
            </a:r>
          </a:p>
        </p:txBody>
      </p:sp>
    </p:spTree>
    <p:extLst>
      <p:ext uri="{BB962C8B-B14F-4D97-AF65-F5344CB8AC3E}">
        <p14:creationId xmlns:p14="http://schemas.microsoft.com/office/powerpoint/2010/main" val="348115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351C32F1-9153-8378-E9AE-D06175E1E299}"/>
              </a:ext>
            </a:extLst>
          </p:cNvPr>
          <p:cNvPicPr>
            <a:picLocks noGrp="1" noChangeAspect="1"/>
          </p:cNvPicPr>
          <p:nvPr>
            <p:ph idx="1"/>
          </p:nvPr>
        </p:nvPicPr>
        <p:blipFill rotWithShape="1">
          <a:blip r:embed="rId2"/>
          <a:srcRect l="20471" t="16933" r="22417" b="5454"/>
          <a:stretch/>
        </p:blipFill>
        <p:spPr>
          <a:xfrm>
            <a:off x="567813" y="988142"/>
            <a:ext cx="3635477" cy="3642852"/>
          </a:xfrm>
        </p:spPr>
      </p:pic>
      <p:sp>
        <p:nvSpPr>
          <p:cNvPr id="3" name="Title 2"/>
          <p:cNvSpPr>
            <a:spLocks noGrp="1"/>
          </p:cNvSpPr>
          <p:nvPr>
            <p:ph type="title"/>
          </p:nvPr>
        </p:nvSpPr>
        <p:spPr/>
        <p:txBody>
          <a:bodyPr/>
          <a:lstStyle/>
          <a:p>
            <a:r>
              <a:rPr lang="en-US" dirty="0"/>
              <a:t>Homely Bank Of India (HBI) Website Snap Shorts</a:t>
            </a:r>
          </a:p>
        </p:txBody>
      </p:sp>
      <p:sp>
        <p:nvSpPr>
          <p:cNvPr id="4" name="Content Placeholder 3">
            <a:extLst>
              <a:ext uri="{FF2B5EF4-FFF2-40B4-BE49-F238E27FC236}">
                <a16:creationId xmlns:a16="http://schemas.microsoft.com/office/drawing/2014/main" id="{F3FFDACA-8C49-4FD3-A1B5-AD61959D7EAF}"/>
              </a:ext>
            </a:extLst>
          </p:cNvPr>
          <p:cNvSpPr>
            <a:spLocks noGrp="1"/>
          </p:cNvSpPr>
          <p:nvPr>
            <p:ph sz="quarter" idx="10"/>
          </p:nvPr>
        </p:nvSpPr>
        <p:spPr/>
        <p:txBody>
          <a:bodyPr/>
          <a:lstStyle/>
          <a:p>
            <a:r>
              <a:rPr lang="en-SG" dirty="0"/>
              <a:t>Registration &amp; User Login Page</a:t>
            </a:r>
          </a:p>
        </p:txBody>
      </p:sp>
      <p:pic>
        <p:nvPicPr>
          <p:cNvPr id="14" name="Picture 13">
            <a:extLst>
              <a:ext uri="{FF2B5EF4-FFF2-40B4-BE49-F238E27FC236}">
                <a16:creationId xmlns:a16="http://schemas.microsoft.com/office/drawing/2014/main" id="{D23A755B-098E-CA60-7097-C8B168387200}"/>
              </a:ext>
            </a:extLst>
          </p:cNvPr>
          <p:cNvPicPr>
            <a:picLocks noChangeAspect="1"/>
          </p:cNvPicPr>
          <p:nvPr/>
        </p:nvPicPr>
        <p:blipFill rotWithShape="1">
          <a:blip r:embed="rId3"/>
          <a:srcRect l="42496" t="16833" r="3870" b="9964"/>
          <a:stretch/>
        </p:blipFill>
        <p:spPr>
          <a:xfrm>
            <a:off x="4468761" y="988142"/>
            <a:ext cx="3956919" cy="3642852"/>
          </a:xfrm>
          <a:prstGeom prst="rect">
            <a:avLst/>
          </a:prstGeom>
        </p:spPr>
      </p:pic>
    </p:spTree>
    <p:extLst>
      <p:ext uri="{BB962C8B-B14F-4D97-AF65-F5344CB8AC3E}">
        <p14:creationId xmlns:p14="http://schemas.microsoft.com/office/powerpoint/2010/main" val="273926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Homely Bank Of India (HBI) Website Snap Shorts</a:t>
            </a:r>
          </a:p>
        </p:txBody>
      </p:sp>
      <p:sp>
        <p:nvSpPr>
          <p:cNvPr id="4" name="Content Placeholder 3">
            <a:extLst>
              <a:ext uri="{FF2B5EF4-FFF2-40B4-BE49-F238E27FC236}">
                <a16:creationId xmlns:a16="http://schemas.microsoft.com/office/drawing/2014/main" id="{F3FFDACA-8C49-4FD3-A1B5-AD61959D7EAF}"/>
              </a:ext>
            </a:extLst>
          </p:cNvPr>
          <p:cNvSpPr>
            <a:spLocks noGrp="1"/>
          </p:cNvSpPr>
          <p:nvPr>
            <p:ph sz="quarter" idx="10"/>
          </p:nvPr>
        </p:nvSpPr>
        <p:spPr/>
        <p:txBody>
          <a:bodyPr/>
          <a:lstStyle/>
          <a:p>
            <a:r>
              <a:rPr lang="en-SG" dirty="0"/>
              <a:t>Loan request Page</a:t>
            </a:r>
          </a:p>
        </p:txBody>
      </p:sp>
      <p:pic>
        <p:nvPicPr>
          <p:cNvPr id="9" name="Content Placeholder 8">
            <a:extLst>
              <a:ext uri="{FF2B5EF4-FFF2-40B4-BE49-F238E27FC236}">
                <a16:creationId xmlns:a16="http://schemas.microsoft.com/office/drawing/2014/main" id="{B6C2E97D-5EFE-DEA8-2E7D-3DF406A1B789}"/>
              </a:ext>
            </a:extLst>
          </p:cNvPr>
          <p:cNvPicPr>
            <a:picLocks noGrp="1" noChangeAspect="1"/>
          </p:cNvPicPr>
          <p:nvPr>
            <p:ph idx="1"/>
          </p:nvPr>
        </p:nvPicPr>
        <p:blipFill rotWithShape="1">
          <a:blip r:embed="rId2"/>
          <a:srcRect l="1321" t="8580" r="1266" b="5431"/>
          <a:stretch/>
        </p:blipFill>
        <p:spPr>
          <a:xfrm>
            <a:off x="1342102" y="1246238"/>
            <a:ext cx="6452421" cy="3216257"/>
          </a:xfrm>
        </p:spPr>
      </p:pic>
    </p:spTree>
    <p:extLst>
      <p:ext uri="{BB962C8B-B14F-4D97-AF65-F5344CB8AC3E}">
        <p14:creationId xmlns:p14="http://schemas.microsoft.com/office/powerpoint/2010/main" val="194963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Homely Bank Of India (HBI) Website Snap Shorts</a:t>
            </a:r>
          </a:p>
        </p:txBody>
      </p:sp>
      <p:sp>
        <p:nvSpPr>
          <p:cNvPr id="4" name="Content Placeholder 3">
            <a:extLst>
              <a:ext uri="{FF2B5EF4-FFF2-40B4-BE49-F238E27FC236}">
                <a16:creationId xmlns:a16="http://schemas.microsoft.com/office/drawing/2014/main" id="{F3FFDACA-8C49-4FD3-A1B5-AD61959D7EAF}"/>
              </a:ext>
            </a:extLst>
          </p:cNvPr>
          <p:cNvSpPr>
            <a:spLocks noGrp="1"/>
          </p:cNvSpPr>
          <p:nvPr>
            <p:ph sz="quarter" idx="10"/>
          </p:nvPr>
        </p:nvSpPr>
        <p:spPr/>
        <p:txBody>
          <a:bodyPr/>
          <a:lstStyle/>
          <a:p>
            <a:r>
              <a:rPr lang="en-SG" dirty="0"/>
              <a:t>Dashboard Page</a:t>
            </a:r>
          </a:p>
        </p:txBody>
      </p:sp>
      <p:pic>
        <p:nvPicPr>
          <p:cNvPr id="12" name="Content Placeholder 11">
            <a:extLst>
              <a:ext uri="{FF2B5EF4-FFF2-40B4-BE49-F238E27FC236}">
                <a16:creationId xmlns:a16="http://schemas.microsoft.com/office/drawing/2014/main" id="{0A15F315-274B-8A76-647B-B1C8B0B949BF}"/>
              </a:ext>
            </a:extLst>
          </p:cNvPr>
          <p:cNvPicPr>
            <a:picLocks noGrp="1" noChangeAspect="1"/>
          </p:cNvPicPr>
          <p:nvPr>
            <p:ph idx="1"/>
          </p:nvPr>
        </p:nvPicPr>
        <p:blipFill rotWithShape="1">
          <a:blip r:embed="rId2"/>
          <a:srcRect l="1349" t="8611" r="1015" b="28253"/>
          <a:stretch/>
        </p:blipFill>
        <p:spPr>
          <a:xfrm>
            <a:off x="752166" y="1356853"/>
            <a:ext cx="7237551" cy="2632586"/>
          </a:xfrm>
        </p:spPr>
      </p:pic>
    </p:spTree>
    <p:extLst>
      <p:ext uri="{BB962C8B-B14F-4D97-AF65-F5344CB8AC3E}">
        <p14:creationId xmlns:p14="http://schemas.microsoft.com/office/powerpoint/2010/main" val="383583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Homely Bank Of India (HBI) Website Snap Shorts</a:t>
            </a:r>
          </a:p>
        </p:txBody>
      </p:sp>
      <p:sp>
        <p:nvSpPr>
          <p:cNvPr id="4" name="Content Placeholder 3">
            <a:extLst>
              <a:ext uri="{FF2B5EF4-FFF2-40B4-BE49-F238E27FC236}">
                <a16:creationId xmlns:a16="http://schemas.microsoft.com/office/drawing/2014/main" id="{F3FFDACA-8C49-4FD3-A1B5-AD61959D7EAF}"/>
              </a:ext>
            </a:extLst>
          </p:cNvPr>
          <p:cNvSpPr>
            <a:spLocks noGrp="1"/>
          </p:cNvSpPr>
          <p:nvPr>
            <p:ph sz="quarter" idx="10"/>
          </p:nvPr>
        </p:nvSpPr>
        <p:spPr/>
        <p:txBody>
          <a:bodyPr/>
          <a:lstStyle/>
          <a:p>
            <a:r>
              <a:rPr lang="en-SG" dirty="0"/>
              <a:t>Loan Approval &amp; Loan Details</a:t>
            </a:r>
          </a:p>
        </p:txBody>
      </p:sp>
      <p:pic>
        <p:nvPicPr>
          <p:cNvPr id="10" name="Picture 9">
            <a:extLst>
              <a:ext uri="{FF2B5EF4-FFF2-40B4-BE49-F238E27FC236}">
                <a16:creationId xmlns:a16="http://schemas.microsoft.com/office/drawing/2014/main" id="{78A80241-0CA7-6CD6-6646-0E815EFFBCD4}"/>
              </a:ext>
            </a:extLst>
          </p:cNvPr>
          <p:cNvPicPr>
            <a:picLocks noChangeAspect="1"/>
          </p:cNvPicPr>
          <p:nvPr/>
        </p:nvPicPr>
        <p:blipFill rotWithShape="1">
          <a:blip r:embed="rId2"/>
          <a:srcRect l="19516" t="16906" r="20645" b="5949"/>
          <a:stretch/>
        </p:blipFill>
        <p:spPr>
          <a:xfrm>
            <a:off x="4572000" y="1106128"/>
            <a:ext cx="3941115" cy="3382292"/>
          </a:xfrm>
          <a:prstGeom prst="rect">
            <a:avLst/>
          </a:prstGeom>
        </p:spPr>
      </p:pic>
      <p:pic>
        <p:nvPicPr>
          <p:cNvPr id="15" name="Content Placeholder 14">
            <a:extLst>
              <a:ext uri="{FF2B5EF4-FFF2-40B4-BE49-F238E27FC236}">
                <a16:creationId xmlns:a16="http://schemas.microsoft.com/office/drawing/2014/main" id="{A90522BB-378B-A0E0-8D36-9DB8384EDC6B}"/>
              </a:ext>
            </a:extLst>
          </p:cNvPr>
          <p:cNvPicPr>
            <a:picLocks noGrp="1" noChangeAspect="1"/>
          </p:cNvPicPr>
          <p:nvPr>
            <p:ph idx="1"/>
          </p:nvPr>
        </p:nvPicPr>
        <p:blipFill rotWithShape="1">
          <a:blip r:embed="rId3"/>
          <a:srcRect l="26370" t="17131" r="23754" b="5549"/>
          <a:stretch/>
        </p:blipFill>
        <p:spPr>
          <a:xfrm>
            <a:off x="455313" y="1106128"/>
            <a:ext cx="3718003" cy="3352796"/>
          </a:xfrm>
        </p:spPr>
      </p:pic>
    </p:spTree>
    <p:extLst>
      <p:ext uri="{BB962C8B-B14F-4D97-AF65-F5344CB8AC3E}">
        <p14:creationId xmlns:p14="http://schemas.microsoft.com/office/powerpoint/2010/main" val="1407286851"/>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4559248-63FA-4C6E-A37D-96FF4426E5C5}">
  <ds:schemaRefs>
    <ds:schemaRef ds:uri="http://purl.org/dc/terms/"/>
    <ds:schemaRef ds:uri="http://schemas.openxmlformats.org/package/2006/metadata/core-properties"/>
    <ds:schemaRef ds:uri="http://schemas.microsoft.com/office/2006/documentManagement/types"/>
    <ds:schemaRef ds:uri="71bf3f0a-df54-467d-89c2-87f8d534ba77"/>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24181</TotalTime>
  <Words>493</Words>
  <Application>Microsoft Office PowerPoint</Application>
  <PresentationFormat>On-screen Show (16:9)</PresentationFormat>
  <Paragraphs>69</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 Light</vt:lpstr>
      <vt:lpstr>Symbol</vt:lpstr>
      <vt:lpstr>Times New Roman</vt:lpstr>
      <vt:lpstr>Wingdings</vt:lpstr>
      <vt:lpstr>L&amp;T Infotech</vt:lpstr>
      <vt:lpstr>Custom Design</vt:lpstr>
      <vt:lpstr>Project Gladiator </vt:lpstr>
      <vt:lpstr>Project Gladiator Team</vt:lpstr>
      <vt:lpstr>Introduction</vt:lpstr>
      <vt:lpstr>Project Abstract</vt:lpstr>
      <vt:lpstr>Technologies Used</vt:lpstr>
      <vt:lpstr>Homely Bank Of India (HBI) Website Snap Shorts</vt:lpstr>
      <vt:lpstr>Homely Bank Of India (HBI) Website Snap Shorts</vt:lpstr>
      <vt:lpstr>Homely Bank Of India (HBI) Website Snap Shorts</vt:lpstr>
      <vt:lpstr>Homely Bank Of India (HBI) Website Snap Shorts</vt:lpstr>
      <vt:lpstr>Homely Bank Of India (HBI) Website Snap Shorts</vt:lpstr>
      <vt:lpstr>Homely Bank Of India (HBI) Website Snap Shorts</vt:lpstr>
      <vt:lpstr>Advantages</vt:lpstr>
      <vt:lpstr>Summary</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Konda Manisha</cp:lastModifiedBy>
  <cp:revision>1923</cp:revision>
  <cp:lastPrinted>2015-11-28T12:28:20Z</cp:lastPrinted>
  <dcterms:created xsi:type="dcterms:W3CDTF">2007-05-25T22:38:05Z</dcterms:created>
  <dcterms:modified xsi:type="dcterms:W3CDTF">2022-05-18T05:52:14Z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