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edhkhonde562@gmail.com" initials="s" lastIdx="1" clrIdx="0">
    <p:extLst>
      <p:ext uri="{19B8F6BF-5375-455C-9EA6-DF929625EA0E}">
        <p15:presenceInfo xmlns:p15="http://schemas.microsoft.com/office/powerpoint/2012/main" userId="dc250b20be7c3d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7-31T18:34:44.879" idx="1">
    <p:pos x="7291" y="643"/>
    <p:text>h</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7/31/2025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7/31/2025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7/31/2025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7/31/2025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7/31/2025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D15D-62D9-5E1E-E846-B440E1C9BA15}"/>
              </a:ext>
            </a:extLst>
          </p:cNvPr>
          <p:cNvSpPr>
            <a:spLocks noGrp="1"/>
          </p:cNvSpPr>
          <p:nvPr>
            <p:ph type="ctrTitle"/>
          </p:nvPr>
        </p:nvSpPr>
        <p:spPr>
          <a:xfrm>
            <a:off x="3899684" y="728192"/>
            <a:ext cx="6221432" cy="852990"/>
          </a:xfrm>
        </p:spPr>
        <p:txBody>
          <a:bodyPr/>
          <a:lstStyle/>
          <a:p>
            <a:r>
              <a:rPr lang="en-GB" b="1"/>
              <a:t>CAPSTONE PROJECT</a:t>
            </a:r>
            <a:endParaRPr lang="en-US" b="1"/>
          </a:p>
        </p:txBody>
      </p:sp>
      <p:sp>
        <p:nvSpPr>
          <p:cNvPr id="3" name="Subtitle 2">
            <a:extLst>
              <a:ext uri="{FF2B5EF4-FFF2-40B4-BE49-F238E27FC236}">
                <a16:creationId xmlns:a16="http://schemas.microsoft.com/office/drawing/2014/main" id="{BE73202B-D76F-5E5E-4B2E-671F93796722}"/>
              </a:ext>
            </a:extLst>
          </p:cNvPr>
          <p:cNvSpPr>
            <a:spLocks noGrp="1"/>
          </p:cNvSpPr>
          <p:nvPr>
            <p:ph type="subTitle" idx="1"/>
          </p:nvPr>
        </p:nvSpPr>
        <p:spPr>
          <a:xfrm>
            <a:off x="813244" y="1728428"/>
            <a:ext cx="10993546" cy="1244313"/>
          </a:xfrm>
        </p:spPr>
        <p:txBody>
          <a:bodyPr>
            <a:noAutofit/>
          </a:bodyPr>
          <a:lstStyle/>
          <a:p>
            <a:r>
              <a:rPr lang="en-GB" sz="2400" b="1">
                <a:solidFill>
                  <a:srgbClr val="00B050"/>
                </a:solidFill>
              </a:rPr>
              <a:t>POWER SYSTEM FAULT DETECTION AND CLASSIFICATION </a:t>
            </a:r>
          </a:p>
          <a:p>
            <a:r>
              <a:rPr lang="en-GB" sz="2400" b="1">
                <a:solidFill>
                  <a:srgbClr val="00B050"/>
                </a:solidFill>
              </a:rPr>
              <a:t>USING MACHINE LEARNING</a:t>
            </a:r>
            <a:endParaRPr lang="en-US" sz="2400" b="1">
              <a:solidFill>
                <a:srgbClr val="00B050"/>
              </a:solidFill>
            </a:endParaRPr>
          </a:p>
        </p:txBody>
      </p:sp>
      <p:sp>
        <p:nvSpPr>
          <p:cNvPr id="4" name="TextBox 3">
            <a:extLst>
              <a:ext uri="{FF2B5EF4-FFF2-40B4-BE49-F238E27FC236}">
                <a16:creationId xmlns:a16="http://schemas.microsoft.com/office/drawing/2014/main" id="{A899DF61-8B35-8D53-1E93-70DFEB35A939}"/>
              </a:ext>
            </a:extLst>
          </p:cNvPr>
          <p:cNvSpPr txBox="1"/>
          <p:nvPr/>
        </p:nvSpPr>
        <p:spPr>
          <a:xfrm>
            <a:off x="5181600" y="2516168"/>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31711163-A166-3BBF-3881-15576589434D}"/>
              </a:ext>
            </a:extLst>
          </p:cNvPr>
          <p:cNvSpPr txBox="1"/>
          <p:nvPr/>
        </p:nvSpPr>
        <p:spPr>
          <a:xfrm>
            <a:off x="5181600" y="2171229"/>
            <a:ext cx="1828800" cy="1828800"/>
          </a:xfrm>
          <a:prstGeom prst="rect">
            <a:avLst/>
          </a:prstGeom>
          <a:effectLst/>
        </p:spPr>
        <p:txBody>
          <a:bodyPr vert="horz" lIns="91440" tIns="45720" rIns="91440" bIns="45720" rtlCol="0" anchor="b">
            <a:normAutofit/>
          </a:bodyPr>
          <a:lstStyle>
            <a:lvl1pPr>
              <a:spcBef>
                <a:spcPct val="0"/>
              </a:spcBef>
              <a:buNone/>
              <a:defRPr sz="3600" b="1" cap="all">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endParaRPr lang="en-US"/>
          </a:p>
        </p:txBody>
      </p:sp>
      <p:sp>
        <p:nvSpPr>
          <p:cNvPr id="7" name="TextBox 6">
            <a:extLst>
              <a:ext uri="{FF2B5EF4-FFF2-40B4-BE49-F238E27FC236}">
                <a16:creationId xmlns:a16="http://schemas.microsoft.com/office/drawing/2014/main" id="{970A55E0-2D0F-4BD9-7F17-08F235D2E8EF}"/>
              </a:ext>
            </a:extLst>
          </p:cNvPr>
          <p:cNvSpPr txBox="1"/>
          <p:nvPr/>
        </p:nvSpPr>
        <p:spPr>
          <a:xfrm>
            <a:off x="3236147" y="3885260"/>
            <a:ext cx="6146173" cy="1015663"/>
          </a:xfrm>
          <a:prstGeom prst="rect">
            <a:avLst/>
          </a:prstGeom>
          <a:noFill/>
        </p:spPr>
        <p:txBody>
          <a:bodyPr wrap="square">
            <a:spAutoFit/>
          </a:bodyPr>
          <a:lstStyle/>
          <a:p>
            <a:r>
              <a:rPr lang="en-GB" sz="2000">
                <a:solidFill>
                  <a:srgbClr val="FF0000"/>
                </a:solidFill>
              </a:rPr>
              <a:t>Presented</a:t>
            </a:r>
            <a:r>
              <a:rPr lang="en-US" sz="2000">
                <a:solidFill>
                  <a:srgbClr val="FF0000"/>
                </a:solidFill>
              </a:rPr>
              <a:t> By:</a:t>
            </a:r>
            <a:r>
              <a:rPr lang="en-GB" sz="2000">
                <a:solidFill>
                  <a:srgbClr val="FF0000"/>
                </a:solidFill>
              </a:rPr>
              <a:t>  </a:t>
            </a:r>
            <a:r>
              <a:rPr lang="en-GB" sz="2000">
                <a:solidFill>
                  <a:srgbClr val="FFFF00"/>
                </a:solidFill>
              </a:rPr>
              <a:t>Sumedh Khonde</a:t>
            </a:r>
            <a:r>
              <a:rPr lang="en-GB" sz="2000">
                <a:solidFill>
                  <a:srgbClr val="FF0000"/>
                </a:solidFill>
              </a:rPr>
              <a:t> </a:t>
            </a:r>
          </a:p>
          <a:p>
            <a:r>
              <a:rPr lang="en-GB" sz="2000">
                <a:solidFill>
                  <a:srgbClr val="FF0000"/>
                </a:solidFill>
              </a:rPr>
              <a:t>College Name: </a:t>
            </a:r>
            <a:r>
              <a:rPr lang="en-GB" sz="2000">
                <a:solidFill>
                  <a:srgbClr val="FFFF00"/>
                </a:solidFill>
              </a:rPr>
              <a:t>Jagadamba college of engineering and technology yavatmal , Maharashtra </a:t>
            </a:r>
            <a:endParaRPr lang="en-US" sz="2000">
              <a:solidFill>
                <a:srgbClr val="FFFF00"/>
              </a:solidFill>
            </a:endParaRPr>
          </a:p>
        </p:txBody>
      </p:sp>
    </p:spTree>
    <p:extLst>
      <p:ext uri="{BB962C8B-B14F-4D97-AF65-F5344CB8AC3E}">
        <p14:creationId xmlns:p14="http://schemas.microsoft.com/office/powerpoint/2010/main" val="372336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92B9-A5A7-14A9-7000-793C994B2ACC}"/>
              </a:ext>
            </a:extLst>
          </p:cNvPr>
          <p:cNvSpPr>
            <a:spLocks noGrp="1"/>
          </p:cNvSpPr>
          <p:nvPr>
            <p:ph type="title"/>
          </p:nvPr>
        </p:nvSpPr>
        <p:spPr/>
        <p:txBody>
          <a:bodyPr/>
          <a:lstStyle/>
          <a:p>
            <a:r>
              <a:rPr lang="en-GB"/>
              <a:t> </a:t>
            </a:r>
            <a:r>
              <a:rPr lang="en-GB" sz="4000" b="1"/>
              <a:t>FUTURE SCOPE </a:t>
            </a:r>
            <a:endParaRPr lang="en-US" sz="4000" b="1"/>
          </a:p>
        </p:txBody>
      </p:sp>
      <p:sp>
        <p:nvSpPr>
          <p:cNvPr id="3" name="Content Placeholder 2">
            <a:extLst>
              <a:ext uri="{FF2B5EF4-FFF2-40B4-BE49-F238E27FC236}">
                <a16:creationId xmlns:a16="http://schemas.microsoft.com/office/drawing/2014/main" id="{4C9D0EF0-F70D-F0B2-E47D-A66D3A3134E8}"/>
              </a:ext>
            </a:extLst>
          </p:cNvPr>
          <p:cNvSpPr>
            <a:spLocks noGrp="1"/>
          </p:cNvSpPr>
          <p:nvPr>
            <p:ph idx="1"/>
          </p:nvPr>
        </p:nvSpPr>
        <p:spPr>
          <a:xfrm>
            <a:off x="480848" y="1715956"/>
            <a:ext cx="9353029" cy="4406480"/>
          </a:xfrm>
        </p:spPr>
        <p:txBody>
          <a:bodyPr>
            <a:normAutofit/>
          </a:bodyPr>
          <a:lstStyle/>
          <a:p>
            <a:r>
              <a:rPr lang="en-GB"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a:p>
        </p:txBody>
      </p:sp>
    </p:spTree>
    <p:extLst>
      <p:ext uri="{BB962C8B-B14F-4D97-AF65-F5344CB8AC3E}">
        <p14:creationId xmlns:p14="http://schemas.microsoft.com/office/powerpoint/2010/main" val="143406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66D4-3F3B-4F5A-575D-F1EC6329E4BB}"/>
              </a:ext>
            </a:extLst>
          </p:cNvPr>
          <p:cNvSpPr>
            <a:spLocks noGrp="1"/>
          </p:cNvSpPr>
          <p:nvPr>
            <p:ph type="title"/>
          </p:nvPr>
        </p:nvSpPr>
        <p:spPr/>
        <p:txBody>
          <a:bodyPr>
            <a:normAutofit/>
          </a:bodyPr>
          <a:lstStyle/>
          <a:p>
            <a:r>
              <a:rPr lang="en-GB" sz="4000" b="1"/>
              <a:t>CONCLUSION</a:t>
            </a:r>
            <a:endParaRPr lang="en-US" sz="4000" b="1"/>
          </a:p>
        </p:txBody>
      </p:sp>
      <p:sp>
        <p:nvSpPr>
          <p:cNvPr id="3" name="Content Placeholder 2">
            <a:extLst>
              <a:ext uri="{FF2B5EF4-FFF2-40B4-BE49-F238E27FC236}">
                <a16:creationId xmlns:a16="http://schemas.microsoft.com/office/drawing/2014/main" id="{55ABE137-C434-7BCA-44E2-AD34BFE78857}"/>
              </a:ext>
            </a:extLst>
          </p:cNvPr>
          <p:cNvSpPr>
            <a:spLocks noGrp="1"/>
          </p:cNvSpPr>
          <p:nvPr>
            <p:ph idx="1"/>
          </p:nvPr>
        </p:nvSpPr>
        <p:spPr>
          <a:xfrm>
            <a:off x="455761" y="1890886"/>
            <a:ext cx="8324486" cy="3678303"/>
          </a:xfrm>
        </p:spPr>
        <p:txBody>
          <a:bodyPr>
            <a:normAutofit/>
          </a:bodyPr>
          <a:lstStyle/>
          <a:p>
            <a:r>
              <a:rPr lang="en-GB" sz="2000"/>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000"/>
          </a:p>
        </p:txBody>
      </p:sp>
    </p:spTree>
    <p:extLst>
      <p:ext uri="{BB962C8B-B14F-4D97-AF65-F5344CB8AC3E}">
        <p14:creationId xmlns:p14="http://schemas.microsoft.com/office/powerpoint/2010/main" val="326917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951D-5695-43E0-503F-78080804EBFF}"/>
              </a:ext>
            </a:extLst>
          </p:cNvPr>
          <p:cNvSpPr>
            <a:spLocks noGrp="1"/>
          </p:cNvSpPr>
          <p:nvPr>
            <p:ph type="title"/>
          </p:nvPr>
        </p:nvSpPr>
        <p:spPr/>
        <p:txBody>
          <a:bodyPr>
            <a:normAutofit/>
          </a:bodyPr>
          <a:lstStyle/>
          <a:p>
            <a:r>
              <a:rPr lang="en-GB" sz="4000" b="1"/>
              <a:t>REFERENCES</a:t>
            </a:r>
            <a:endParaRPr lang="en-US" sz="4000" b="1"/>
          </a:p>
        </p:txBody>
      </p:sp>
      <p:sp>
        <p:nvSpPr>
          <p:cNvPr id="3" name="Content Placeholder 2">
            <a:extLst>
              <a:ext uri="{FF2B5EF4-FFF2-40B4-BE49-F238E27FC236}">
                <a16:creationId xmlns:a16="http://schemas.microsoft.com/office/drawing/2014/main" id="{4EF5D07D-A8B1-35E6-A16E-0D2ACA64CFDF}"/>
              </a:ext>
            </a:extLst>
          </p:cNvPr>
          <p:cNvSpPr>
            <a:spLocks noGrp="1"/>
          </p:cNvSpPr>
          <p:nvPr>
            <p:ph idx="1"/>
          </p:nvPr>
        </p:nvSpPr>
        <p:spPr>
          <a:xfrm>
            <a:off x="581193" y="2180496"/>
            <a:ext cx="7785128" cy="3678303"/>
          </a:xfrm>
        </p:spPr>
        <p:txBody>
          <a:bodyPr>
            <a:normAutofit/>
          </a:bodyPr>
          <a:lstStyle/>
          <a:p>
            <a:r>
              <a:rPr lang="en-GB" sz="2000"/>
              <a:t>Kumar, A., &amp; Sharma, P. (2025). Power System Fault Detection and Classification Using Machine Learning. Master’s Thesis, National Institute of Technology.</a:t>
            </a:r>
          </a:p>
          <a:p>
            <a:r>
              <a:rPr lang="en-GB" sz="2000"/>
              <a:t>A. Kumar and P. Sharma, “Power System Fault Detection and Classification Using Machine Learning,” M.S. Thesis, Dept. Of Electrical Engineering, National Institute of Technology, 2025.</a:t>
            </a:r>
          </a:p>
          <a:p>
            <a:r>
              <a:rPr lang="en-GB" sz="2000"/>
              <a:t>Kumar, Amit, and Priya Sharma. Power System Fault Detection and Classification Using Machine Learning. 2025. National Institute of Technology, Master’s Thesis.</a:t>
            </a:r>
            <a:endParaRPr lang="en-US" sz="2000"/>
          </a:p>
        </p:txBody>
      </p:sp>
    </p:spTree>
    <p:extLst>
      <p:ext uri="{BB962C8B-B14F-4D97-AF65-F5344CB8AC3E}">
        <p14:creationId xmlns:p14="http://schemas.microsoft.com/office/powerpoint/2010/main" val="342380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40EB-1CF7-3C6C-1E92-2BA83E075C1E}"/>
              </a:ext>
            </a:extLst>
          </p:cNvPr>
          <p:cNvSpPr>
            <a:spLocks noGrp="1"/>
          </p:cNvSpPr>
          <p:nvPr>
            <p:ph type="title"/>
          </p:nvPr>
        </p:nvSpPr>
        <p:spPr>
          <a:xfrm>
            <a:off x="581192" y="698433"/>
            <a:ext cx="11029616" cy="1013800"/>
          </a:xfrm>
        </p:spPr>
        <p:txBody>
          <a:bodyPr>
            <a:normAutofit/>
          </a:bodyPr>
          <a:lstStyle/>
          <a:p>
            <a:r>
              <a:rPr lang="en-GB" sz="4000" b="1"/>
              <a:t>IBM CERTIFICATIONS</a:t>
            </a:r>
            <a:endParaRPr lang="en-US" sz="4000" b="1"/>
          </a:p>
        </p:txBody>
      </p:sp>
      <p:sp>
        <p:nvSpPr>
          <p:cNvPr id="3" name="Content Placeholder 2">
            <a:extLst>
              <a:ext uri="{FF2B5EF4-FFF2-40B4-BE49-F238E27FC236}">
                <a16:creationId xmlns:a16="http://schemas.microsoft.com/office/drawing/2014/main" id="{299B1F8C-AB56-42A5-540E-DBCE5E382F3D}"/>
              </a:ext>
            </a:extLst>
          </p:cNvPr>
          <p:cNvSpPr>
            <a:spLocks noGrp="1"/>
          </p:cNvSpPr>
          <p:nvPr>
            <p:ph idx="1"/>
          </p:nvPr>
        </p:nvSpPr>
        <p:spPr/>
        <p:txBody>
          <a:bodyPr>
            <a:normAutofit lnSpcReduction="10000"/>
          </a:bodyPr>
          <a:lstStyle/>
          <a:p>
            <a:r>
              <a:rPr lang="en-GB" sz="2800" b="1"/>
              <a:t>Certificate</a:t>
            </a:r>
          </a:p>
          <a:p>
            <a:pPr marL="0" indent="0">
              <a:buNone/>
            </a:pPr>
            <a:endParaRPr lang="en-GB" sz="2800" b="1"/>
          </a:p>
          <a:p>
            <a:pPr marL="0" indent="0">
              <a:buNone/>
            </a:pPr>
            <a:endParaRPr lang="en-GB" sz="2800" b="1"/>
          </a:p>
          <a:p>
            <a:pPr marL="0" indent="0">
              <a:buNone/>
            </a:pPr>
            <a:endParaRPr lang="en-GB" sz="2800" b="1"/>
          </a:p>
          <a:p>
            <a:pPr marL="0" indent="0">
              <a:buNone/>
            </a:pPr>
            <a:endParaRPr lang="en-GB" sz="2800" b="1"/>
          </a:p>
          <a:p>
            <a:pPr marL="0" indent="0">
              <a:buNone/>
            </a:pPr>
            <a:endParaRPr lang="en-GB" sz="2800" b="1"/>
          </a:p>
          <a:p>
            <a:pPr marL="0" indent="0">
              <a:buNone/>
            </a:pPr>
            <a:r>
              <a:rPr lang="en-GB"/>
              <a:t> </a:t>
            </a:r>
            <a:endParaRPr lang="en-US"/>
          </a:p>
        </p:txBody>
      </p:sp>
      <p:pic>
        <p:nvPicPr>
          <p:cNvPr id="4" name="Picture 3">
            <a:extLst>
              <a:ext uri="{FF2B5EF4-FFF2-40B4-BE49-F238E27FC236}">
                <a16:creationId xmlns:a16="http://schemas.microsoft.com/office/drawing/2014/main" id="{086555DD-17C1-414D-0BC3-9DCA0EECA2D7}"/>
              </a:ext>
            </a:extLst>
          </p:cNvPr>
          <p:cNvPicPr>
            <a:picLocks noChangeAspect="1"/>
          </p:cNvPicPr>
          <p:nvPr/>
        </p:nvPicPr>
        <p:blipFill>
          <a:blip r:embed="rId2"/>
          <a:stretch>
            <a:fillRect/>
          </a:stretch>
        </p:blipFill>
        <p:spPr>
          <a:xfrm>
            <a:off x="3073719" y="2257770"/>
            <a:ext cx="7730727" cy="4065569"/>
          </a:xfrm>
          <a:prstGeom prst="rect">
            <a:avLst/>
          </a:prstGeom>
        </p:spPr>
      </p:pic>
    </p:spTree>
    <p:extLst>
      <p:ext uri="{BB962C8B-B14F-4D97-AF65-F5344CB8AC3E}">
        <p14:creationId xmlns:p14="http://schemas.microsoft.com/office/powerpoint/2010/main" val="74283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C8F7-F72D-46D5-36FA-3C9BE167CBC0}"/>
              </a:ext>
            </a:extLst>
          </p:cNvPr>
          <p:cNvSpPr>
            <a:spLocks noGrp="1"/>
          </p:cNvSpPr>
          <p:nvPr>
            <p:ph type="title"/>
          </p:nvPr>
        </p:nvSpPr>
        <p:spPr/>
        <p:txBody>
          <a:bodyPr/>
          <a:lstStyle/>
          <a:p>
            <a:r>
              <a:rPr lang="en-GB" sz="4000" b="1"/>
              <a:t>IBM CERTIFICATIONS</a:t>
            </a:r>
            <a:r>
              <a:rPr lang="en-GB"/>
              <a:t> </a:t>
            </a:r>
            <a:endParaRPr lang="en-US"/>
          </a:p>
        </p:txBody>
      </p:sp>
      <p:sp>
        <p:nvSpPr>
          <p:cNvPr id="3" name="Content Placeholder 2">
            <a:extLst>
              <a:ext uri="{FF2B5EF4-FFF2-40B4-BE49-F238E27FC236}">
                <a16:creationId xmlns:a16="http://schemas.microsoft.com/office/drawing/2014/main" id="{EE561163-DEBE-AEB4-BE76-4A4993830FF5}"/>
              </a:ext>
            </a:extLst>
          </p:cNvPr>
          <p:cNvSpPr>
            <a:spLocks noGrp="1"/>
          </p:cNvSpPr>
          <p:nvPr>
            <p:ph idx="1"/>
          </p:nvPr>
        </p:nvSpPr>
        <p:spPr/>
        <p:txBody>
          <a:bodyPr/>
          <a:lstStyle/>
          <a:p>
            <a:pPr marL="0" indent="0">
              <a:buNone/>
            </a:pPr>
            <a:r>
              <a:rPr lang="en-GB" sz="2400" b="1"/>
              <a:t>Certificate</a:t>
            </a:r>
          </a:p>
          <a:p>
            <a:pPr marL="0" indent="0">
              <a:buNone/>
            </a:pPr>
            <a:endParaRPr lang="en-GB" sz="2400" b="1"/>
          </a:p>
          <a:p>
            <a:pPr marL="0" indent="0">
              <a:buNone/>
            </a:pPr>
            <a:endParaRPr lang="en-GB" sz="2400" b="1"/>
          </a:p>
          <a:p>
            <a:pPr marL="0" indent="0">
              <a:buNone/>
            </a:pPr>
            <a:endParaRPr lang="en-GB" sz="2400" b="1"/>
          </a:p>
          <a:p>
            <a:pPr marL="0" indent="0">
              <a:buNone/>
            </a:pPr>
            <a:endParaRPr lang="en-GB" sz="2400" b="1"/>
          </a:p>
          <a:p>
            <a:pPr marL="0" indent="0">
              <a:buNone/>
            </a:pPr>
            <a:endParaRPr lang="en-GB" sz="2400" b="1"/>
          </a:p>
          <a:p>
            <a:pPr marL="0" indent="0">
              <a:buNone/>
            </a:pPr>
            <a:r>
              <a:rPr lang="en-GB"/>
              <a:t> </a:t>
            </a:r>
            <a:endParaRPr lang="en-US"/>
          </a:p>
        </p:txBody>
      </p:sp>
      <p:pic>
        <p:nvPicPr>
          <p:cNvPr id="4" name="Picture 3">
            <a:extLst>
              <a:ext uri="{FF2B5EF4-FFF2-40B4-BE49-F238E27FC236}">
                <a16:creationId xmlns:a16="http://schemas.microsoft.com/office/drawing/2014/main" id="{8B23D8A9-B10C-0AF3-F053-C5D87A7D47EB}"/>
              </a:ext>
            </a:extLst>
          </p:cNvPr>
          <p:cNvPicPr>
            <a:picLocks noChangeAspect="1"/>
          </p:cNvPicPr>
          <p:nvPr/>
        </p:nvPicPr>
        <p:blipFill>
          <a:blip r:embed="rId2"/>
          <a:stretch>
            <a:fillRect/>
          </a:stretch>
        </p:blipFill>
        <p:spPr>
          <a:xfrm>
            <a:off x="2604342" y="2488473"/>
            <a:ext cx="6983314" cy="3903402"/>
          </a:xfrm>
          <a:prstGeom prst="rect">
            <a:avLst/>
          </a:prstGeom>
        </p:spPr>
      </p:pic>
    </p:spTree>
    <p:extLst>
      <p:ext uri="{BB962C8B-B14F-4D97-AF65-F5344CB8AC3E}">
        <p14:creationId xmlns:p14="http://schemas.microsoft.com/office/powerpoint/2010/main" val="218247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D65D-AAB5-441B-1859-4D835D5D461D}"/>
              </a:ext>
            </a:extLst>
          </p:cNvPr>
          <p:cNvSpPr>
            <a:spLocks noGrp="1"/>
          </p:cNvSpPr>
          <p:nvPr>
            <p:ph type="title"/>
          </p:nvPr>
        </p:nvSpPr>
        <p:spPr/>
        <p:txBody>
          <a:bodyPr/>
          <a:lstStyle/>
          <a:p>
            <a:r>
              <a:rPr lang="en-GB" sz="4000" b="1"/>
              <a:t>IBM CERTIFICATIONS</a:t>
            </a:r>
            <a:r>
              <a:rPr lang="en-GB"/>
              <a:t> </a:t>
            </a:r>
            <a:endParaRPr lang="en-US"/>
          </a:p>
        </p:txBody>
      </p:sp>
      <p:sp>
        <p:nvSpPr>
          <p:cNvPr id="3" name="Content Placeholder 2">
            <a:extLst>
              <a:ext uri="{FF2B5EF4-FFF2-40B4-BE49-F238E27FC236}">
                <a16:creationId xmlns:a16="http://schemas.microsoft.com/office/drawing/2014/main" id="{5190662B-C66C-0E6F-81D9-69CEEDBDBF63}"/>
              </a:ext>
            </a:extLst>
          </p:cNvPr>
          <p:cNvSpPr>
            <a:spLocks noGrp="1"/>
          </p:cNvSpPr>
          <p:nvPr>
            <p:ph idx="1"/>
          </p:nvPr>
        </p:nvSpPr>
        <p:spPr/>
        <p:txBody>
          <a:bodyPr/>
          <a:lstStyle/>
          <a:p>
            <a:r>
              <a:rPr lang="en-GB" sz="2400" b="1"/>
              <a:t>Certificate</a:t>
            </a:r>
            <a:r>
              <a:rPr lang="en-GB"/>
              <a:t> </a:t>
            </a:r>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GB"/>
          </a:p>
          <a:p>
            <a:pPr marL="0" indent="0">
              <a:buNone/>
            </a:pPr>
            <a:endParaRPr lang="en-US"/>
          </a:p>
        </p:txBody>
      </p:sp>
      <p:pic>
        <p:nvPicPr>
          <p:cNvPr id="4" name="Picture 3">
            <a:extLst>
              <a:ext uri="{FF2B5EF4-FFF2-40B4-BE49-F238E27FC236}">
                <a16:creationId xmlns:a16="http://schemas.microsoft.com/office/drawing/2014/main" id="{91762B3A-3AC2-1BE4-8C29-9B28CA220AE4}"/>
              </a:ext>
            </a:extLst>
          </p:cNvPr>
          <p:cNvPicPr>
            <a:picLocks noChangeAspect="1"/>
          </p:cNvPicPr>
          <p:nvPr/>
        </p:nvPicPr>
        <p:blipFill>
          <a:blip r:embed="rId2"/>
          <a:stretch>
            <a:fillRect/>
          </a:stretch>
        </p:blipFill>
        <p:spPr>
          <a:xfrm>
            <a:off x="2755301" y="2337376"/>
            <a:ext cx="8855506" cy="3364541"/>
          </a:xfrm>
          <a:prstGeom prst="rect">
            <a:avLst/>
          </a:prstGeom>
        </p:spPr>
      </p:pic>
    </p:spTree>
    <p:extLst>
      <p:ext uri="{BB962C8B-B14F-4D97-AF65-F5344CB8AC3E}">
        <p14:creationId xmlns:p14="http://schemas.microsoft.com/office/powerpoint/2010/main" val="189662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28F5A-7C5C-88A1-D69B-2D66BBC3522B}"/>
              </a:ext>
            </a:extLst>
          </p:cNvPr>
          <p:cNvSpPr>
            <a:spLocks noGrp="1"/>
          </p:cNvSpPr>
          <p:nvPr>
            <p:ph idx="1"/>
          </p:nvPr>
        </p:nvSpPr>
        <p:spPr/>
        <p:txBody>
          <a:bodyPr/>
          <a:lstStyle/>
          <a:p>
            <a:pPr marL="0" indent="0">
              <a:buNone/>
            </a:pPr>
            <a:r>
              <a:rPr lang="en-GB" b="1"/>
              <a:t>                                             </a:t>
            </a:r>
            <a:r>
              <a:rPr lang="en-GB" sz="7200" b="1">
                <a:solidFill>
                  <a:srgbClr val="002060"/>
                </a:solidFill>
              </a:rPr>
              <a:t>Thank You </a:t>
            </a:r>
            <a:endParaRPr lang="en-US" sz="7200" b="1">
              <a:solidFill>
                <a:srgbClr val="002060"/>
              </a:solidFill>
            </a:endParaRPr>
          </a:p>
        </p:txBody>
      </p:sp>
    </p:spTree>
    <p:extLst>
      <p:ext uri="{BB962C8B-B14F-4D97-AF65-F5344CB8AC3E}">
        <p14:creationId xmlns:p14="http://schemas.microsoft.com/office/powerpoint/2010/main" val="51179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007D-3909-185F-CAE0-D1211488C7D4}"/>
              </a:ext>
            </a:extLst>
          </p:cNvPr>
          <p:cNvSpPr>
            <a:spLocks noGrp="1"/>
          </p:cNvSpPr>
          <p:nvPr>
            <p:ph type="title"/>
          </p:nvPr>
        </p:nvSpPr>
        <p:spPr/>
        <p:txBody>
          <a:bodyPr/>
          <a:lstStyle/>
          <a:p>
            <a:r>
              <a:rPr lang="en-GB" sz="4000" b="1"/>
              <a:t>OUTLINE</a:t>
            </a:r>
            <a:r>
              <a:rPr lang="en-GB"/>
              <a:t> </a:t>
            </a:r>
            <a:endParaRPr lang="en-US"/>
          </a:p>
        </p:txBody>
      </p:sp>
      <p:sp>
        <p:nvSpPr>
          <p:cNvPr id="3" name="Content Placeholder 2">
            <a:extLst>
              <a:ext uri="{FF2B5EF4-FFF2-40B4-BE49-F238E27FC236}">
                <a16:creationId xmlns:a16="http://schemas.microsoft.com/office/drawing/2014/main" id="{CFC3E4E3-E834-8073-41C4-4DBFB54228A2}"/>
              </a:ext>
            </a:extLst>
          </p:cNvPr>
          <p:cNvSpPr>
            <a:spLocks noGrp="1"/>
          </p:cNvSpPr>
          <p:nvPr>
            <p:ph idx="1"/>
          </p:nvPr>
        </p:nvSpPr>
        <p:spPr>
          <a:xfrm>
            <a:off x="694081" y="2280842"/>
            <a:ext cx="11029615" cy="3678303"/>
          </a:xfrm>
        </p:spPr>
        <p:txBody>
          <a:bodyPr>
            <a:normAutofit fontScale="92500" lnSpcReduction="10000"/>
          </a:bodyPr>
          <a:lstStyle/>
          <a:p>
            <a:r>
              <a:rPr lang="en-GB" sz="2400" b="1"/>
              <a:t>Problem Statement</a:t>
            </a:r>
          </a:p>
          <a:p>
            <a:r>
              <a:rPr lang="en-GB" sz="2400" b="1"/>
              <a:t>Proposed System/Solution</a:t>
            </a:r>
          </a:p>
          <a:p>
            <a:r>
              <a:rPr lang="en-GB" sz="2400" b="1"/>
              <a:t>System Development Approach</a:t>
            </a:r>
          </a:p>
          <a:p>
            <a:r>
              <a:rPr lang="en-GB" sz="2400" b="1"/>
              <a:t>Algorithm &amp; Deployment</a:t>
            </a:r>
          </a:p>
          <a:p>
            <a:r>
              <a:rPr lang="en-GB" sz="2400" b="1"/>
              <a:t>Result (Output Image)</a:t>
            </a:r>
          </a:p>
          <a:p>
            <a:r>
              <a:rPr lang="en-GB" sz="2200" b="1"/>
              <a:t>Future Scope </a:t>
            </a:r>
          </a:p>
          <a:p>
            <a:r>
              <a:rPr lang="en-GB" sz="2400" b="1"/>
              <a:t>Conclusion</a:t>
            </a:r>
          </a:p>
          <a:p>
            <a:r>
              <a:rPr lang="en-GB" sz="2400" b="1"/>
              <a:t>References</a:t>
            </a:r>
            <a:endParaRPr lang="en-US" sz="2400" b="1"/>
          </a:p>
        </p:txBody>
      </p:sp>
    </p:spTree>
    <p:extLst>
      <p:ext uri="{BB962C8B-B14F-4D97-AF65-F5344CB8AC3E}">
        <p14:creationId xmlns:p14="http://schemas.microsoft.com/office/powerpoint/2010/main" val="394982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A514-66AE-1BEF-7DBD-A0EAE0020323}"/>
              </a:ext>
            </a:extLst>
          </p:cNvPr>
          <p:cNvSpPr>
            <a:spLocks noGrp="1"/>
          </p:cNvSpPr>
          <p:nvPr>
            <p:ph type="title"/>
          </p:nvPr>
        </p:nvSpPr>
        <p:spPr/>
        <p:txBody>
          <a:bodyPr>
            <a:normAutofit/>
          </a:bodyPr>
          <a:lstStyle/>
          <a:p>
            <a:r>
              <a:rPr lang="en-GB" sz="4000" b="1"/>
              <a:t>PROBLEM STATEMENT</a:t>
            </a:r>
            <a:endParaRPr lang="en-US" sz="4000" b="1"/>
          </a:p>
        </p:txBody>
      </p:sp>
      <p:sp>
        <p:nvSpPr>
          <p:cNvPr id="3" name="Content Placeholder 2">
            <a:extLst>
              <a:ext uri="{FF2B5EF4-FFF2-40B4-BE49-F238E27FC236}">
                <a16:creationId xmlns:a16="http://schemas.microsoft.com/office/drawing/2014/main" id="{EB9669E0-E63C-1B8A-7411-4660D460F7F7}"/>
              </a:ext>
            </a:extLst>
          </p:cNvPr>
          <p:cNvSpPr>
            <a:spLocks noGrp="1"/>
          </p:cNvSpPr>
          <p:nvPr>
            <p:ph idx="1"/>
          </p:nvPr>
        </p:nvSpPr>
        <p:spPr/>
        <p:txBody>
          <a:bodyPr>
            <a:normAutofit/>
          </a:bodyPr>
          <a:lstStyle/>
          <a:p>
            <a:pPr marL="0" indent="0">
              <a:buNone/>
            </a:pPr>
            <a:r>
              <a:rPr lang="en-GB" sz="2800">
                <a:latin typeface="Times New Roman" panose="02020603050405020304" pitchFamily="18" charset="0"/>
                <a:cs typeface="Times New Roman" panose="02020603050405020304" pitchFamily="18" charset="0"/>
              </a:rPr>
              <a:t>Power distribution systems are prone to various types of faults such as line-to-ground, line-to-line, and three-phase faults. These faults can disrupt power supply and reduce system reliability. The challenge lies in accurately detecting and classifying these faults using electrical measurement data (voltage, current, phasors) to differentiate them from normal operating conditions, thereby ensuring the stability of the power grid.</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08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E5BC-9F4E-1BD9-8648-5D34597EF61B}"/>
              </a:ext>
            </a:extLst>
          </p:cNvPr>
          <p:cNvSpPr>
            <a:spLocks noGrp="1"/>
          </p:cNvSpPr>
          <p:nvPr>
            <p:ph type="title"/>
          </p:nvPr>
        </p:nvSpPr>
        <p:spPr/>
        <p:txBody>
          <a:bodyPr>
            <a:normAutofit/>
          </a:bodyPr>
          <a:lstStyle/>
          <a:p>
            <a:r>
              <a:rPr lang="en-GB" sz="4000" b="1"/>
              <a:t>PROPOSED SOLUTION</a:t>
            </a:r>
            <a:endParaRPr lang="en-US" sz="4000" b="1"/>
          </a:p>
        </p:txBody>
      </p:sp>
      <p:sp>
        <p:nvSpPr>
          <p:cNvPr id="3" name="Content Placeholder 2">
            <a:extLst>
              <a:ext uri="{FF2B5EF4-FFF2-40B4-BE49-F238E27FC236}">
                <a16:creationId xmlns:a16="http://schemas.microsoft.com/office/drawing/2014/main" id="{A4A609D7-7B23-0C55-A27A-2100C4ED434A}"/>
              </a:ext>
            </a:extLst>
          </p:cNvPr>
          <p:cNvSpPr>
            <a:spLocks noGrp="1"/>
          </p:cNvSpPr>
          <p:nvPr>
            <p:ph idx="1"/>
          </p:nvPr>
        </p:nvSpPr>
        <p:spPr>
          <a:xfrm>
            <a:off x="455761" y="2228877"/>
            <a:ext cx="11029615" cy="3678303"/>
          </a:xfrm>
        </p:spPr>
        <p:txBody>
          <a:bodyPr/>
          <a:lstStyle/>
          <a:p>
            <a:r>
              <a:rPr lang="en-GB" sz="2000"/>
              <a:t>Develop a machine learning model that classifies power system faults using the dataset provided. The model will process electrical measurements to identify the type of fault rapidly and accurately. This classification will help automate fault detection and assist in quicker recovery actions, ensuring system reliability.</a:t>
            </a:r>
          </a:p>
          <a:p>
            <a:r>
              <a:rPr lang="en-GB" sz="2000" b="1"/>
              <a:t>Key components:</a:t>
            </a:r>
          </a:p>
          <a:p>
            <a:r>
              <a:rPr lang="en-GB" sz="2000" b="1"/>
              <a:t>Data Collection:</a:t>
            </a:r>
            <a:r>
              <a:rPr lang="en-GB" sz="2000"/>
              <a:t> Use the Kaggle dataset on power system faults.</a:t>
            </a:r>
          </a:p>
          <a:p>
            <a:r>
              <a:rPr lang="en-GB" sz="2000" b="1"/>
              <a:t>Preprocessing: </a:t>
            </a:r>
            <a:r>
              <a:rPr lang="en-GB" sz="2000"/>
              <a:t>Clean and normalize the dataset.</a:t>
            </a:r>
          </a:p>
          <a:p>
            <a:r>
              <a:rPr lang="en-GB" sz="2000" b="1"/>
              <a:t>Model Training:</a:t>
            </a:r>
            <a:r>
              <a:rPr lang="en-GB" sz="2000"/>
              <a:t> Train a classification model (e.g., Decision Tree, Random Forest, or SVM).</a:t>
            </a:r>
          </a:p>
          <a:p>
            <a:r>
              <a:rPr lang="en-GB" sz="2000" b="1"/>
              <a:t>Evaluation:  </a:t>
            </a:r>
            <a:r>
              <a:rPr lang="en-GB" sz="2000"/>
              <a:t>Validate the model using accuracy, precision, recall, and F1-score.</a:t>
            </a:r>
          </a:p>
          <a:p>
            <a:endParaRPr lang="en-US"/>
          </a:p>
        </p:txBody>
      </p:sp>
    </p:spTree>
    <p:extLst>
      <p:ext uri="{BB962C8B-B14F-4D97-AF65-F5344CB8AC3E}">
        <p14:creationId xmlns:p14="http://schemas.microsoft.com/office/powerpoint/2010/main" val="424670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BBE6-EDA5-9D88-1BD1-F4038D283BD0}"/>
              </a:ext>
            </a:extLst>
          </p:cNvPr>
          <p:cNvSpPr>
            <a:spLocks noGrp="1"/>
          </p:cNvSpPr>
          <p:nvPr>
            <p:ph type="title"/>
          </p:nvPr>
        </p:nvSpPr>
        <p:spPr/>
        <p:txBody>
          <a:bodyPr>
            <a:normAutofit/>
          </a:bodyPr>
          <a:lstStyle/>
          <a:p>
            <a:r>
              <a:rPr lang="en-GB" sz="4000" b="1"/>
              <a:t>SYSTEM APPROACH</a:t>
            </a:r>
            <a:endParaRPr lang="en-US" sz="4000" b="1"/>
          </a:p>
        </p:txBody>
      </p:sp>
      <p:sp>
        <p:nvSpPr>
          <p:cNvPr id="3" name="Content Placeholder 2">
            <a:extLst>
              <a:ext uri="{FF2B5EF4-FFF2-40B4-BE49-F238E27FC236}">
                <a16:creationId xmlns:a16="http://schemas.microsoft.com/office/drawing/2014/main" id="{2E160E76-C974-60C5-F6E2-E849BA35522C}"/>
              </a:ext>
            </a:extLst>
          </p:cNvPr>
          <p:cNvSpPr>
            <a:spLocks noGrp="1"/>
          </p:cNvSpPr>
          <p:nvPr>
            <p:ph idx="1"/>
          </p:nvPr>
        </p:nvSpPr>
        <p:spPr>
          <a:xfrm>
            <a:off x="380501" y="2105237"/>
            <a:ext cx="11029615" cy="4567751"/>
          </a:xfrm>
        </p:spPr>
        <p:txBody>
          <a:bodyPr>
            <a:normAutofit/>
          </a:bodyPr>
          <a:lstStyle/>
          <a:p>
            <a:r>
              <a:rPr lang="en-GB" sz="2000"/>
              <a:t>The “System Approach” section outlines the overall strategy and methodology for developing and implementing the power system fault detection and classification. Here’s a suggested structure for this section:</a:t>
            </a:r>
          </a:p>
          <a:p>
            <a:endParaRPr lang="en-GB" sz="2000"/>
          </a:p>
          <a:p>
            <a:r>
              <a:rPr lang="en-GB" sz="2000" b="1"/>
              <a:t>System requirements:</a:t>
            </a:r>
          </a:p>
          <a:p>
            <a:pPr marL="0" indent="0">
              <a:buNone/>
            </a:pPr>
            <a:r>
              <a:rPr lang="en-GB" sz="2400"/>
              <a:t> </a:t>
            </a:r>
            <a:r>
              <a:rPr lang="en-GB" sz="2400" b="1"/>
              <a:t>*</a:t>
            </a:r>
            <a:r>
              <a:rPr lang="en-GB" sz="2400"/>
              <a:t> I</a:t>
            </a:r>
            <a:r>
              <a:rPr lang="en-GB" sz="2000"/>
              <a:t>BM Cloud(mandatory)</a:t>
            </a:r>
          </a:p>
          <a:p>
            <a:pPr marL="0" indent="0">
              <a:buNone/>
            </a:pPr>
            <a:r>
              <a:rPr lang="en-GB" sz="2800" b="1"/>
              <a:t> * </a:t>
            </a:r>
            <a:r>
              <a:rPr lang="en-GB" sz="2400"/>
              <a:t>IBM Watson studio for model development and deployment</a:t>
            </a:r>
          </a:p>
          <a:p>
            <a:pPr marL="0" indent="0">
              <a:buNone/>
            </a:pPr>
            <a:r>
              <a:rPr lang="en-GB" sz="2400" b="1"/>
              <a:t>  *  </a:t>
            </a:r>
            <a:r>
              <a:rPr lang="en-GB" sz="2400"/>
              <a:t>IBM cloud object storage for dataset handling</a:t>
            </a:r>
          </a:p>
          <a:p>
            <a:pPr marL="0" indent="0">
              <a:buNone/>
            </a:pPr>
            <a:endParaRPr lang="en-GB" sz="2400"/>
          </a:p>
        </p:txBody>
      </p:sp>
    </p:spTree>
    <p:extLst>
      <p:ext uri="{BB962C8B-B14F-4D97-AF65-F5344CB8AC3E}">
        <p14:creationId xmlns:p14="http://schemas.microsoft.com/office/powerpoint/2010/main" val="31333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0254-3223-D15E-313B-41E546DBDC92}"/>
              </a:ext>
            </a:extLst>
          </p:cNvPr>
          <p:cNvSpPr>
            <a:spLocks noGrp="1"/>
          </p:cNvSpPr>
          <p:nvPr>
            <p:ph type="title"/>
          </p:nvPr>
        </p:nvSpPr>
        <p:spPr/>
        <p:txBody>
          <a:bodyPr>
            <a:normAutofit/>
          </a:bodyPr>
          <a:lstStyle/>
          <a:p>
            <a:r>
              <a:rPr lang="en-GB" sz="4000" b="1"/>
              <a:t>ALGORITHM &amp; DEPLOYMENT</a:t>
            </a:r>
            <a:endParaRPr lang="en-US" sz="4000" b="1"/>
          </a:p>
        </p:txBody>
      </p:sp>
      <p:sp>
        <p:nvSpPr>
          <p:cNvPr id="3" name="Content Placeholder 2">
            <a:extLst>
              <a:ext uri="{FF2B5EF4-FFF2-40B4-BE49-F238E27FC236}">
                <a16:creationId xmlns:a16="http://schemas.microsoft.com/office/drawing/2014/main" id="{88B8AD78-0498-CE61-3EB5-AEC78216B18F}"/>
              </a:ext>
            </a:extLst>
          </p:cNvPr>
          <p:cNvSpPr>
            <a:spLocks noGrp="1"/>
          </p:cNvSpPr>
          <p:nvPr>
            <p:ph idx="1"/>
          </p:nvPr>
        </p:nvSpPr>
        <p:spPr>
          <a:xfrm>
            <a:off x="581192" y="2090902"/>
            <a:ext cx="11029615" cy="3678303"/>
          </a:xfrm>
        </p:spPr>
        <p:txBody>
          <a:bodyPr>
            <a:noAutofit/>
          </a:bodyPr>
          <a:lstStyle/>
          <a:p>
            <a:r>
              <a:rPr lang="en-GB" sz="2000" b="1"/>
              <a:t>Algorithm Selection:</a:t>
            </a:r>
          </a:p>
          <a:p>
            <a:pPr marL="0" indent="0">
              <a:buNone/>
            </a:pPr>
            <a:r>
              <a:rPr lang="en-GB" sz="2000"/>
              <a:t>      Random Forest Classifier (or SVM based on performance)</a:t>
            </a:r>
          </a:p>
          <a:p>
            <a:r>
              <a:rPr lang="en-GB" sz="2000"/>
              <a:t>  </a:t>
            </a:r>
            <a:r>
              <a:rPr lang="en-GB" sz="2000" b="1"/>
              <a:t>Data Input: </a:t>
            </a:r>
            <a:r>
              <a:rPr lang="en-GB" sz="2000"/>
              <a:t> </a:t>
            </a:r>
          </a:p>
          <a:p>
            <a:pPr marL="0" indent="0">
              <a:buNone/>
            </a:pPr>
            <a:r>
              <a:rPr lang="en-GB" sz="2000"/>
              <a:t>        Voltage, current, and phasor measurements from the dataset</a:t>
            </a:r>
          </a:p>
          <a:p>
            <a:r>
              <a:rPr lang="en-GB" sz="2000" b="1"/>
              <a:t>Training Process: </a:t>
            </a:r>
          </a:p>
          <a:p>
            <a:pPr marL="0" indent="0">
              <a:buNone/>
            </a:pPr>
            <a:r>
              <a:rPr lang="en-GB" sz="2000" b="1"/>
              <a:t>         </a:t>
            </a:r>
            <a:r>
              <a:rPr lang="en-GB" sz="2000"/>
              <a:t>Supervised learning using labeled fault types</a:t>
            </a:r>
          </a:p>
          <a:p>
            <a:r>
              <a:rPr lang="en-GB" sz="2000" b="1"/>
              <a:t>Prediction Process:</a:t>
            </a:r>
            <a:r>
              <a:rPr lang="en-GB" sz="2000"/>
              <a:t> </a:t>
            </a:r>
          </a:p>
          <a:p>
            <a:pPr marL="0" indent="0">
              <a:buNone/>
            </a:pPr>
            <a:r>
              <a:rPr lang="en-GB" sz="2000"/>
              <a:t>           Model deployed on IBM Watson Studio with API endpoint for real-time predictions</a:t>
            </a:r>
            <a:endParaRPr lang="en-US" sz="2000" b="1"/>
          </a:p>
        </p:txBody>
      </p:sp>
    </p:spTree>
    <p:extLst>
      <p:ext uri="{BB962C8B-B14F-4D97-AF65-F5344CB8AC3E}">
        <p14:creationId xmlns:p14="http://schemas.microsoft.com/office/powerpoint/2010/main" val="178388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2EB6-AC27-B4D3-51FC-BC6D3D8458C7}"/>
              </a:ext>
            </a:extLst>
          </p:cNvPr>
          <p:cNvSpPr>
            <a:spLocks noGrp="1"/>
          </p:cNvSpPr>
          <p:nvPr>
            <p:ph type="title"/>
          </p:nvPr>
        </p:nvSpPr>
        <p:spPr/>
        <p:txBody>
          <a:bodyPr>
            <a:normAutofit/>
          </a:bodyPr>
          <a:lstStyle/>
          <a:p>
            <a:r>
              <a:rPr lang="en-GB" sz="4000" b="1"/>
              <a:t>RESULT</a:t>
            </a:r>
            <a:endParaRPr lang="en-US" sz="4000" b="1"/>
          </a:p>
        </p:txBody>
      </p:sp>
      <p:pic>
        <p:nvPicPr>
          <p:cNvPr id="4" name="Content Placeholder 3">
            <a:extLst>
              <a:ext uri="{FF2B5EF4-FFF2-40B4-BE49-F238E27FC236}">
                <a16:creationId xmlns:a16="http://schemas.microsoft.com/office/drawing/2014/main" id="{8E4EE616-2F6C-E50B-4689-655161B935DC}"/>
              </a:ext>
            </a:extLst>
          </p:cNvPr>
          <p:cNvPicPr>
            <a:picLocks noGrp="1" noChangeAspect="1"/>
          </p:cNvPicPr>
          <p:nvPr>
            <p:ph idx="1"/>
          </p:nvPr>
        </p:nvPicPr>
        <p:blipFill>
          <a:blip r:embed="rId2"/>
          <a:stretch>
            <a:fillRect/>
          </a:stretch>
        </p:blipFill>
        <p:spPr>
          <a:xfrm>
            <a:off x="837307" y="2044544"/>
            <a:ext cx="10087829" cy="4402666"/>
          </a:xfrm>
          <a:prstGeom prst="rect">
            <a:avLst/>
          </a:prstGeom>
        </p:spPr>
      </p:pic>
    </p:spTree>
    <p:extLst>
      <p:ext uri="{BB962C8B-B14F-4D97-AF65-F5344CB8AC3E}">
        <p14:creationId xmlns:p14="http://schemas.microsoft.com/office/powerpoint/2010/main" val="175587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44C2-ECE5-D2A3-D810-457418B27D79}"/>
              </a:ext>
            </a:extLst>
          </p:cNvPr>
          <p:cNvSpPr>
            <a:spLocks noGrp="1"/>
          </p:cNvSpPr>
          <p:nvPr>
            <p:ph type="title"/>
          </p:nvPr>
        </p:nvSpPr>
        <p:spPr/>
        <p:txBody>
          <a:bodyPr>
            <a:normAutofit/>
          </a:bodyPr>
          <a:lstStyle/>
          <a:p>
            <a:r>
              <a:rPr lang="en-GB" sz="3600" b="1"/>
              <a:t>RESULT </a:t>
            </a:r>
            <a:endParaRPr lang="en-US" sz="3600" b="1"/>
          </a:p>
        </p:txBody>
      </p:sp>
      <p:pic>
        <p:nvPicPr>
          <p:cNvPr id="4" name="Content Placeholder 3">
            <a:extLst>
              <a:ext uri="{FF2B5EF4-FFF2-40B4-BE49-F238E27FC236}">
                <a16:creationId xmlns:a16="http://schemas.microsoft.com/office/drawing/2014/main" id="{D2D91A56-C01F-0796-A862-3C2469A8FD34}"/>
              </a:ext>
            </a:extLst>
          </p:cNvPr>
          <p:cNvPicPr>
            <a:picLocks noGrp="1" noChangeAspect="1"/>
          </p:cNvPicPr>
          <p:nvPr>
            <p:ph idx="1"/>
          </p:nvPr>
        </p:nvPicPr>
        <p:blipFill>
          <a:blip r:embed="rId2"/>
          <a:stretch>
            <a:fillRect/>
          </a:stretch>
        </p:blipFill>
        <p:spPr>
          <a:xfrm>
            <a:off x="1066172" y="2181224"/>
            <a:ext cx="9796247" cy="4353787"/>
          </a:xfrm>
          <a:prstGeom prst="rect">
            <a:avLst/>
          </a:prstGeom>
        </p:spPr>
      </p:pic>
    </p:spTree>
    <p:extLst>
      <p:ext uri="{BB962C8B-B14F-4D97-AF65-F5344CB8AC3E}">
        <p14:creationId xmlns:p14="http://schemas.microsoft.com/office/powerpoint/2010/main" val="293237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27D0-233F-D009-2973-9DA781470DCC}"/>
              </a:ext>
            </a:extLst>
          </p:cNvPr>
          <p:cNvSpPr>
            <a:spLocks noGrp="1"/>
          </p:cNvSpPr>
          <p:nvPr>
            <p:ph type="title"/>
          </p:nvPr>
        </p:nvSpPr>
        <p:spPr/>
        <p:txBody>
          <a:bodyPr/>
          <a:lstStyle/>
          <a:p>
            <a:r>
              <a:rPr lang="en-GB" b="1"/>
              <a:t>RESULT </a:t>
            </a:r>
            <a:endParaRPr lang="en-US" b="1"/>
          </a:p>
        </p:txBody>
      </p:sp>
      <p:pic>
        <p:nvPicPr>
          <p:cNvPr id="4" name="Content Placeholder 3">
            <a:extLst>
              <a:ext uri="{FF2B5EF4-FFF2-40B4-BE49-F238E27FC236}">
                <a16:creationId xmlns:a16="http://schemas.microsoft.com/office/drawing/2014/main" id="{74F15360-D57C-2707-EA30-60F2632E9B86}"/>
              </a:ext>
            </a:extLst>
          </p:cNvPr>
          <p:cNvPicPr>
            <a:picLocks noGrp="1" noChangeAspect="1"/>
          </p:cNvPicPr>
          <p:nvPr>
            <p:ph idx="1"/>
          </p:nvPr>
        </p:nvPicPr>
        <p:blipFill>
          <a:blip r:embed="rId2"/>
          <a:stretch>
            <a:fillRect/>
          </a:stretch>
        </p:blipFill>
        <p:spPr>
          <a:xfrm>
            <a:off x="1687062" y="2005620"/>
            <a:ext cx="8817875" cy="4341244"/>
          </a:xfrm>
          <a:prstGeom prst="rect">
            <a:avLst/>
          </a:prstGeom>
        </p:spPr>
      </p:pic>
    </p:spTree>
    <p:extLst>
      <p:ext uri="{BB962C8B-B14F-4D97-AF65-F5344CB8AC3E}">
        <p14:creationId xmlns:p14="http://schemas.microsoft.com/office/powerpoint/2010/main" val="40394271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CAPSTONE PROJECT</vt:lpstr>
      <vt:lpstr>OUTLINE </vt:lpstr>
      <vt:lpstr>PROBLEM STATEMENT</vt:lpstr>
      <vt:lpstr>PROPOSED SOLUTION</vt:lpstr>
      <vt:lpstr>SYSTEM APPROACH</vt:lpstr>
      <vt:lpstr>ALGORITHM &amp; DEPLOYMENT</vt:lpstr>
      <vt:lpstr>RESULT</vt:lpstr>
      <vt:lpstr>RESULT </vt:lpstr>
      <vt:lpstr>RESULT </vt:lpstr>
      <vt:lpstr> FUTURE SCOPE </vt:lpstr>
      <vt:lpstr>CONCLUSION</vt:lpstr>
      <vt:lpstr>REFERENCES</vt:lpstr>
      <vt:lpstr>IBM CERTIFICATIONS</vt:lpstr>
      <vt:lpstr>IBM CERTIFICATIONS </vt:lpstr>
      <vt:lpstr>IBM CERTIFICATIONS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sumedhkhonde562@gmail.com</dc:creator>
  <cp:lastModifiedBy>sumedhkhonde562@gmail.com</cp:lastModifiedBy>
  <cp:revision>1</cp:revision>
  <dcterms:created xsi:type="dcterms:W3CDTF">2025-07-31T13:03:50Z</dcterms:created>
  <dcterms:modified xsi:type="dcterms:W3CDTF">2025-07-31T14:30:07Z</dcterms:modified>
</cp:coreProperties>
</file>