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57" r:id="rId6"/>
    <p:sldId id="258"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3425D191-DD3D-4020-AFE7-978543648B24}" type="datetimeFigureOut">
              <a:rPr lang="en-US" smtClean="0"/>
              <a:t>4/18/2018</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34040FB7-5511-4BC1-9332-D0C0926555B1}"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53194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5D191-DD3D-4020-AFE7-978543648B24}"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40FB7-5511-4BC1-9332-D0C0926555B1}" type="slidenum">
              <a:rPr lang="en-US" smtClean="0"/>
              <a:t>‹#›</a:t>
            </a:fld>
            <a:endParaRPr lang="en-US"/>
          </a:p>
        </p:txBody>
      </p:sp>
    </p:spTree>
    <p:extLst>
      <p:ext uri="{BB962C8B-B14F-4D97-AF65-F5344CB8AC3E}">
        <p14:creationId xmlns:p14="http://schemas.microsoft.com/office/powerpoint/2010/main" val="872899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5D191-DD3D-4020-AFE7-978543648B24}"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40FB7-5511-4BC1-9332-D0C0926555B1}" type="slidenum">
              <a:rPr lang="en-US" smtClean="0"/>
              <a:t>‹#›</a:t>
            </a:fld>
            <a:endParaRPr lang="en-US"/>
          </a:p>
        </p:txBody>
      </p:sp>
    </p:spTree>
    <p:extLst>
      <p:ext uri="{BB962C8B-B14F-4D97-AF65-F5344CB8AC3E}">
        <p14:creationId xmlns:p14="http://schemas.microsoft.com/office/powerpoint/2010/main" val="3171050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5D191-DD3D-4020-AFE7-978543648B24}"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040FB7-5511-4BC1-9332-D0C0926555B1}" type="slidenum">
              <a:rPr lang="en-US" smtClean="0"/>
              <a:t>‹#›</a:t>
            </a:fld>
            <a:endParaRPr lang="en-US"/>
          </a:p>
        </p:txBody>
      </p:sp>
    </p:spTree>
    <p:extLst>
      <p:ext uri="{BB962C8B-B14F-4D97-AF65-F5344CB8AC3E}">
        <p14:creationId xmlns:p14="http://schemas.microsoft.com/office/powerpoint/2010/main" val="3941533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3425D191-DD3D-4020-AFE7-978543648B24}" type="datetimeFigureOut">
              <a:rPr lang="en-US" smtClean="0"/>
              <a:t>4/18/2018</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34040FB7-5511-4BC1-9332-D0C0926555B1}"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47746814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25D191-DD3D-4020-AFE7-978543648B24}" type="datetimeFigureOut">
              <a:rPr lang="en-US" smtClean="0"/>
              <a:t>4/18/2018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040FB7-5511-4BC1-9332-D0C0926555B1}" type="slidenum">
              <a:rPr lang="en-US" smtClean="0"/>
              <a:t>‹#›</a:t>
            </a:fld>
            <a:endParaRPr lang="en-US"/>
          </a:p>
        </p:txBody>
      </p:sp>
    </p:spTree>
    <p:extLst>
      <p:ext uri="{BB962C8B-B14F-4D97-AF65-F5344CB8AC3E}">
        <p14:creationId xmlns:p14="http://schemas.microsoft.com/office/powerpoint/2010/main" val="9527414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25D191-DD3D-4020-AFE7-978543648B24}" type="datetimeFigureOut">
              <a:rPr lang="en-US" smtClean="0"/>
              <a:t>4/18/2018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040FB7-5511-4BC1-9332-D0C0926555B1}" type="slidenum">
              <a:rPr lang="en-US" smtClean="0"/>
              <a:t>‹#›</a:t>
            </a:fld>
            <a:endParaRPr lang="en-US"/>
          </a:p>
        </p:txBody>
      </p:sp>
    </p:spTree>
    <p:extLst>
      <p:ext uri="{BB962C8B-B14F-4D97-AF65-F5344CB8AC3E}">
        <p14:creationId xmlns:p14="http://schemas.microsoft.com/office/powerpoint/2010/main" val="328166506"/>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25D191-DD3D-4020-AFE7-978543648B24}" type="datetimeFigureOut">
              <a:rPr lang="en-US" smtClean="0"/>
              <a:t>4/18/2018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040FB7-5511-4BC1-9332-D0C0926555B1}" type="slidenum">
              <a:rPr lang="en-US" smtClean="0"/>
              <a:t>‹#›</a:t>
            </a:fld>
            <a:endParaRPr lang="en-US"/>
          </a:p>
        </p:txBody>
      </p:sp>
    </p:spTree>
    <p:extLst>
      <p:ext uri="{BB962C8B-B14F-4D97-AF65-F5344CB8AC3E}">
        <p14:creationId xmlns:p14="http://schemas.microsoft.com/office/powerpoint/2010/main" val="882676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25D191-DD3D-4020-AFE7-978543648B24}" type="datetimeFigureOut">
              <a:rPr lang="en-US" smtClean="0"/>
              <a:t>4/18/2018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040FB7-5511-4BC1-9332-D0C0926555B1}" type="slidenum">
              <a:rPr lang="en-US" smtClean="0"/>
              <a:t>‹#›</a:t>
            </a:fld>
            <a:endParaRPr lang="en-US"/>
          </a:p>
        </p:txBody>
      </p:sp>
    </p:spTree>
    <p:extLst>
      <p:ext uri="{BB962C8B-B14F-4D97-AF65-F5344CB8AC3E}">
        <p14:creationId xmlns:p14="http://schemas.microsoft.com/office/powerpoint/2010/main" val="614600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3425D191-DD3D-4020-AFE7-978543648B24}" type="datetimeFigureOut">
              <a:rPr lang="en-US" smtClean="0"/>
              <a:t>4/18/2018</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34040FB7-5511-4BC1-9332-D0C0926555B1}"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1778564"/>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3425D191-DD3D-4020-AFE7-978543648B24}" type="datetimeFigureOut">
              <a:rPr lang="en-US" smtClean="0"/>
              <a:t>4/18/2018</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34040FB7-5511-4BC1-9332-D0C0926555B1}" type="slidenum">
              <a:rPr lang="en-US" smtClean="0"/>
              <a:t>‹#›</a:t>
            </a:fld>
            <a:endParaRPr lang="en-US"/>
          </a:p>
        </p:txBody>
      </p:sp>
    </p:spTree>
    <p:extLst>
      <p:ext uri="{BB962C8B-B14F-4D97-AF65-F5344CB8AC3E}">
        <p14:creationId xmlns:p14="http://schemas.microsoft.com/office/powerpoint/2010/main" val="2126732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3425D191-DD3D-4020-AFE7-978543648B24}" type="datetimeFigureOut">
              <a:rPr lang="en-US" smtClean="0"/>
              <a:t>4/18/2018</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4040FB7-5511-4BC1-9332-D0C0926555B1}"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376093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81B4D-9B4F-4844-804A-C1591AFB3C39}"/>
              </a:ext>
            </a:extLst>
          </p:cNvPr>
          <p:cNvSpPr>
            <a:spLocks noGrp="1"/>
          </p:cNvSpPr>
          <p:nvPr>
            <p:ph type="ctrTitle"/>
          </p:nvPr>
        </p:nvSpPr>
        <p:spPr>
          <a:xfrm>
            <a:off x="1524000" y="466531"/>
            <a:ext cx="9144000" cy="1464906"/>
          </a:xfrm>
        </p:spPr>
        <p:txBody>
          <a:bodyPr>
            <a:normAutofit/>
          </a:bodyPr>
          <a:lstStyle/>
          <a:p>
            <a:r>
              <a:rPr lang="en-US" sz="4000" dirty="0"/>
              <a:t>Data Mining Project</a:t>
            </a:r>
            <a:br>
              <a:rPr lang="en-US" sz="4000" dirty="0"/>
            </a:br>
            <a:r>
              <a:rPr lang="en-US" sz="4000" dirty="0"/>
              <a:t>Spring 2018</a:t>
            </a:r>
          </a:p>
        </p:txBody>
      </p:sp>
      <p:sp>
        <p:nvSpPr>
          <p:cNvPr id="3" name="Subtitle 2">
            <a:extLst>
              <a:ext uri="{FF2B5EF4-FFF2-40B4-BE49-F238E27FC236}">
                <a16:creationId xmlns:a16="http://schemas.microsoft.com/office/drawing/2014/main" id="{12A54534-7471-4C24-92DA-1B6E9CF2B822}"/>
              </a:ext>
            </a:extLst>
          </p:cNvPr>
          <p:cNvSpPr>
            <a:spLocks noGrp="1"/>
          </p:cNvSpPr>
          <p:nvPr>
            <p:ph type="subTitle" idx="1"/>
          </p:nvPr>
        </p:nvSpPr>
        <p:spPr>
          <a:xfrm>
            <a:off x="1234751" y="2211777"/>
            <a:ext cx="9144000" cy="1655762"/>
          </a:xfrm>
        </p:spPr>
        <p:txBody>
          <a:bodyPr>
            <a:normAutofit/>
          </a:bodyPr>
          <a:lstStyle/>
          <a:p>
            <a:endParaRPr lang="en-US" sz="3100" b="1" dirty="0"/>
          </a:p>
        </p:txBody>
      </p:sp>
      <p:pic>
        <p:nvPicPr>
          <p:cNvPr id="12" name="Picture 11">
            <a:extLst>
              <a:ext uri="{FF2B5EF4-FFF2-40B4-BE49-F238E27FC236}">
                <a16:creationId xmlns:a16="http://schemas.microsoft.com/office/drawing/2014/main" id="{F8BDE8E8-5AD3-4AE0-9162-E675519260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075" y="2267761"/>
            <a:ext cx="11039850" cy="4646223"/>
          </a:xfrm>
          <a:prstGeom prst="rect">
            <a:avLst/>
          </a:prstGeom>
        </p:spPr>
      </p:pic>
      <p:sp>
        <p:nvSpPr>
          <p:cNvPr id="13" name="Rectangle 12">
            <a:extLst>
              <a:ext uri="{FF2B5EF4-FFF2-40B4-BE49-F238E27FC236}">
                <a16:creationId xmlns:a16="http://schemas.microsoft.com/office/drawing/2014/main" id="{6DBBE63B-6048-4D8E-B385-579D927CF294}"/>
              </a:ext>
            </a:extLst>
          </p:cNvPr>
          <p:cNvSpPr/>
          <p:nvPr/>
        </p:nvSpPr>
        <p:spPr>
          <a:xfrm>
            <a:off x="1632857" y="3244334"/>
            <a:ext cx="8957388" cy="2677656"/>
          </a:xfrm>
          <a:prstGeom prst="rect">
            <a:avLst/>
          </a:prstGeom>
        </p:spPr>
        <p:txBody>
          <a:bodyPr wrap="square">
            <a:spAutoFit/>
          </a:bodyPr>
          <a:lstStyle/>
          <a:p>
            <a:r>
              <a:rPr lang="en-US" b="1" dirty="0"/>
              <a:t>                                                     </a:t>
            </a:r>
            <a:r>
              <a:rPr lang="en-US" sz="2400" b="1" dirty="0"/>
              <a:t>Prajwal </a:t>
            </a:r>
            <a:r>
              <a:rPr lang="en-US" sz="2400" b="1" dirty="0" err="1"/>
              <a:t>Parlawar</a:t>
            </a:r>
            <a:r>
              <a:rPr lang="en-US" sz="2400" b="1" dirty="0"/>
              <a:t>      </a:t>
            </a:r>
          </a:p>
          <a:p>
            <a:r>
              <a:rPr lang="en-US" b="1" dirty="0"/>
              <a:t>                                                                                                   </a:t>
            </a:r>
          </a:p>
          <a:p>
            <a:r>
              <a:rPr lang="en-US" b="1" dirty="0"/>
              <a:t>                                                                               </a:t>
            </a:r>
            <a:r>
              <a:rPr lang="en-US" sz="2400" b="1" dirty="0"/>
              <a:t>Manish </a:t>
            </a:r>
            <a:r>
              <a:rPr lang="en-US" sz="2400" b="1" dirty="0" err="1"/>
              <a:t>Lomada</a:t>
            </a:r>
            <a:endParaRPr lang="en-US" sz="2400" b="1" dirty="0"/>
          </a:p>
          <a:p>
            <a:r>
              <a:rPr lang="en-US" sz="2400" b="1" dirty="0"/>
              <a:t>Sumedh Kulkarni  </a:t>
            </a:r>
          </a:p>
          <a:p>
            <a:r>
              <a:rPr lang="en-US" b="1" dirty="0"/>
              <a:t>                                  </a:t>
            </a:r>
          </a:p>
          <a:p>
            <a:endParaRPr lang="en-US" b="1" dirty="0"/>
          </a:p>
          <a:p>
            <a:r>
              <a:rPr lang="en-US" sz="2400" b="1" dirty="0"/>
              <a:t>                 Akshat </a:t>
            </a:r>
            <a:r>
              <a:rPr lang="en-US" sz="2400" b="1" dirty="0" err="1"/>
              <a:t>Karambe</a:t>
            </a:r>
            <a:endParaRPr lang="en-US" sz="2400" b="1" dirty="0"/>
          </a:p>
          <a:p>
            <a:endParaRPr lang="en-US" dirty="0"/>
          </a:p>
        </p:txBody>
      </p:sp>
    </p:spTree>
    <p:extLst>
      <p:ext uri="{BB962C8B-B14F-4D97-AF65-F5344CB8AC3E}">
        <p14:creationId xmlns:p14="http://schemas.microsoft.com/office/powerpoint/2010/main" val="185028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D0EE6-F78E-4CE0-96C1-98C6275E78B9}"/>
              </a:ext>
            </a:extLst>
          </p:cNvPr>
          <p:cNvSpPr>
            <a:spLocks noGrp="1"/>
          </p:cNvSpPr>
          <p:nvPr>
            <p:ph type="title"/>
          </p:nvPr>
        </p:nvSpPr>
        <p:spPr>
          <a:xfrm>
            <a:off x="838200" y="365126"/>
            <a:ext cx="10515600" cy="1015806"/>
          </a:xfrm>
        </p:spPr>
        <p:txBody>
          <a:bodyPr>
            <a:normAutofit/>
          </a:bodyPr>
          <a:lstStyle/>
          <a:p>
            <a:endParaRPr lang="en-US" dirty="0"/>
          </a:p>
        </p:txBody>
      </p:sp>
      <p:sp>
        <p:nvSpPr>
          <p:cNvPr id="6" name="Content Placeholder 5">
            <a:extLst>
              <a:ext uri="{FF2B5EF4-FFF2-40B4-BE49-F238E27FC236}">
                <a16:creationId xmlns:a16="http://schemas.microsoft.com/office/drawing/2014/main" id="{508467BB-734A-40F5-8C23-02EF72380BD6}"/>
              </a:ext>
            </a:extLst>
          </p:cNvPr>
          <p:cNvSpPr>
            <a:spLocks noGrp="1"/>
          </p:cNvSpPr>
          <p:nvPr>
            <p:ph idx="1"/>
          </p:nvPr>
        </p:nvSpPr>
        <p:spPr/>
        <p:txBody>
          <a:bodyPr/>
          <a:lstStyle/>
          <a:p>
            <a:endParaRPr lang="en-US" dirty="0"/>
          </a:p>
          <a:p>
            <a:r>
              <a:rPr lang="en-US" dirty="0"/>
              <a:t>Our data consisted of 4000 patients and 32 time series and 5 generic parameters were recorded for each of them multiple times inside the ICU. The data was in text files.</a:t>
            </a:r>
          </a:p>
          <a:p>
            <a:r>
              <a:rPr lang="en-US" dirty="0"/>
              <a:t> Some of the time series parameters measured were HR, BP and generic parameters were Gender, Age etc.</a:t>
            </a:r>
          </a:p>
          <a:p>
            <a:r>
              <a:rPr lang="en-US" dirty="0"/>
              <a:t>The aim of the project was to find the in-hospital ICU patient’s mortality rate. </a:t>
            </a:r>
          </a:p>
          <a:p>
            <a:endParaRPr lang="en-US" dirty="0"/>
          </a:p>
        </p:txBody>
      </p:sp>
      <p:pic>
        <p:nvPicPr>
          <p:cNvPr id="9" name="Picture 8">
            <a:extLst>
              <a:ext uri="{FF2B5EF4-FFF2-40B4-BE49-F238E27FC236}">
                <a16:creationId xmlns:a16="http://schemas.microsoft.com/office/drawing/2014/main" id="{3FDC480C-927C-4F44-8708-C460E2D7F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025" y="536172"/>
            <a:ext cx="7620000" cy="1558212"/>
          </a:xfrm>
          <a:prstGeom prst="rect">
            <a:avLst/>
          </a:prstGeom>
        </p:spPr>
      </p:pic>
    </p:spTree>
    <p:extLst>
      <p:ext uri="{BB962C8B-B14F-4D97-AF65-F5344CB8AC3E}">
        <p14:creationId xmlns:p14="http://schemas.microsoft.com/office/powerpoint/2010/main" val="1280034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0A52B-1FD8-4BB5-A2A8-54FB3903EFA9}"/>
              </a:ext>
            </a:extLst>
          </p:cNvPr>
          <p:cNvSpPr>
            <a:spLocks noGrp="1"/>
          </p:cNvSpPr>
          <p:nvPr>
            <p:ph type="title"/>
          </p:nvPr>
        </p:nvSpPr>
        <p:spPr>
          <a:xfrm>
            <a:off x="838200" y="11201"/>
            <a:ext cx="10515600" cy="2033409"/>
          </a:xfrm>
        </p:spPr>
        <p:txBody>
          <a:bodyPr>
            <a:normAutofit fontScale="90000"/>
          </a:bodyPr>
          <a:lstStyle/>
          <a:p>
            <a:br>
              <a:rPr lang="en-US" dirty="0"/>
            </a:br>
            <a:br>
              <a:rPr lang="en-US" dirty="0"/>
            </a:br>
            <a:br>
              <a:rPr lang="en-US" dirty="0"/>
            </a:br>
            <a:br>
              <a:rPr lang="en-US" dirty="0"/>
            </a:br>
            <a:br>
              <a:rPr lang="en-US" dirty="0"/>
            </a:br>
            <a:br>
              <a:rPr lang="en-US" dirty="0"/>
            </a:br>
            <a:endParaRPr lang="en-US" dirty="0"/>
          </a:p>
        </p:txBody>
      </p:sp>
      <p:sp>
        <p:nvSpPr>
          <p:cNvPr id="6" name="Content Placeholder 5">
            <a:extLst>
              <a:ext uri="{FF2B5EF4-FFF2-40B4-BE49-F238E27FC236}">
                <a16:creationId xmlns:a16="http://schemas.microsoft.com/office/drawing/2014/main" id="{0EDEF0EA-892B-410F-A173-C93448F70EAD}"/>
              </a:ext>
            </a:extLst>
          </p:cNvPr>
          <p:cNvSpPr>
            <a:spLocks noGrp="1"/>
          </p:cNvSpPr>
          <p:nvPr>
            <p:ph idx="1"/>
          </p:nvPr>
        </p:nvSpPr>
        <p:spPr/>
        <p:txBody>
          <a:bodyPr/>
          <a:lstStyle/>
          <a:p>
            <a:r>
              <a:rPr lang="en-US" dirty="0"/>
              <a:t>The first step was to get the csv file from the text files. </a:t>
            </a:r>
          </a:p>
          <a:p>
            <a:endParaRPr lang="en-US" dirty="0"/>
          </a:p>
          <a:p>
            <a:endParaRPr lang="en-US" dirty="0"/>
          </a:p>
        </p:txBody>
      </p:sp>
      <p:pic>
        <p:nvPicPr>
          <p:cNvPr id="7" name="Content Placeholder 4">
            <a:extLst>
              <a:ext uri="{FF2B5EF4-FFF2-40B4-BE49-F238E27FC236}">
                <a16:creationId xmlns:a16="http://schemas.microsoft.com/office/drawing/2014/main" id="{EAE8037A-C960-4B8B-AF57-99E723AC3C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740" y="246388"/>
            <a:ext cx="2642118" cy="1220439"/>
          </a:xfrm>
          <a:prstGeom prst="rect">
            <a:avLst/>
          </a:prstGeom>
        </p:spPr>
      </p:pic>
    </p:spTree>
    <p:extLst>
      <p:ext uri="{BB962C8B-B14F-4D97-AF65-F5344CB8AC3E}">
        <p14:creationId xmlns:p14="http://schemas.microsoft.com/office/powerpoint/2010/main" val="2978430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77B60-78E9-4804-8AA1-63B71B6E9B6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247A1DF-A017-42DE-BBE0-36AF219C88BF}"/>
              </a:ext>
            </a:extLst>
          </p:cNvPr>
          <p:cNvSpPr>
            <a:spLocks noGrp="1"/>
          </p:cNvSpPr>
          <p:nvPr>
            <p:ph idx="1"/>
          </p:nvPr>
        </p:nvSpPr>
        <p:spPr/>
        <p:txBody>
          <a:bodyPr/>
          <a:lstStyle/>
          <a:p>
            <a:r>
              <a:rPr lang="en-US" dirty="0"/>
              <a:t>Firstly, we removed those factors which had high correlation.</a:t>
            </a:r>
          </a:p>
          <a:p>
            <a:r>
              <a:rPr lang="en-US" dirty="0"/>
              <a:t>We then removed those records which had more than 68% of missing values.</a:t>
            </a:r>
          </a:p>
          <a:p>
            <a:r>
              <a:rPr lang="en-US" dirty="0"/>
              <a:t>Then </a:t>
            </a:r>
          </a:p>
        </p:txBody>
      </p:sp>
      <p:pic>
        <p:nvPicPr>
          <p:cNvPr id="5" name="Picture 4">
            <a:extLst>
              <a:ext uri="{FF2B5EF4-FFF2-40B4-BE49-F238E27FC236}">
                <a16:creationId xmlns:a16="http://schemas.microsoft.com/office/drawing/2014/main" id="{826DFA9A-1559-42FD-A123-A3E84FE033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0858" y="433388"/>
            <a:ext cx="3629025" cy="1257300"/>
          </a:xfrm>
          <a:prstGeom prst="rect">
            <a:avLst/>
          </a:prstGeom>
        </p:spPr>
      </p:pic>
    </p:spTree>
    <p:extLst>
      <p:ext uri="{BB962C8B-B14F-4D97-AF65-F5344CB8AC3E}">
        <p14:creationId xmlns:p14="http://schemas.microsoft.com/office/powerpoint/2010/main" val="2434297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BD54-2EC4-42E8-A68E-BC87B3E09363}"/>
              </a:ext>
            </a:extLst>
          </p:cNvPr>
          <p:cNvSpPr>
            <a:spLocks noGrp="1"/>
          </p:cNvSpPr>
          <p:nvPr>
            <p:ph type="title"/>
          </p:nvPr>
        </p:nvSpPr>
        <p:spPr>
          <a:xfrm>
            <a:off x="4058816" y="337135"/>
            <a:ext cx="2911151" cy="595927"/>
          </a:xfrm>
        </p:spPr>
        <p:txBody>
          <a:bodyPr>
            <a:normAutofit/>
          </a:bodyPr>
          <a:lstStyle/>
          <a:p>
            <a:endParaRPr lang="en-US" sz="3200" b="1" dirty="0"/>
          </a:p>
        </p:txBody>
      </p:sp>
      <p:sp>
        <p:nvSpPr>
          <p:cNvPr id="3" name="Content Placeholder 2">
            <a:extLst>
              <a:ext uri="{FF2B5EF4-FFF2-40B4-BE49-F238E27FC236}">
                <a16:creationId xmlns:a16="http://schemas.microsoft.com/office/drawing/2014/main" id="{DDF2B872-E4C5-414C-ACBD-3F7BECB46AA2}"/>
              </a:ext>
            </a:extLst>
          </p:cNvPr>
          <p:cNvSpPr>
            <a:spLocks noGrp="1"/>
          </p:cNvSpPr>
          <p:nvPr>
            <p:ph idx="1"/>
          </p:nvPr>
        </p:nvSpPr>
        <p:spPr>
          <a:xfrm>
            <a:off x="838199" y="1240971"/>
            <a:ext cx="10545147" cy="4935992"/>
          </a:xfrm>
        </p:spPr>
        <p:txBody>
          <a:bodyPr>
            <a:normAutofit fontScale="92500" lnSpcReduction="20000"/>
          </a:bodyPr>
          <a:lstStyle/>
          <a:p>
            <a:endParaRPr lang="en-US" sz="2400" dirty="0"/>
          </a:p>
          <a:p>
            <a:endParaRPr lang="en-US" sz="2400" dirty="0"/>
          </a:p>
          <a:p>
            <a:endParaRPr lang="en-US" sz="2400" dirty="0"/>
          </a:p>
          <a:p>
            <a:endParaRPr lang="en-US" sz="2400" dirty="0"/>
          </a:p>
          <a:p>
            <a:r>
              <a:rPr lang="en-US" sz="2400" dirty="0"/>
              <a:t>Just like any other Data Mining task, we spent majority of time in cleaning and preparing the data.</a:t>
            </a:r>
          </a:p>
          <a:p>
            <a:r>
              <a:rPr lang="en-US" sz="2400" dirty="0"/>
              <a:t>We had 4000 text files as our data. We used Python to convert it into one .csv file.</a:t>
            </a:r>
          </a:p>
          <a:p>
            <a:r>
              <a:rPr lang="en-US" sz="2400" dirty="0"/>
              <a:t>We had data which had many missing values. Firstly, we removed the records which had more than 60% of missing data. Then for the remaining data, we split the means of our classes and inserted those values in place of the missing values.</a:t>
            </a:r>
          </a:p>
          <a:p>
            <a:r>
              <a:rPr lang="en-US" sz="2400" dirty="0"/>
              <a:t>Around 84% of our data belonged to class 1 and 16% to class 2. Which made it susceptible towards class 1. We performed </a:t>
            </a:r>
            <a:r>
              <a:rPr lang="en-US" sz="2400" dirty="0" err="1"/>
              <a:t>undersampling</a:t>
            </a:r>
            <a:r>
              <a:rPr lang="en-US" sz="2400" dirty="0"/>
              <a:t> and oversampling to overcome this issue.</a:t>
            </a:r>
          </a:p>
        </p:txBody>
      </p:sp>
      <p:pic>
        <p:nvPicPr>
          <p:cNvPr id="5" name="Picture 4">
            <a:extLst>
              <a:ext uri="{FF2B5EF4-FFF2-40B4-BE49-F238E27FC236}">
                <a16:creationId xmlns:a16="http://schemas.microsoft.com/office/drawing/2014/main" id="{A8CE9908-7981-4B55-814A-75CCF7DA89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099" y="473237"/>
            <a:ext cx="2857500" cy="2085975"/>
          </a:xfrm>
          <a:prstGeom prst="rect">
            <a:avLst/>
          </a:prstGeom>
        </p:spPr>
      </p:pic>
      <p:pic>
        <p:nvPicPr>
          <p:cNvPr id="7" name="Picture 6">
            <a:extLst>
              <a:ext uri="{FF2B5EF4-FFF2-40B4-BE49-F238E27FC236}">
                <a16:creationId xmlns:a16="http://schemas.microsoft.com/office/drawing/2014/main" id="{8E02742D-551F-4EE8-A414-875D83708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5897" y="587828"/>
            <a:ext cx="2794503" cy="1856792"/>
          </a:xfrm>
          <a:prstGeom prst="rect">
            <a:avLst/>
          </a:prstGeom>
        </p:spPr>
      </p:pic>
    </p:spTree>
    <p:extLst>
      <p:ext uri="{BB962C8B-B14F-4D97-AF65-F5344CB8AC3E}">
        <p14:creationId xmlns:p14="http://schemas.microsoft.com/office/powerpoint/2010/main" val="1065192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F99C-1FAE-4B0A-96EE-1CF8BEB29F97}"/>
              </a:ext>
            </a:extLst>
          </p:cNvPr>
          <p:cNvSpPr>
            <a:spLocks noGrp="1"/>
          </p:cNvSpPr>
          <p:nvPr>
            <p:ph type="title"/>
          </p:nvPr>
        </p:nvSpPr>
        <p:spPr>
          <a:xfrm>
            <a:off x="4236098" y="365126"/>
            <a:ext cx="2295331" cy="726556"/>
          </a:xfrm>
        </p:spPr>
        <p:txBody>
          <a:bodyPr>
            <a:normAutofit/>
          </a:bodyPr>
          <a:lstStyle/>
          <a:p>
            <a:endParaRPr lang="en-US" sz="2800" b="1" dirty="0"/>
          </a:p>
        </p:txBody>
      </p:sp>
      <p:sp>
        <p:nvSpPr>
          <p:cNvPr id="3" name="Content Placeholder 2">
            <a:extLst>
              <a:ext uri="{FF2B5EF4-FFF2-40B4-BE49-F238E27FC236}">
                <a16:creationId xmlns:a16="http://schemas.microsoft.com/office/drawing/2014/main" id="{1F8D11B2-4AC5-42C0-B4AD-225430BF920D}"/>
              </a:ext>
            </a:extLst>
          </p:cNvPr>
          <p:cNvSpPr>
            <a:spLocks noGrp="1"/>
          </p:cNvSpPr>
          <p:nvPr>
            <p:ph idx="1"/>
          </p:nvPr>
        </p:nvSpPr>
        <p:spPr/>
        <p:txBody>
          <a:bodyPr/>
          <a:lstStyle/>
          <a:p>
            <a:endParaRPr lang="en-US" dirty="0"/>
          </a:p>
          <a:p>
            <a:endParaRPr lang="en-US" dirty="0"/>
          </a:p>
          <a:p>
            <a:r>
              <a:rPr lang="en-US" dirty="0"/>
              <a:t>We have used mean of the parameters in place of the missing values. We can instead use the values of healthy life to replace the values in missing columns.</a:t>
            </a:r>
          </a:p>
          <a:p>
            <a:r>
              <a:rPr lang="en-US" dirty="0"/>
              <a:t>We have taken the mean of the records from the time of the admission to discharge of the patients. The timings differed from patient to patient.  As we know that the first 24 hours are crucial, we can limit our analysis to that period.</a:t>
            </a:r>
          </a:p>
          <a:p>
            <a:r>
              <a:rPr lang="en-US" dirty="0"/>
              <a:t> </a:t>
            </a:r>
          </a:p>
        </p:txBody>
      </p:sp>
      <p:pic>
        <p:nvPicPr>
          <p:cNvPr id="5" name="Picture 4">
            <a:extLst>
              <a:ext uri="{FF2B5EF4-FFF2-40B4-BE49-F238E27FC236}">
                <a16:creationId xmlns:a16="http://schemas.microsoft.com/office/drawing/2014/main" id="{9B84FBEC-C768-4ADE-9BDD-8C4B32DD17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92595"/>
            <a:ext cx="6578082" cy="2625250"/>
          </a:xfrm>
          <a:prstGeom prst="rect">
            <a:avLst/>
          </a:prstGeom>
        </p:spPr>
      </p:pic>
      <p:pic>
        <p:nvPicPr>
          <p:cNvPr id="7" name="Picture 6">
            <a:extLst>
              <a:ext uri="{FF2B5EF4-FFF2-40B4-BE49-F238E27FC236}">
                <a16:creationId xmlns:a16="http://schemas.microsoft.com/office/drawing/2014/main" id="{B31E5033-8431-4022-AF2A-70D2FBED87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5017" y="195003"/>
            <a:ext cx="3489649" cy="1764425"/>
          </a:xfrm>
          <a:prstGeom prst="rect">
            <a:avLst/>
          </a:prstGeom>
        </p:spPr>
      </p:pic>
    </p:spTree>
    <p:extLst>
      <p:ext uri="{BB962C8B-B14F-4D97-AF65-F5344CB8AC3E}">
        <p14:creationId xmlns:p14="http://schemas.microsoft.com/office/powerpoint/2010/main" val="2141305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60834-84DD-4C32-A04E-AF063680BE1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78A21C2-FEDD-4925-B30F-E8AEC3FBBF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782" y="980927"/>
            <a:ext cx="10528161" cy="5511947"/>
          </a:xfrm>
        </p:spPr>
      </p:pic>
    </p:spTree>
    <p:extLst>
      <p:ext uri="{BB962C8B-B14F-4D97-AF65-F5344CB8AC3E}">
        <p14:creationId xmlns:p14="http://schemas.microsoft.com/office/powerpoint/2010/main" val="253776822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116</TotalTime>
  <Words>331</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MT</vt:lpstr>
      <vt:lpstr>Impact</vt:lpstr>
      <vt:lpstr>Badge</vt:lpstr>
      <vt:lpstr>Data Mining Project Spring 2018</vt:lpstr>
      <vt:lpstr>PowerPoint Presentation</vt:lpstr>
      <vt:lpstr>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Project Spring 2018</dc:title>
  <dc:creator>Sumedh Kulkarni</dc:creator>
  <cp:lastModifiedBy>Sumedh Kulkarni</cp:lastModifiedBy>
  <cp:revision>24</cp:revision>
  <dcterms:created xsi:type="dcterms:W3CDTF">2018-04-18T21:56:38Z</dcterms:created>
  <dcterms:modified xsi:type="dcterms:W3CDTF">2018-04-19T01:57:58Z</dcterms:modified>
</cp:coreProperties>
</file>