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62" r:id="rId7"/>
    <p:sldId id="264" r:id="rId8"/>
    <p:sldId id="265" r:id="rId9"/>
    <p:sldId id="266" r:id="rId10"/>
    <p:sldId id="267" r:id="rId11"/>
    <p:sldId id="268" r:id="rId12"/>
    <p:sldId id="269" r:id="rId13"/>
    <p:sldId id="270" r:id="rId14"/>
    <p:sldId id="273" r:id="rId15"/>
    <p:sldId id="271" r:id="rId16"/>
    <p:sldId id="272"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file:///C:\Users\sumedh\Desktop\assignment\wind%20month%20wise%20curve\wind%20result%20analysi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oleObject" Target="file:///C:\Users\sumedh\Desktop\assignment\wind%20month%20wise%20curve\wind%20result%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Wind Turbine 1 and 2 Logistic Function MAPE Value Comparison</a:t>
            </a:r>
            <a:r>
              <a:rPr lang="en-US" baseline="0"/>
              <a:t> Month wise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015257601411314E-2"/>
          <c:y val="0.17676465908084893"/>
          <c:w val="0.88249643324358962"/>
          <c:h val="0.60163582894078749"/>
        </c:manualLayout>
      </c:layout>
      <c:lineChart>
        <c:grouping val="standard"/>
        <c:varyColors val="0"/>
        <c:ser>
          <c:idx val="0"/>
          <c:order val="0"/>
          <c:tx>
            <c:strRef>
              <c:f>Sheet1!$E$1</c:f>
              <c:strCache>
                <c:ptCount val="1"/>
                <c:pt idx="0">
                  <c:v>Wind Turbine 1 Logistics 
Function MAPE Value</c:v>
                </c:pt>
              </c:strCache>
            </c:strRef>
          </c:tx>
          <c:spPr>
            <a:ln w="28575" cap="rnd">
              <a:solidFill>
                <a:schemeClr val="accent1"/>
              </a:solidFill>
              <a:round/>
            </a:ln>
            <a:effectLst/>
          </c:spPr>
          <c:marker>
            <c:symbol val="none"/>
          </c:marker>
          <c:dLbls>
            <c:dLbl>
              <c:idx val="0"/>
              <c:layout>
                <c:manualLayout>
                  <c:x val="-2.7777777777777776E-2"/>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078-45D6-B1E8-CE19D7094FC4}"/>
                </c:ext>
              </c:extLst>
            </c:dLbl>
            <c:dLbl>
              <c:idx val="1"/>
              <c:layout>
                <c:manualLayout>
                  <c:x val="-1.9444444444444445E-2"/>
                  <c:y val="-5.55555555555556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078-45D6-B1E8-CE19D7094FC4}"/>
                </c:ext>
              </c:extLst>
            </c:dLbl>
            <c:dLbl>
              <c:idx val="3"/>
              <c:layout>
                <c:manualLayout>
                  <c:x val="-6.9444444444444545E-2"/>
                  <c:y val="-6.9444444444444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078-45D6-B1E8-CE19D7094FC4}"/>
                </c:ext>
              </c:extLst>
            </c:dLbl>
            <c:dLbl>
              <c:idx val="4"/>
              <c:layout>
                <c:manualLayout>
                  <c:x val="1.1111111111111112E-2"/>
                  <c:y val="-7.86893026961511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078-45D6-B1E8-CE19D7094FC4}"/>
                </c:ext>
              </c:extLst>
            </c:dLbl>
            <c:dLbl>
              <c:idx val="5"/>
              <c:layout>
                <c:manualLayout>
                  <c:x val="8.3333333333332309E-3"/>
                  <c:y val="-4.16666666666667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078-45D6-B1E8-CE19D7094FC4}"/>
                </c:ext>
              </c:extLst>
            </c:dLbl>
            <c:dLbl>
              <c:idx val="6"/>
              <c:layout>
                <c:manualLayout>
                  <c:x val="-1.6666666666666666E-2"/>
                  <c:y val="-4.62962962962963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078-45D6-B1E8-CE19D7094FC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Sheet1!$D$2:$D$8</c:f>
              <c:strCache>
                <c:ptCount val="7"/>
                <c:pt idx="0">
                  <c:v>June</c:v>
                </c:pt>
                <c:pt idx="1">
                  <c:v>July</c:v>
                </c:pt>
                <c:pt idx="2">
                  <c:v>August</c:v>
                </c:pt>
                <c:pt idx="3">
                  <c:v>September</c:v>
                </c:pt>
                <c:pt idx="4">
                  <c:v>October</c:v>
                </c:pt>
                <c:pt idx="5">
                  <c:v>November</c:v>
                </c:pt>
                <c:pt idx="6">
                  <c:v>December</c:v>
                </c:pt>
              </c:strCache>
            </c:strRef>
          </c:cat>
          <c:val>
            <c:numRef>
              <c:f>Sheet1!$E$2:$E$8</c:f>
              <c:numCache>
                <c:formatCode>0.00</c:formatCode>
                <c:ptCount val="7"/>
                <c:pt idx="0">
                  <c:v>6.2078303999999997</c:v>
                </c:pt>
                <c:pt idx="1">
                  <c:v>8.0429896000000003</c:v>
                </c:pt>
                <c:pt idx="2">
                  <c:v>7.1525622000000002</c:v>
                </c:pt>
                <c:pt idx="3">
                  <c:v>9.4263574999999999</c:v>
                </c:pt>
                <c:pt idx="4">
                  <c:v>7.3338355000000002</c:v>
                </c:pt>
                <c:pt idx="5">
                  <c:v>6.1689170999999998</c:v>
                </c:pt>
                <c:pt idx="6">
                  <c:v>5.2843176999999999</c:v>
                </c:pt>
              </c:numCache>
            </c:numRef>
          </c:val>
          <c:smooth val="0"/>
          <c:extLst>
            <c:ext xmlns:c16="http://schemas.microsoft.com/office/drawing/2014/chart" uri="{C3380CC4-5D6E-409C-BE32-E72D297353CC}">
              <c16:uniqueId val="{00000006-3078-45D6-B1E8-CE19D7094FC4}"/>
            </c:ext>
          </c:extLst>
        </c:ser>
        <c:ser>
          <c:idx val="1"/>
          <c:order val="1"/>
          <c:tx>
            <c:strRef>
              <c:f>Sheet1!$F$1</c:f>
              <c:strCache>
                <c:ptCount val="1"/>
                <c:pt idx="0">
                  <c:v>Wind Turbine 2 Logistics 
Function MAPE Value</c:v>
                </c:pt>
              </c:strCache>
            </c:strRef>
          </c:tx>
          <c:spPr>
            <a:ln w="28575" cap="rnd">
              <a:solidFill>
                <a:schemeClr val="accent2"/>
              </a:solidFill>
              <a:round/>
            </a:ln>
            <a:effectLst/>
          </c:spPr>
          <c:marker>
            <c:symbol val="none"/>
          </c:marker>
          <c:dLbls>
            <c:dLbl>
              <c:idx val="0"/>
              <c:layout>
                <c:manualLayout>
                  <c:x val="-2.5462668816039986E-17"/>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078-45D6-B1E8-CE19D7094FC4}"/>
                </c:ext>
              </c:extLst>
            </c:dLbl>
            <c:dLbl>
              <c:idx val="1"/>
              <c:layout>
                <c:manualLayout>
                  <c:x val="0"/>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078-45D6-B1E8-CE19D7094FC4}"/>
                </c:ext>
              </c:extLst>
            </c:dLbl>
            <c:dLbl>
              <c:idx val="2"/>
              <c:layout>
                <c:manualLayout>
                  <c:x val="-5.5555555555555558E-3"/>
                  <c:y val="4.6296296296296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078-45D6-B1E8-CE19D7094FC4}"/>
                </c:ext>
              </c:extLst>
            </c:dLbl>
            <c:dLbl>
              <c:idx val="3"/>
              <c:layout>
                <c:manualLayout>
                  <c:x val="-3.6111111111111108E-2"/>
                  <c:y val="0.1018518518518518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078-45D6-B1E8-CE19D7094FC4}"/>
                </c:ext>
              </c:extLst>
            </c:dLbl>
            <c:dLbl>
              <c:idx val="4"/>
              <c:layout>
                <c:manualLayout>
                  <c:x val="-1.0185067526415994E-16"/>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078-45D6-B1E8-CE19D7094FC4}"/>
                </c:ext>
              </c:extLst>
            </c:dLbl>
            <c:dLbl>
              <c:idx val="5"/>
              <c:layout>
                <c:manualLayout>
                  <c:x val="-2.7777777777778798E-3"/>
                  <c:y val="7.87037037037036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078-45D6-B1E8-CE19D7094FC4}"/>
                </c:ext>
              </c:extLst>
            </c:dLbl>
            <c:dLbl>
              <c:idx val="6"/>
              <c:layout>
                <c:manualLayout>
                  <c:x val="-3.0555555555555454E-2"/>
                  <c:y val="6.48148148148148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078-45D6-B1E8-CE19D7094FC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Sheet1!$D$2:$D$8</c:f>
              <c:strCache>
                <c:ptCount val="7"/>
                <c:pt idx="0">
                  <c:v>June</c:v>
                </c:pt>
                <c:pt idx="1">
                  <c:v>July</c:v>
                </c:pt>
                <c:pt idx="2">
                  <c:v>August</c:v>
                </c:pt>
                <c:pt idx="3">
                  <c:v>September</c:v>
                </c:pt>
                <c:pt idx="4">
                  <c:v>October</c:v>
                </c:pt>
                <c:pt idx="5">
                  <c:v>November</c:v>
                </c:pt>
                <c:pt idx="6">
                  <c:v>December</c:v>
                </c:pt>
              </c:strCache>
            </c:strRef>
          </c:cat>
          <c:val>
            <c:numRef>
              <c:f>Sheet1!$F$2:$F$8</c:f>
              <c:numCache>
                <c:formatCode>0.00</c:formatCode>
                <c:ptCount val="7"/>
                <c:pt idx="0">
                  <c:v>4.8422122999999999</c:v>
                </c:pt>
                <c:pt idx="1">
                  <c:v>5.3492012000000004</c:v>
                </c:pt>
                <c:pt idx="2">
                  <c:v>5.2111258999999999</c:v>
                </c:pt>
                <c:pt idx="3">
                  <c:v>9.7469894999999998</c:v>
                </c:pt>
                <c:pt idx="4">
                  <c:v>6.5472305999999998</c:v>
                </c:pt>
                <c:pt idx="5">
                  <c:v>5.9344948000000004</c:v>
                </c:pt>
                <c:pt idx="6">
                  <c:v>4.9932334999999997</c:v>
                </c:pt>
              </c:numCache>
            </c:numRef>
          </c:val>
          <c:smooth val="0"/>
          <c:extLst>
            <c:ext xmlns:c16="http://schemas.microsoft.com/office/drawing/2014/chart" uri="{C3380CC4-5D6E-409C-BE32-E72D297353CC}">
              <c16:uniqueId val="{0000000E-3078-45D6-B1E8-CE19D7094FC4}"/>
            </c:ext>
          </c:extLst>
        </c:ser>
        <c:dLbls>
          <c:showLegendKey val="0"/>
          <c:showVal val="0"/>
          <c:showCatName val="0"/>
          <c:showSerName val="0"/>
          <c:showPercent val="0"/>
          <c:showBubbleSize val="0"/>
        </c:dLbls>
        <c:smooth val="0"/>
        <c:axId val="726487327"/>
        <c:axId val="726493983"/>
      </c:lineChart>
      <c:catAx>
        <c:axId val="726487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26493983"/>
        <c:crosses val="autoZero"/>
        <c:auto val="1"/>
        <c:lblAlgn val="ctr"/>
        <c:lblOffset val="100"/>
        <c:noMultiLvlLbl val="0"/>
      </c:catAx>
      <c:valAx>
        <c:axId val="7264939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26487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t>Both Wind Turbine Logistic Function
MAPE Value Month Wise</a:t>
            </a:r>
            <a:r>
              <a:rPr lang="en-US" sz="1400" baseline="0" dirty="0"/>
              <a:t> Value</a:t>
            </a:r>
            <a:endParaRPr lang="en-US" sz="1400" dirty="0"/>
          </a:p>
        </c:rich>
      </c:tx>
      <c:layout>
        <c:manualLayout>
          <c:xMode val="edge"/>
          <c:yMode val="edge"/>
          <c:x val="0.20959711286089239"/>
          <c:y val="2.027369811729180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219816272965887E-2"/>
          <c:y val="0.22374053242243236"/>
          <c:w val="0.87122462817147861"/>
          <c:h val="0.68625127189519486"/>
        </c:manualLayout>
      </c:layout>
      <c:lineChart>
        <c:grouping val="standard"/>
        <c:varyColors val="0"/>
        <c:ser>
          <c:idx val="0"/>
          <c:order val="0"/>
          <c:tx>
            <c:strRef>
              <c:f>Sheet1!$B$1</c:f>
              <c:strCache>
                <c:ptCount val="1"/>
                <c:pt idx="0">
                  <c:v>Both Wind Turbine Logistic Function
MAPE Value</c:v>
                </c:pt>
              </c:strCache>
            </c:strRef>
          </c:tx>
          <c:spPr>
            <a:ln w="28575" cap="rnd">
              <a:solidFill>
                <a:schemeClr val="accent1"/>
              </a:solidFill>
              <a:round/>
            </a:ln>
            <a:effectLst/>
          </c:spPr>
          <c:marker>
            <c:symbol val="none"/>
          </c:marker>
          <c:dLbls>
            <c:dLbl>
              <c:idx val="0"/>
              <c:layout>
                <c:manualLayout>
                  <c:x val="2.7777777777777523E-3"/>
                  <c:y val="3.70370370370369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17-40A1-87E9-379089ED2FDE}"/>
                </c:ext>
              </c:extLst>
            </c:dLbl>
            <c:dLbl>
              <c:idx val="1"/>
              <c:layout>
                <c:manualLayout>
                  <c:x val="-1.6666666666666666E-2"/>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F17-40A1-87E9-379089ED2FDE}"/>
                </c:ext>
              </c:extLst>
            </c:dLbl>
            <c:dLbl>
              <c:idx val="4"/>
              <c:layout>
                <c:manualLayout>
                  <c:x val="-1.0185067526415994E-16"/>
                  <c:y val="-2.77777777777778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17-40A1-87E9-379089ED2FDE}"/>
                </c:ext>
              </c:extLst>
            </c:dLbl>
            <c:dLbl>
              <c:idx val="5"/>
              <c:layout>
                <c:manualLayout>
                  <c:x val="8.3333333333332309E-3"/>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F17-40A1-87E9-379089ED2FDE}"/>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June</c:v>
                </c:pt>
                <c:pt idx="1">
                  <c:v>July</c:v>
                </c:pt>
                <c:pt idx="2">
                  <c:v>August</c:v>
                </c:pt>
                <c:pt idx="3">
                  <c:v>September</c:v>
                </c:pt>
                <c:pt idx="4">
                  <c:v>October</c:v>
                </c:pt>
                <c:pt idx="5">
                  <c:v>November</c:v>
                </c:pt>
                <c:pt idx="6">
                  <c:v>December</c:v>
                </c:pt>
              </c:strCache>
            </c:strRef>
          </c:cat>
          <c:val>
            <c:numRef>
              <c:f>Sheet1!$B$2:$B$8</c:f>
              <c:numCache>
                <c:formatCode>0.00</c:formatCode>
                <c:ptCount val="7"/>
                <c:pt idx="0">
                  <c:v>5.5246234000000003</c:v>
                </c:pt>
                <c:pt idx="1">
                  <c:v>6.3885161999999998</c:v>
                </c:pt>
                <c:pt idx="2">
                  <c:v>6.1042369000000001</c:v>
                </c:pt>
                <c:pt idx="3">
                  <c:v>10.098508199999999</c:v>
                </c:pt>
                <c:pt idx="4">
                  <c:v>7.0420264000000001</c:v>
                </c:pt>
                <c:pt idx="5">
                  <c:v>6.1974175000000002</c:v>
                </c:pt>
                <c:pt idx="6">
                  <c:v>5.2487126000000002</c:v>
                </c:pt>
              </c:numCache>
            </c:numRef>
          </c:val>
          <c:smooth val="0"/>
          <c:extLst>
            <c:ext xmlns:c16="http://schemas.microsoft.com/office/drawing/2014/chart" uri="{C3380CC4-5D6E-409C-BE32-E72D297353CC}">
              <c16:uniqueId val="{00000004-EF17-40A1-87E9-379089ED2FDE}"/>
            </c:ext>
          </c:extLst>
        </c:ser>
        <c:dLbls>
          <c:showLegendKey val="0"/>
          <c:showVal val="0"/>
          <c:showCatName val="0"/>
          <c:showSerName val="0"/>
          <c:showPercent val="0"/>
          <c:showBubbleSize val="0"/>
        </c:dLbls>
        <c:smooth val="0"/>
        <c:axId val="645829551"/>
        <c:axId val="645842863"/>
      </c:lineChart>
      <c:catAx>
        <c:axId val="64582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45842863"/>
        <c:crosses val="autoZero"/>
        <c:auto val="1"/>
        <c:lblAlgn val="ctr"/>
        <c:lblOffset val="100"/>
        <c:noMultiLvlLbl val="0"/>
      </c:catAx>
      <c:valAx>
        <c:axId val="64584286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458295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0.65517</cdr:x>
      <cdr:y>0.15821</cdr:y>
    </cdr:from>
    <cdr:to>
      <cdr:x>0.9689</cdr:x>
      <cdr:y>0.37539</cdr:y>
    </cdr:to>
    <cdr:sp macro="" textlink="">
      <cdr:nvSpPr>
        <cdr:cNvPr id="2" name="TextBox 1"/>
        <cdr:cNvSpPr txBox="1"/>
      </cdr:nvSpPr>
      <cdr:spPr>
        <a:xfrm xmlns:a="http://schemas.openxmlformats.org/drawingml/2006/main">
          <a:off x="3737603" y="555796"/>
          <a:ext cx="1789740" cy="762923"/>
        </a:xfrm>
        <a:prstGeom xmlns:a="http://schemas.openxmlformats.org/drawingml/2006/main" prst="rect">
          <a:avLst/>
        </a:prstGeom>
        <a:ln xmlns:a="http://schemas.openxmlformats.org/drawingml/2006/main">
          <a:solidFill>
            <a:sysClr val="windowText" lastClr="000000"/>
          </a:solidFill>
        </a:ln>
      </cdr:spPr>
      <cdr:txBody>
        <a:bodyPr xmlns:a="http://schemas.openxmlformats.org/drawingml/2006/main" vertOverflow="clip" wrap="square" rtlCol="0"/>
        <a:lstStyle xmlns:a="http://schemas.openxmlformats.org/drawingml/2006/main"/>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400" dirty="0">
              <a:effectLst/>
            </a:rPr>
            <a:t>For both turbine MAPE value is high in September month</a:t>
          </a:r>
        </a:p>
        <a:p xmlns:a="http://schemas.openxmlformats.org/drawingml/2006/main">
          <a:endParaRPr lang="en-US" sz="1100" dirty="0"/>
        </a:p>
      </cdr:txBody>
    </cdr:sp>
  </cdr:relSizeAnchor>
  <cdr:relSizeAnchor xmlns:cdr="http://schemas.openxmlformats.org/drawingml/2006/chartDrawing">
    <cdr:from>
      <cdr:x>0.60287</cdr:x>
      <cdr:y>0.23381</cdr:y>
    </cdr:from>
    <cdr:to>
      <cdr:x>0.65755</cdr:x>
      <cdr:y>0.26613</cdr:y>
    </cdr:to>
    <cdr:cxnSp macro="">
      <cdr:nvCxnSpPr>
        <cdr:cNvPr id="3" name="Straight Arrow Connector 2"/>
        <cdr:cNvCxnSpPr/>
      </cdr:nvCxnSpPr>
      <cdr:spPr>
        <a:xfrm xmlns:a="http://schemas.openxmlformats.org/drawingml/2006/main" flipV="1">
          <a:off x="3439236" y="821378"/>
          <a:ext cx="311956" cy="113518"/>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0.47222</cdr:x>
      <cdr:y>0.25798</cdr:y>
    </cdr:from>
    <cdr:to>
      <cdr:x>0.62326</cdr:x>
      <cdr:y>0.41764</cdr:y>
    </cdr:to>
    <cdr:sp macro="" textlink="">
      <cdr:nvSpPr>
        <cdr:cNvPr id="2" name="Oval 1"/>
        <cdr:cNvSpPr/>
      </cdr:nvSpPr>
      <cdr:spPr>
        <a:xfrm xmlns:a="http://schemas.openxmlformats.org/drawingml/2006/main">
          <a:off x="2159000" y="808037"/>
          <a:ext cx="690563" cy="500062"/>
        </a:xfrm>
        <a:prstGeom xmlns:a="http://schemas.openxmlformats.org/drawingml/2006/main" prst="ellipse">
          <a:avLst/>
        </a:prstGeom>
        <a:solidFill xmlns:a="http://schemas.openxmlformats.org/drawingml/2006/main">
          <a:schemeClr val="lt1">
            <a:alpha val="0"/>
          </a:schemeClr>
        </a:solidFill>
        <a:ln xmlns:a="http://schemas.openxmlformats.org/drawingml/2006/main">
          <a:solidFill>
            <a:srgbClr val="FF0000"/>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0.65451</cdr:x>
      <cdr:y>0.18702</cdr:y>
    </cdr:from>
    <cdr:to>
      <cdr:x>0.98455</cdr:x>
      <cdr:y>0.42462</cdr:y>
    </cdr:to>
    <cdr:sp macro="" textlink="">
      <cdr:nvSpPr>
        <cdr:cNvPr id="3" name="TextBox 2"/>
        <cdr:cNvSpPr txBox="1"/>
      </cdr:nvSpPr>
      <cdr:spPr>
        <a:xfrm xmlns:a="http://schemas.openxmlformats.org/drawingml/2006/main">
          <a:off x="4046465" y="585771"/>
          <a:ext cx="2040435" cy="744203"/>
        </a:xfrm>
        <a:prstGeom xmlns:a="http://schemas.openxmlformats.org/drawingml/2006/main" prst="rect">
          <a:avLst/>
        </a:prstGeom>
        <a:ln xmlns:a="http://schemas.openxmlformats.org/drawingml/2006/main">
          <a:solidFill>
            <a:sysClr val="windowText" lastClr="000000"/>
          </a:solidFill>
        </a:ln>
      </cdr:spPr>
      <cdr:txBody>
        <a:bodyPr xmlns:a="http://schemas.openxmlformats.org/drawingml/2006/main" vertOverflow="clip" wrap="square" rtlCol="0"/>
        <a:lstStyle xmlns:a="http://schemas.openxmlformats.org/drawingml/2006/main"/>
        <a:p xmlns:a="http://schemas.openxmlformats.org/drawingml/2006/main">
          <a:r>
            <a:rPr lang="en-US" sz="1200" dirty="0"/>
            <a:t>For both turbine MAPE value is high in September month</a:t>
          </a:r>
        </a:p>
      </cdr:txBody>
    </cdr:sp>
  </cdr:relSizeAnchor>
  <cdr:relSizeAnchor xmlns:cdr="http://schemas.openxmlformats.org/drawingml/2006/chartDrawing">
    <cdr:from>
      <cdr:x>0.54774</cdr:x>
      <cdr:y>0.21997</cdr:y>
    </cdr:from>
    <cdr:to>
      <cdr:x>0.65278</cdr:x>
      <cdr:y>0.25798</cdr:y>
    </cdr:to>
    <cdr:cxnSp macro="">
      <cdr:nvCxnSpPr>
        <cdr:cNvPr id="5" name="Straight Arrow Connector 4"/>
        <cdr:cNvCxnSpPr>
          <a:stCxn xmlns:a="http://schemas.openxmlformats.org/drawingml/2006/main" id="2" idx="0"/>
        </cdr:cNvCxnSpPr>
      </cdr:nvCxnSpPr>
      <cdr:spPr>
        <a:xfrm xmlns:a="http://schemas.openxmlformats.org/drawingml/2006/main" flipV="1">
          <a:off x="2504282" y="688974"/>
          <a:ext cx="480218" cy="119063"/>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27-Oct-18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27-Oct-18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27-Oct-18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27-Oct-18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27-Oct-18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27-Oct-18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27-Oct-18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27-Oct-18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57200"/>
            <a:ext cx="10058400" cy="3867912"/>
          </a:xfrm>
        </p:spPr>
        <p:txBody>
          <a:bodyPr>
            <a:normAutofit fontScale="90000"/>
          </a:bodyPr>
          <a:lstStyle/>
          <a:p>
            <a:r>
              <a:rPr lang="en-US" dirty="0"/>
              <a:t/>
            </a:r>
            <a:br>
              <a:rPr lang="en-US" dirty="0"/>
            </a:br>
            <a:r>
              <a:rPr lang="en-US" dirty="0" smtClean="0"/>
              <a:t/>
            </a:r>
            <a:br>
              <a:rPr lang="en-US" dirty="0" smtClean="0"/>
            </a:br>
            <a:r>
              <a:rPr lang="en-US" dirty="0" smtClean="0"/>
              <a:t>   </a:t>
            </a:r>
            <a:r>
              <a:rPr lang="en-US" sz="4900" dirty="0" smtClean="0"/>
              <a:t>Analysis of Wind Turbine Performance </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smtClean="0"/>
              <a:t>By – SUMEDH Kumar Prasad</a:t>
            </a:r>
            <a:endParaRPr lang="en-US" dirty="0"/>
          </a:p>
        </p:txBody>
      </p:sp>
    </p:spTree>
    <p:extLst>
      <p:ext uri="{BB962C8B-B14F-4D97-AF65-F5344CB8AC3E}">
        <p14:creationId xmlns:p14="http://schemas.microsoft.com/office/powerpoint/2010/main" val="1363569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585204" cy="62779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         Power curve for Wind Turbine 1 and  2 with ‘ok’ state </a:t>
            </a:r>
            <a:endParaRPr lang="en-US" sz="3200" dirty="0"/>
          </a:p>
        </p:txBody>
      </p:sp>
      <p:sp>
        <p:nvSpPr>
          <p:cNvPr id="4" name="TextBox 3"/>
          <p:cNvSpPr txBox="1"/>
          <p:nvPr/>
        </p:nvSpPr>
        <p:spPr>
          <a:xfrm>
            <a:off x="-54591" y="818866"/>
            <a:ext cx="6277967" cy="369332"/>
          </a:xfrm>
          <a:prstGeom prst="rect">
            <a:avLst/>
          </a:prstGeom>
          <a:noFill/>
        </p:spPr>
        <p:txBody>
          <a:bodyPr wrap="square" rtlCol="0">
            <a:spAutoFit/>
          </a:bodyPr>
          <a:lstStyle/>
          <a:p>
            <a:r>
              <a:rPr lang="en-US" dirty="0"/>
              <a:t>Power curve for </a:t>
            </a:r>
            <a:r>
              <a:rPr lang="en-US" b="1" dirty="0"/>
              <a:t>Wind Turbine 1 </a:t>
            </a:r>
            <a:r>
              <a:rPr lang="en-US" dirty="0" smtClean="0"/>
              <a:t>with ok state ‘ok’ of wind turbine</a:t>
            </a:r>
            <a:endParaRPr lang="en-US" dirty="0"/>
          </a:p>
        </p:txBody>
      </p:sp>
      <p:sp>
        <p:nvSpPr>
          <p:cNvPr id="5" name="TextBox 4"/>
          <p:cNvSpPr txBox="1"/>
          <p:nvPr/>
        </p:nvSpPr>
        <p:spPr>
          <a:xfrm>
            <a:off x="6264320" y="818866"/>
            <a:ext cx="6045957" cy="369332"/>
          </a:xfrm>
          <a:prstGeom prst="rect">
            <a:avLst/>
          </a:prstGeom>
          <a:noFill/>
        </p:spPr>
        <p:txBody>
          <a:bodyPr wrap="square" rtlCol="0">
            <a:spAutoFit/>
          </a:bodyPr>
          <a:lstStyle/>
          <a:p>
            <a:r>
              <a:rPr lang="en-US" dirty="0"/>
              <a:t>Power curve for </a:t>
            </a:r>
            <a:r>
              <a:rPr lang="en-US" b="1" dirty="0"/>
              <a:t>Wind Turbine </a:t>
            </a:r>
            <a:r>
              <a:rPr lang="en-US" b="1" dirty="0" smtClean="0"/>
              <a:t>2 </a:t>
            </a:r>
            <a:r>
              <a:rPr lang="en-US" dirty="0" smtClean="0"/>
              <a:t>with ‘ok’ state of wind turbine</a:t>
            </a:r>
            <a:endParaRPr lang="en-US" dirty="0"/>
          </a:p>
        </p:txBody>
      </p:sp>
      <p:pic>
        <p:nvPicPr>
          <p:cNvPr id="6" name="Picture"/>
          <p:cNvPicPr/>
          <p:nvPr/>
        </p:nvPicPr>
        <p:blipFill>
          <a:blip r:embed="rId2"/>
          <a:stretch>
            <a:fillRect/>
          </a:stretch>
        </p:blipFill>
        <p:spPr bwMode="auto">
          <a:xfrm>
            <a:off x="456134" y="1188198"/>
            <a:ext cx="5453347" cy="3383802"/>
          </a:xfrm>
          <a:prstGeom prst="rect">
            <a:avLst/>
          </a:prstGeom>
          <a:noFill/>
          <a:ln w="9525">
            <a:noFill/>
            <a:headEnd/>
            <a:tailEnd/>
          </a:ln>
        </p:spPr>
      </p:pic>
      <p:pic>
        <p:nvPicPr>
          <p:cNvPr id="7" name="Picture"/>
          <p:cNvPicPr/>
          <p:nvPr/>
        </p:nvPicPr>
        <p:blipFill>
          <a:blip r:embed="rId3"/>
          <a:stretch>
            <a:fillRect/>
          </a:stretch>
        </p:blipFill>
        <p:spPr bwMode="auto">
          <a:xfrm>
            <a:off x="6182433" y="1188198"/>
            <a:ext cx="5854892" cy="3383802"/>
          </a:xfrm>
          <a:prstGeom prst="rect">
            <a:avLst/>
          </a:prstGeom>
          <a:noFill/>
          <a:ln w="9525">
            <a:noFill/>
            <a:headEnd/>
            <a:tailEnd/>
          </a:ln>
        </p:spPr>
      </p:pic>
      <p:sp>
        <p:nvSpPr>
          <p:cNvPr id="8" name="TextBox 7"/>
          <p:cNvSpPr txBox="1"/>
          <p:nvPr/>
        </p:nvSpPr>
        <p:spPr>
          <a:xfrm>
            <a:off x="7615451" y="4756666"/>
            <a:ext cx="4817659" cy="369332"/>
          </a:xfrm>
          <a:prstGeom prst="rect">
            <a:avLst/>
          </a:prstGeom>
          <a:noFill/>
        </p:spPr>
        <p:txBody>
          <a:bodyPr wrap="square" rtlCol="0">
            <a:spAutoFit/>
          </a:bodyPr>
          <a:lstStyle/>
          <a:p>
            <a:r>
              <a:rPr lang="en-US" b="1" dirty="0" smtClean="0"/>
              <a:t>Logistic Function MAPE value is 8.90 </a:t>
            </a:r>
            <a:endParaRPr lang="en-US" b="1" dirty="0"/>
          </a:p>
        </p:txBody>
      </p:sp>
      <p:sp>
        <p:nvSpPr>
          <p:cNvPr id="10" name="TextBox 9"/>
          <p:cNvSpPr txBox="1"/>
          <p:nvPr/>
        </p:nvSpPr>
        <p:spPr>
          <a:xfrm>
            <a:off x="1091822" y="4756666"/>
            <a:ext cx="4817659" cy="369332"/>
          </a:xfrm>
          <a:prstGeom prst="rect">
            <a:avLst/>
          </a:prstGeom>
          <a:noFill/>
        </p:spPr>
        <p:txBody>
          <a:bodyPr wrap="square" rtlCol="0">
            <a:spAutoFit/>
          </a:bodyPr>
          <a:lstStyle/>
          <a:p>
            <a:r>
              <a:rPr lang="en-US" b="1" dirty="0" smtClean="0"/>
              <a:t>Logistic Function MAPE value is 11.05 </a:t>
            </a:r>
            <a:endParaRPr lang="en-US" b="1" dirty="0"/>
          </a:p>
        </p:txBody>
      </p:sp>
      <p:sp>
        <p:nvSpPr>
          <p:cNvPr id="11" name="TextBox 10"/>
          <p:cNvSpPr txBox="1"/>
          <p:nvPr/>
        </p:nvSpPr>
        <p:spPr>
          <a:xfrm>
            <a:off x="682388" y="5404513"/>
            <a:ext cx="11000096" cy="646331"/>
          </a:xfrm>
          <a:prstGeom prst="rect">
            <a:avLst/>
          </a:prstGeom>
          <a:noFill/>
        </p:spPr>
        <p:txBody>
          <a:bodyPr wrap="square" rtlCol="0">
            <a:spAutoFit/>
          </a:bodyPr>
          <a:lstStyle/>
          <a:p>
            <a:r>
              <a:rPr lang="en-US" dirty="0" smtClean="0"/>
              <a:t>Hence, by seeing the Turbine1 and Turbine 2 two graph the performance of Wind Turbine 2 is more compare to Wind Turbine 1.It is also evident by seeing the less value of </a:t>
            </a:r>
            <a:r>
              <a:rPr lang="en-US" b="1" dirty="0" smtClean="0"/>
              <a:t>MAPE value 8.90 of Wind Turbine 2</a:t>
            </a:r>
            <a:r>
              <a:rPr lang="en-US" dirty="0" smtClean="0"/>
              <a:t>. </a:t>
            </a:r>
            <a:endParaRPr lang="en-US" dirty="0"/>
          </a:p>
        </p:txBody>
      </p:sp>
    </p:spTree>
    <p:extLst>
      <p:ext uri="{BB962C8B-B14F-4D97-AF65-F5344CB8AC3E}">
        <p14:creationId xmlns:p14="http://schemas.microsoft.com/office/powerpoint/2010/main" val="66262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831" y="213835"/>
            <a:ext cx="6264322" cy="1077218"/>
          </a:xfrm>
          <a:prstGeom prst="rect">
            <a:avLst/>
          </a:prstGeom>
          <a:noFill/>
        </p:spPr>
        <p:txBody>
          <a:bodyPr wrap="square" rtlCol="0">
            <a:spAutoFit/>
          </a:bodyPr>
          <a:lstStyle/>
          <a:p>
            <a:r>
              <a:rPr lang="en-US" sz="3200" dirty="0" smtClean="0"/>
              <a:t>Comparing MAPE value month wise</a:t>
            </a:r>
          </a:p>
          <a:p>
            <a:r>
              <a:rPr lang="en-US" sz="3200" dirty="0"/>
              <a:t> </a:t>
            </a:r>
            <a:r>
              <a:rPr lang="en-US" sz="3200" dirty="0" smtClean="0"/>
              <a:t>             for both Turbines</a:t>
            </a:r>
          </a:p>
        </p:txBody>
      </p:sp>
      <p:sp>
        <p:nvSpPr>
          <p:cNvPr id="4" name="TextBox 3"/>
          <p:cNvSpPr txBox="1"/>
          <p:nvPr/>
        </p:nvSpPr>
        <p:spPr>
          <a:xfrm>
            <a:off x="6305267" y="213835"/>
            <a:ext cx="5886733" cy="1046440"/>
          </a:xfrm>
          <a:prstGeom prst="rect">
            <a:avLst/>
          </a:prstGeom>
          <a:noFill/>
        </p:spPr>
        <p:txBody>
          <a:bodyPr wrap="square" rtlCol="0">
            <a:spAutoFit/>
          </a:bodyPr>
          <a:lstStyle/>
          <a:p>
            <a:r>
              <a:rPr lang="en-US" sz="3100" dirty="0" smtClean="0"/>
              <a:t>Comparing MAPE value month wise</a:t>
            </a:r>
          </a:p>
          <a:p>
            <a:r>
              <a:rPr lang="en-US" sz="3100" dirty="0"/>
              <a:t> </a:t>
            </a:r>
            <a:r>
              <a:rPr lang="en-US" sz="3100" dirty="0" smtClean="0"/>
              <a:t>          and Turbine wise also.</a:t>
            </a:r>
          </a:p>
        </p:txBody>
      </p:sp>
      <p:graphicFrame>
        <p:nvGraphicFramePr>
          <p:cNvPr id="9" name="Chart 8"/>
          <p:cNvGraphicFramePr>
            <a:graphicFrameLocks/>
          </p:cNvGraphicFramePr>
          <p:nvPr>
            <p:extLst>
              <p:ext uri="{D42A27DB-BD31-4B8C-83A1-F6EECF244321}">
                <p14:modId xmlns:p14="http://schemas.microsoft.com/office/powerpoint/2010/main" val="1582796981"/>
              </p:ext>
            </p:extLst>
          </p:nvPr>
        </p:nvGraphicFramePr>
        <p:xfrm>
          <a:off x="6305266" y="1291053"/>
          <a:ext cx="5704763" cy="3512959"/>
        </p:xfrm>
        <a:graphic>
          <a:graphicData uri="http://schemas.openxmlformats.org/drawingml/2006/chart">
            <c:chart xmlns:c="http://schemas.openxmlformats.org/drawingml/2006/chart" xmlns:r="http://schemas.openxmlformats.org/officeDocument/2006/relationships" r:id="rId2"/>
          </a:graphicData>
        </a:graphic>
      </p:graphicFrame>
      <p:sp>
        <p:nvSpPr>
          <p:cNvPr id="10" name="Oval 9"/>
          <p:cNvSpPr/>
          <p:nvPr/>
        </p:nvSpPr>
        <p:spPr>
          <a:xfrm>
            <a:off x="8915258" y="1937983"/>
            <a:ext cx="829244" cy="873456"/>
          </a:xfrm>
          <a:prstGeom prst="ellipse">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100"/>
          </a:p>
        </p:txBody>
      </p:sp>
      <p:graphicFrame>
        <p:nvGraphicFramePr>
          <p:cNvPr id="11" name="Chart 10"/>
          <p:cNvGraphicFramePr>
            <a:graphicFrameLocks/>
          </p:cNvGraphicFramePr>
          <p:nvPr>
            <p:extLst>
              <p:ext uri="{D42A27DB-BD31-4B8C-83A1-F6EECF244321}">
                <p14:modId xmlns:p14="http://schemas.microsoft.com/office/powerpoint/2010/main" val="2485643240"/>
              </p:ext>
            </p:extLst>
          </p:nvPr>
        </p:nvGraphicFramePr>
        <p:xfrm>
          <a:off x="122831" y="1291053"/>
          <a:ext cx="6182435" cy="3512959"/>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382137" y="4985813"/>
            <a:ext cx="6005016" cy="646331"/>
          </a:xfrm>
          <a:prstGeom prst="rect">
            <a:avLst/>
          </a:prstGeom>
          <a:noFill/>
        </p:spPr>
        <p:txBody>
          <a:bodyPr wrap="square" rtlCol="0">
            <a:spAutoFit/>
          </a:bodyPr>
          <a:lstStyle/>
          <a:p>
            <a:r>
              <a:rPr lang="en-US" dirty="0" smtClean="0"/>
              <a:t>In month wise analysis MAPE value is </a:t>
            </a:r>
            <a:r>
              <a:rPr lang="en-US" b="1" dirty="0" smtClean="0"/>
              <a:t>very high in September </a:t>
            </a:r>
            <a:r>
              <a:rPr lang="en-US" dirty="0" smtClean="0"/>
              <a:t>month with ‘ok’ state of the Turbine.</a:t>
            </a:r>
            <a:endParaRPr lang="en-US" dirty="0"/>
          </a:p>
        </p:txBody>
      </p:sp>
      <p:sp>
        <p:nvSpPr>
          <p:cNvPr id="13" name="TextBox 12"/>
          <p:cNvSpPr txBox="1"/>
          <p:nvPr/>
        </p:nvSpPr>
        <p:spPr>
          <a:xfrm>
            <a:off x="6509982" y="4957900"/>
            <a:ext cx="5500047" cy="1200329"/>
          </a:xfrm>
          <a:prstGeom prst="rect">
            <a:avLst/>
          </a:prstGeom>
          <a:noFill/>
        </p:spPr>
        <p:txBody>
          <a:bodyPr wrap="square" rtlCol="0">
            <a:spAutoFit/>
          </a:bodyPr>
          <a:lstStyle/>
          <a:p>
            <a:r>
              <a:rPr lang="en-US" dirty="0"/>
              <a:t>In </a:t>
            </a:r>
            <a:r>
              <a:rPr lang="en-US" dirty="0" smtClean="0"/>
              <a:t>month and turbine wise analysis  </a:t>
            </a:r>
            <a:r>
              <a:rPr lang="en-US" dirty="0"/>
              <a:t>MAPE value is </a:t>
            </a:r>
            <a:r>
              <a:rPr lang="en-US" b="1" dirty="0"/>
              <a:t>very high in September</a:t>
            </a:r>
            <a:r>
              <a:rPr lang="en-US" dirty="0"/>
              <a:t> month with ‘ok’ state of the </a:t>
            </a:r>
            <a:r>
              <a:rPr lang="en-US" dirty="0" smtClean="0"/>
              <a:t>Turbine.</a:t>
            </a:r>
          </a:p>
          <a:p>
            <a:r>
              <a:rPr lang="en-US" b="1" dirty="0" smtClean="0"/>
              <a:t>Overall performance of  WT 2 is better than WT 1.</a:t>
            </a:r>
            <a:endParaRPr lang="en-US" b="1" dirty="0"/>
          </a:p>
          <a:p>
            <a:endParaRPr lang="en-US" dirty="0"/>
          </a:p>
        </p:txBody>
      </p:sp>
      <p:sp>
        <p:nvSpPr>
          <p:cNvPr id="14" name="TextBox 13"/>
          <p:cNvSpPr txBox="1"/>
          <p:nvPr/>
        </p:nvSpPr>
        <p:spPr>
          <a:xfrm>
            <a:off x="607325" y="6024278"/>
            <a:ext cx="11395881" cy="369332"/>
          </a:xfrm>
          <a:prstGeom prst="rect">
            <a:avLst/>
          </a:prstGeom>
          <a:noFill/>
        </p:spPr>
        <p:txBody>
          <a:bodyPr wrap="square" rtlCol="0">
            <a:spAutoFit/>
          </a:bodyPr>
          <a:lstStyle/>
          <a:p>
            <a:r>
              <a:rPr lang="en-US" dirty="0" smtClean="0"/>
              <a:t>In both graph MAPE </a:t>
            </a:r>
            <a:r>
              <a:rPr lang="en-US" dirty="0"/>
              <a:t>value start increasing from June to September then from September to December start decreasing</a:t>
            </a:r>
          </a:p>
        </p:txBody>
      </p:sp>
    </p:spTree>
    <p:extLst>
      <p:ext uri="{BB962C8B-B14F-4D97-AF65-F5344CB8AC3E}">
        <p14:creationId xmlns:p14="http://schemas.microsoft.com/office/powerpoint/2010/main" val="1395187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3" y="0"/>
            <a:ext cx="12082818" cy="584775"/>
          </a:xfrm>
          <a:prstGeom prst="rect">
            <a:avLst/>
          </a:prstGeom>
          <a:noFill/>
        </p:spPr>
        <p:txBody>
          <a:bodyPr wrap="square" rtlCol="0">
            <a:spAutoFit/>
          </a:bodyPr>
          <a:lstStyle/>
          <a:p>
            <a:r>
              <a:rPr lang="en-US" sz="3200" dirty="0" smtClean="0"/>
              <a:t>Power Curve Analysis for </a:t>
            </a:r>
            <a:r>
              <a:rPr lang="en-US" sz="3200" dirty="0"/>
              <a:t>W</a:t>
            </a:r>
            <a:r>
              <a:rPr lang="en-US" sz="3200" dirty="0" smtClean="0"/>
              <a:t>ind </a:t>
            </a:r>
            <a:r>
              <a:rPr lang="en-US" sz="3200" dirty="0"/>
              <a:t>T</a:t>
            </a:r>
            <a:r>
              <a:rPr lang="en-US" sz="3200" dirty="0" smtClean="0"/>
              <a:t>urbine 1 with ok State of Wind Turbine</a:t>
            </a:r>
            <a:endParaRPr lang="en-US" sz="3200" dirty="0"/>
          </a:p>
        </p:txBody>
      </p:sp>
      <p:pic>
        <p:nvPicPr>
          <p:cNvPr id="3" name="Picture 2"/>
          <p:cNvPicPr>
            <a:picLocks noChangeAspect="1"/>
          </p:cNvPicPr>
          <p:nvPr/>
        </p:nvPicPr>
        <p:blipFill>
          <a:blip r:embed="rId2"/>
          <a:stretch>
            <a:fillRect/>
          </a:stretch>
        </p:blipFill>
        <p:spPr>
          <a:xfrm>
            <a:off x="442681" y="847004"/>
            <a:ext cx="5835289" cy="3049629"/>
          </a:xfrm>
          <a:prstGeom prst="rect">
            <a:avLst/>
          </a:prstGeom>
        </p:spPr>
      </p:pic>
      <p:pic>
        <p:nvPicPr>
          <p:cNvPr id="5" name="Picture 4"/>
          <p:cNvPicPr>
            <a:picLocks noChangeAspect="1"/>
          </p:cNvPicPr>
          <p:nvPr/>
        </p:nvPicPr>
        <p:blipFill rotWithShape="1">
          <a:blip r:embed="rId3"/>
          <a:srcRect l="2468" b="11140"/>
          <a:stretch/>
        </p:blipFill>
        <p:spPr>
          <a:xfrm>
            <a:off x="1037230" y="4124545"/>
            <a:ext cx="5240740" cy="1160060"/>
          </a:xfrm>
          <a:prstGeom prst="rect">
            <a:avLst/>
          </a:prstGeom>
        </p:spPr>
      </p:pic>
      <p:sp>
        <p:nvSpPr>
          <p:cNvPr id="6" name="TextBox 5"/>
          <p:cNvSpPr txBox="1"/>
          <p:nvPr/>
        </p:nvSpPr>
        <p:spPr>
          <a:xfrm>
            <a:off x="1310185" y="535968"/>
            <a:ext cx="5090615" cy="369332"/>
          </a:xfrm>
          <a:prstGeom prst="rect">
            <a:avLst/>
          </a:prstGeom>
          <a:noFill/>
        </p:spPr>
        <p:txBody>
          <a:bodyPr wrap="square" rtlCol="0">
            <a:spAutoFit/>
          </a:bodyPr>
          <a:lstStyle/>
          <a:p>
            <a:r>
              <a:rPr lang="en-US" dirty="0" smtClean="0"/>
              <a:t>For September Month Analysis poor Power curve </a:t>
            </a:r>
            <a:endParaRPr lang="en-US" dirty="0"/>
          </a:p>
        </p:txBody>
      </p:sp>
      <p:pic>
        <p:nvPicPr>
          <p:cNvPr id="7" name="Picture 6"/>
          <p:cNvPicPr>
            <a:picLocks noChangeAspect="1"/>
          </p:cNvPicPr>
          <p:nvPr/>
        </p:nvPicPr>
        <p:blipFill>
          <a:blip r:embed="rId4"/>
          <a:stretch>
            <a:fillRect/>
          </a:stretch>
        </p:blipFill>
        <p:spPr>
          <a:xfrm>
            <a:off x="6277971" y="847004"/>
            <a:ext cx="5698810" cy="3170438"/>
          </a:xfrm>
          <a:prstGeom prst="rect">
            <a:avLst/>
          </a:prstGeom>
        </p:spPr>
      </p:pic>
      <p:pic>
        <p:nvPicPr>
          <p:cNvPr id="8" name="Picture 7"/>
          <p:cNvPicPr>
            <a:picLocks noChangeAspect="1"/>
          </p:cNvPicPr>
          <p:nvPr/>
        </p:nvPicPr>
        <p:blipFill>
          <a:blip r:embed="rId5"/>
          <a:stretch>
            <a:fillRect/>
          </a:stretch>
        </p:blipFill>
        <p:spPr>
          <a:xfrm>
            <a:off x="6909836" y="4017442"/>
            <a:ext cx="5066945" cy="1314450"/>
          </a:xfrm>
          <a:prstGeom prst="rect">
            <a:avLst/>
          </a:prstGeom>
        </p:spPr>
      </p:pic>
      <p:sp>
        <p:nvSpPr>
          <p:cNvPr id="9" name="TextBox 8"/>
          <p:cNvSpPr txBox="1"/>
          <p:nvPr/>
        </p:nvSpPr>
        <p:spPr>
          <a:xfrm>
            <a:off x="6987651" y="545712"/>
            <a:ext cx="4885901" cy="369332"/>
          </a:xfrm>
          <a:prstGeom prst="rect">
            <a:avLst/>
          </a:prstGeom>
          <a:noFill/>
        </p:spPr>
        <p:txBody>
          <a:bodyPr wrap="square" rtlCol="0">
            <a:spAutoFit/>
          </a:bodyPr>
          <a:lstStyle/>
          <a:p>
            <a:r>
              <a:rPr lang="en-US" b="1" dirty="0" smtClean="0"/>
              <a:t>For</a:t>
            </a:r>
            <a:r>
              <a:rPr lang="en-US" dirty="0" smtClean="0"/>
              <a:t> </a:t>
            </a:r>
            <a:r>
              <a:rPr lang="en-US" b="1" dirty="0" smtClean="0"/>
              <a:t>December Month Analysis Good power curve </a:t>
            </a:r>
            <a:endParaRPr lang="en-US" b="1" dirty="0"/>
          </a:p>
        </p:txBody>
      </p:sp>
      <p:sp>
        <p:nvSpPr>
          <p:cNvPr id="10" name="Rectangle 9"/>
          <p:cNvSpPr/>
          <p:nvPr/>
        </p:nvSpPr>
        <p:spPr>
          <a:xfrm>
            <a:off x="777922" y="5559804"/>
            <a:ext cx="11198859" cy="369332"/>
          </a:xfrm>
          <a:prstGeom prst="rect">
            <a:avLst/>
          </a:prstGeom>
        </p:spPr>
        <p:txBody>
          <a:bodyPr wrap="square">
            <a:spAutoFit/>
          </a:bodyPr>
          <a:lstStyle/>
          <a:p>
            <a:r>
              <a:rPr lang="en-US" dirty="0"/>
              <a:t>In the period between June – December. Power curve is best for </a:t>
            </a:r>
            <a:r>
              <a:rPr lang="en-US" dirty="0" smtClean="0"/>
              <a:t>December </a:t>
            </a:r>
            <a:r>
              <a:rPr lang="en-US" dirty="0"/>
              <a:t>month and poor for September Month. </a:t>
            </a:r>
          </a:p>
        </p:txBody>
      </p:sp>
    </p:spTree>
    <p:extLst>
      <p:ext uri="{BB962C8B-B14F-4D97-AF65-F5344CB8AC3E}">
        <p14:creationId xmlns:p14="http://schemas.microsoft.com/office/powerpoint/2010/main" val="283115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183" y="0"/>
            <a:ext cx="12082818" cy="584775"/>
          </a:xfrm>
          <a:prstGeom prst="rect">
            <a:avLst/>
          </a:prstGeom>
          <a:noFill/>
        </p:spPr>
        <p:txBody>
          <a:bodyPr wrap="square" rtlCol="0">
            <a:spAutoFit/>
          </a:bodyPr>
          <a:lstStyle/>
          <a:p>
            <a:r>
              <a:rPr lang="en-US" sz="3200" dirty="0" smtClean="0"/>
              <a:t>Power Curve Analysis for </a:t>
            </a:r>
            <a:r>
              <a:rPr lang="en-US" sz="3200" dirty="0"/>
              <a:t>W</a:t>
            </a:r>
            <a:r>
              <a:rPr lang="en-US" sz="3200" dirty="0" smtClean="0"/>
              <a:t>ind </a:t>
            </a:r>
            <a:r>
              <a:rPr lang="en-US" sz="3200" dirty="0"/>
              <a:t>T</a:t>
            </a:r>
            <a:r>
              <a:rPr lang="en-US" sz="3200" dirty="0" smtClean="0"/>
              <a:t>urbine 2 with ok State of Wind Turbine</a:t>
            </a:r>
            <a:endParaRPr lang="en-US" sz="3200" dirty="0"/>
          </a:p>
        </p:txBody>
      </p:sp>
      <p:pic>
        <p:nvPicPr>
          <p:cNvPr id="4" name="Picture 3"/>
          <p:cNvPicPr>
            <a:picLocks noChangeAspect="1"/>
          </p:cNvPicPr>
          <p:nvPr/>
        </p:nvPicPr>
        <p:blipFill>
          <a:blip r:embed="rId2"/>
          <a:stretch>
            <a:fillRect/>
          </a:stretch>
        </p:blipFill>
        <p:spPr>
          <a:xfrm>
            <a:off x="109184" y="875981"/>
            <a:ext cx="6250674" cy="2984848"/>
          </a:xfrm>
          <a:prstGeom prst="rect">
            <a:avLst/>
          </a:prstGeom>
        </p:spPr>
      </p:pic>
      <p:sp>
        <p:nvSpPr>
          <p:cNvPr id="5" name="TextBox 4"/>
          <p:cNvSpPr txBox="1"/>
          <p:nvPr/>
        </p:nvSpPr>
        <p:spPr>
          <a:xfrm>
            <a:off x="1220620" y="545712"/>
            <a:ext cx="4885901" cy="369332"/>
          </a:xfrm>
          <a:prstGeom prst="rect">
            <a:avLst/>
          </a:prstGeom>
          <a:noFill/>
        </p:spPr>
        <p:txBody>
          <a:bodyPr wrap="square" rtlCol="0">
            <a:spAutoFit/>
          </a:bodyPr>
          <a:lstStyle/>
          <a:p>
            <a:r>
              <a:rPr lang="en-US" dirty="0" smtClean="0"/>
              <a:t>For September Month Analysis poor power curve </a:t>
            </a:r>
            <a:endParaRPr lang="en-US" dirty="0"/>
          </a:p>
        </p:txBody>
      </p:sp>
      <p:pic>
        <p:nvPicPr>
          <p:cNvPr id="6" name="Picture 5"/>
          <p:cNvPicPr>
            <a:picLocks noChangeAspect="1"/>
          </p:cNvPicPr>
          <p:nvPr/>
        </p:nvPicPr>
        <p:blipFill rotWithShape="1">
          <a:blip r:embed="rId3"/>
          <a:srcRect l="1967"/>
          <a:stretch/>
        </p:blipFill>
        <p:spPr>
          <a:xfrm>
            <a:off x="955342" y="3860829"/>
            <a:ext cx="5527345" cy="1400175"/>
          </a:xfrm>
          <a:prstGeom prst="rect">
            <a:avLst/>
          </a:prstGeom>
        </p:spPr>
      </p:pic>
      <p:pic>
        <p:nvPicPr>
          <p:cNvPr id="7" name="Picture 6"/>
          <p:cNvPicPr>
            <a:picLocks noChangeAspect="1"/>
          </p:cNvPicPr>
          <p:nvPr/>
        </p:nvPicPr>
        <p:blipFill>
          <a:blip r:embed="rId4"/>
          <a:stretch>
            <a:fillRect/>
          </a:stretch>
        </p:blipFill>
        <p:spPr>
          <a:xfrm>
            <a:off x="6359858" y="915044"/>
            <a:ext cx="5513694" cy="2984848"/>
          </a:xfrm>
          <a:prstGeom prst="rect">
            <a:avLst/>
          </a:prstGeom>
        </p:spPr>
      </p:pic>
      <p:sp>
        <p:nvSpPr>
          <p:cNvPr id="8" name="TextBox 7"/>
          <p:cNvSpPr txBox="1"/>
          <p:nvPr/>
        </p:nvSpPr>
        <p:spPr>
          <a:xfrm>
            <a:off x="6987651" y="545712"/>
            <a:ext cx="4885901" cy="369332"/>
          </a:xfrm>
          <a:prstGeom prst="rect">
            <a:avLst/>
          </a:prstGeom>
          <a:noFill/>
        </p:spPr>
        <p:txBody>
          <a:bodyPr wrap="square" rtlCol="0">
            <a:spAutoFit/>
          </a:bodyPr>
          <a:lstStyle/>
          <a:p>
            <a:r>
              <a:rPr lang="en-US" b="1" dirty="0" smtClean="0"/>
              <a:t>For</a:t>
            </a:r>
            <a:r>
              <a:rPr lang="en-US" dirty="0" smtClean="0"/>
              <a:t> </a:t>
            </a:r>
            <a:r>
              <a:rPr lang="en-US" b="1" dirty="0" smtClean="0"/>
              <a:t>June Month Analysis Good power curve </a:t>
            </a:r>
            <a:endParaRPr lang="en-US" b="1" dirty="0"/>
          </a:p>
        </p:txBody>
      </p:sp>
      <p:pic>
        <p:nvPicPr>
          <p:cNvPr id="9" name="Picture 8"/>
          <p:cNvPicPr>
            <a:picLocks noChangeAspect="1"/>
          </p:cNvPicPr>
          <p:nvPr/>
        </p:nvPicPr>
        <p:blipFill>
          <a:blip r:embed="rId5"/>
          <a:stretch>
            <a:fillRect/>
          </a:stretch>
        </p:blipFill>
        <p:spPr>
          <a:xfrm>
            <a:off x="6736024" y="3860829"/>
            <a:ext cx="5028350" cy="1343025"/>
          </a:xfrm>
          <a:prstGeom prst="rect">
            <a:avLst/>
          </a:prstGeom>
        </p:spPr>
      </p:pic>
      <p:sp>
        <p:nvSpPr>
          <p:cNvPr id="10" name="TextBox 9"/>
          <p:cNvSpPr txBox="1"/>
          <p:nvPr/>
        </p:nvSpPr>
        <p:spPr>
          <a:xfrm>
            <a:off x="1220620" y="5486400"/>
            <a:ext cx="9929601" cy="646331"/>
          </a:xfrm>
          <a:prstGeom prst="rect">
            <a:avLst/>
          </a:prstGeom>
          <a:noFill/>
        </p:spPr>
        <p:txBody>
          <a:bodyPr wrap="square" rtlCol="0">
            <a:spAutoFit/>
          </a:bodyPr>
          <a:lstStyle/>
          <a:p>
            <a:r>
              <a:rPr lang="en-US" dirty="0" smtClean="0"/>
              <a:t>In the period between June – December. Power curve is best for June month and poor for September Month. </a:t>
            </a:r>
            <a:endParaRPr lang="en-US" dirty="0"/>
          </a:p>
        </p:txBody>
      </p:sp>
    </p:spTree>
    <p:extLst>
      <p:ext uri="{BB962C8B-B14F-4D97-AF65-F5344CB8AC3E}">
        <p14:creationId xmlns:p14="http://schemas.microsoft.com/office/powerpoint/2010/main" val="120782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umedh\Desktop\assignment\wind month wise curve\Sep month for wt 1.jpeg"/>
          <p:cNvPicPr/>
          <p:nvPr/>
        </p:nvPicPr>
        <p:blipFill>
          <a:blip r:embed="rId2">
            <a:extLst>
              <a:ext uri="{28A0092B-C50C-407E-A947-70E740481C1C}">
                <a14:useLocalDpi xmlns:a14="http://schemas.microsoft.com/office/drawing/2010/main" val="0"/>
              </a:ext>
            </a:extLst>
          </a:blip>
          <a:srcRect/>
          <a:stretch>
            <a:fillRect/>
          </a:stretch>
        </p:blipFill>
        <p:spPr bwMode="auto">
          <a:xfrm>
            <a:off x="324177" y="942403"/>
            <a:ext cx="5764936" cy="3800048"/>
          </a:xfrm>
          <a:prstGeom prst="rect">
            <a:avLst/>
          </a:prstGeom>
          <a:noFill/>
          <a:ln>
            <a:solidFill>
              <a:schemeClr val="tx1"/>
            </a:solidFill>
          </a:ln>
        </p:spPr>
      </p:pic>
      <p:pic>
        <p:nvPicPr>
          <p:cNvPr id="3" name="Picture 2" descr="C:\Users\sumedh\Desktop\assignment\wind month wise curve\Sep month WtT 2.jpeg"/>
          <p:cNvPicPr/>
          <p:nvPr/>
        </p:nvPicPr>
        <p:blipFill>
          <a:blip r:embed="rId3">
            <a:extLst>
              <a:ext uri="{28A0092B-C50C-407E-A947-70E740481C1C}">
                <a14:useLocalDpi xmlns:a14="http://schemas.microsoft.com/office/drawing/2010/main" val="0"/>
              </a:ext>
            </a:extLst>
          </a:blip>
          <a:srcRect/>
          <a:stretch>
            <a:fillRect/>
          </a:stretch>
        </p:blipFill>
        <p:spPr bwMode="auto">
          <a:xfrm>
            <a:off x="6428096" y="935725"/>
            <a:ext cx="5474813" cy="3800048"/>
          </a:xfrm>
          <a:prstGeom prst="rect">
            <a:avLst/>
          </a:prstGeom>
          <a:noFill/>
          <a:ln>
            <a:solidFill>
              <a:schemeClr val="tx1"/>
            </a:solidFill>
          </a:ln>
        </p:spPr>
      </p:pic>
      <p:sp>
        <p:nvSpPr>
          <p:cNvPr id="4" name="Rectangle 3"/>
          <p:cNvSpPr/>
          <p:nvPr/>
        </p:nvSpPr>
        <p:spPr>
          <a:xfrm>
            <a:off x="6428096" y="4864374"/>
            <a:ext cx="5763904" cy="923330"/>
          </a:xfrm>
          <a:prstGeom prst="rect">
            <a:avLst/>
          </a:prstGeom>
        </p:spPr>
        <p:txBody>
          <a:bodyPr wrap="square">
            <a:spAutoFit/>
          </a:bodyPr>
          <a:lstStyle/>
          <a:p>
            <a:pPr latinLnBrk="1">
              <a:spcAft>
                <a:spcPts val="1000"/>
              </a:spcAft>
            </a:pPr>
            <a:r>
              <a:rPr lang="en-US" b="1" dirty="0" smtClean="0">
                <a:latin typeface="+mj-lt"/>
                <a:ea typeface="Cambria" panose="02040503050406030204" pitchFamily="18" charset="0"/>
                <a:cs typeface="Times New Roman" panose="02020603050405020304" pitchFamily="18" charset="0"/>
              </a:rPr>
              <a:t>September month 9th,14th,19th,28th </a:t>
            </a:r>
            <a:r>
              <a:rPr lang="en-US" dirty="0" smtClean="0">
                <a:latin typeface="+mj-lt"/>
                <a:ea typeface="Cambria" panose="02040503050406030204" pitchFamily="18" charset="0"/>
                <a:cs typeface="Times New Roman" panose="02020603050405020304" pitchFamily="18" charset="0"/>
              </a:rPr>
              <a:t>having the lowest        value wind speed in Wind Turbine 2 and Ok state of wind      turbine which effect the performance of </a:t>
            </a:r>
            <a:r>
              <a:rPr lang="en-US" b="1" dirty="0" smtClean="0">
                <a:latin typeface="+mj-lt"/>
                <a:ea typeface="Cambria" panose="02040503050406030204" pitchFamily="18" charset="0"/>
                <a:cs typeface="Times New Roman" panose="02020603050405020304" pitchFamily="18" charset="0"/>
              </a:rPr>
              <a:t>wind Turbine 2.</a:t>
            </a:r>
            <a:endParaRPr lang="en-US" sz="2000" b="1" dirty="0">
              <a:latin typeface="Consolas" panose="020B0609020204030204" pitchFamily="49" charset="0"/>
              <a:ea typeface="Cambria" panose="02040503050406030204" pitchFamily="18" charset="0"/>
              <a:cs typeface="Times New Roman" panose="02020603050405020304" pitchFamily="18" charset="0"/>
            </a:endParaRPr>
          </a:p>
        </p:txBody>
      </p:sp>
      <p:sp>
        <p:nvSpPr>
          <p:cNvPr id="5" name="Rectangle 4"/>
          <p:cNvSpPr/>
          <p:nvPr/>
        </p:nvSpPr>
        <p:spPr>
          <a:xfrm>
            <a:off x="173387" y="4879762"/>
            <a:ext cx="6096000" cy="923330"/>
          </a:xfrm>
          <a:prstGeom prst="rect">
            <a:avLst/>
          </a:prstGeom>
        </p:spPr>
        <p:txBody>
          <a:bodyPr>
            <a:spAutoFit/>
          </a:bodyPr>
          <a:lstStyle/>
          <a:p>
            <a:pPr latinLnBrk="1">
              <a:spcAft>
                <a:spcPts val="1000"/>
              </a:spcAft>
            </a:pPr>
            <a:r>
              <a:rPr lang="en-US" b="1" dirty="0" smtClean="0">
                <a:latin typeface="+mj-lt"/>
                <a:ea typeface="Cambria" panose="02040503050406030204" pitchFamily="18" charset="0"/>
                <a:cs typeface="Times New Roman" panose="02020603050405020304" pitchFamily="18" charset="0"/>
              </a:rPr>
              <a:t>September </a:t>
            </a:r>
            <a:r>
              <a:rPr lang="en-US" b="1" dirty="0">
                <a:latin typeface="+mj-lt"/>
                <a:ea typeface="Cambria" panose="02040503050406030204" pitchFamily="18" charset="0"/>
                <a:cs typeface="Times New Roman" panose="02020603050405020304" pitchFamily="18" charset="0"/>
              </a:rPr>
              <a:t>14th,21st and 27th </a:t>
            </a:r>
            <a:r>
              <a:rPr lang="en-US" dirty="0">
                <a:latin typeface="+mj-lt"/>
                <a:ea typeface="Cambria" panose="02040503050406030204" pitchFamily="18" charset="0"/>
                <a:cs typeface="Times New Roman" panose="02020603050405020304" pitchFamily="18" charset="0"/>
              </a:rPr>
              <a:t>having the lowest </a:t>
            </a:r>
            <a:r>
              <a:rPr lang="en-US" dirty="0" smtClean="0">
                <a:latin typeface="+mj-lt"/>
                <a:ea typeface="Cambria" panose="02040503050406030204" pitchFamily="18" charset="0"/>
                <a:cs typeface="Times New Roman" panose="02020603050405020304" pitchFamily="18" charset="0"/>
              </a:rPr>
              <a:t>wind speed </a:t>
            </a:r>
            <a:r>
              <a:rPr lang="en-US" dirty="0">
                <a:latin typeface="+mj-lt"/>
                <a:ea typeface="Cambria" panose="02040503050406030204" pitchFamily="18" charset="0"/>
                <a:cs typeface="Times New Roman" panose="02020603050405020304" pitchFamily="18" charset="0"/>
              </a:rPr>
              <a:t>in Wind Turbine 1 with Sep month and Ok State of Wind </a:t>
            </a:r>
            <a:r>
              <a:rPr lang="en-US" dirty="0" smtClean="0">
                <a:latin typeface="+mj-lt"/>
                <a:ea typeface="Cambria" panose="02040503050406030204" pitchFamily="18" charset="0"/>
                <a:cs typeface="Times New Roman" panose="02020603050405020304" pitchFamily="18" charset="0"/>
              </a:rPr>
              <a:t>Turbine  which  effect the performance of </a:t>
            </a:r>
            <a:r>
              <a:rPr lang="en-US" b="1" dirty="0" smtClean="0">
                <a:latin typeface="+mj-lt"/>
                <a:ea typeface="Cambria" panose="02040503050406030204" pitchFamily="18" charset="0"/>
                <a:cs typeface="Times New Roman" panose="02020603050405020304" pitchFamily="18" charset="0"/>
              </a:rPr>
              <a:t>wind Turbine1. </a:t>
            </a:r>
            <a:endParaRPr lang="en-US" b="1" dirty="0">
              <a:latin typeface="+mj-lt"/>
              <a:ea typeface="Cambria" panose="02040503050406030204" pitchFamily="18" charset="0"/>
              <a:cs typeface="Times New Roman" panose="02020603050405020304" pitchFamily="18" charset="0"/>
            </a:endParaRPr>
          </a:p>
        </p:txBody>
      </p:sp>
      <p:cxnSp>
        <p:nvCxnSpPr>
          <p:cNvPr id="9" name="Straight Arrow Connector 8"/>
          <p:cNvCxnSpPr/>
          <p:nvPr/>
        </p:nvCxnSpPr>
        <p:spPr>
          <a:xfrm flipV="1">
            <a:off x="2793174" y="3667717"/>
            <a:ext cx="354842" cy="28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953368" y="3863963"/>
            <a:ext cx="354842" cy="28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105745" y="4091860"/>
            <a:ext cx="177421" cy="117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087232" y="3544472"/>
            <a:ext cx="254442" cy="24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9718304" y="4086027"/>
            <a:ext cx="214970" cy="6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1118003" y="4108588"/>
            <a:ext cx="165984" cy="41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740" y="39892"/>
            <a:ext cx="11567294" cy="369332"/>
          </a:xfrm>
          <a:prstGeom prst="rect">
            <a:avLst/>
          </a:prstGeom>
          <a:noFill/>
        </p:spPr>
        <p:txBody>
          <a:bodyPr wrap="square" rtlCol="0">
            <a:spAutoFit/>
          </a:bodyPr>
          <a:lstStyle/>
          <a:p>
            <a:r>
              <a:rPr lang="en-US" dirty="0" smtClean="0"/>
              <a:t>Graph of average  day wise wind speed with September month for Turbine 1 and Turbine 2 because of poor performance</a:t>
            </a:r>
            <a:endParaRPr lang="en-US" dirty="0"/>
          </a:p>
        </p:txBody>
      </p:sp>
      <p:sp>
        <p:nvSpPr>
          <p:cNvPr id="21" name="TextBox 20"/>
          <p:cNvSpPr txBox="1"/>
          <p:nvPr/>
        </p:nvSpPr>
        <p:spPr>
          <a:xfrm>
            <a:off x="332611" y="502093"/>
            <a:ext cx="5936776" cy="369332"/>
          </a:xfrm>
          <a:prstGeom prst="rect">
            <a:avLst/>
          </a:prstGeom>
          <a:noFill/>
        </p:spPr>
        <p:txBody>
          <a:bodyPr wrap="square" rtlCol="0">
            <a:spAutoFit/>
          </a:bodyPr>
          <a:lstStyle/>
          <a:p>
            <a:r>
              <a:rPr lang="en-US" dirty="0" smtClean="0"/>
              <a:t>Turbine 1 average day wise wind Speed of September Month</a:t>
            </a:r>
            <a:endParaRPr lang="en-US" dirty="0"/>
          </a:p>
        </p:txBody>
      </p:sp>
      <p:sp>
        <p:nvSpPr>
          <p:cNvPr id="22" name="Rectangle 21"/>
          <p:cNvSpPr/>
          <p:nvPr/>
        </p:nvSpPr>
        <p:spPr>
          <a:xfrm>
            <a:off x="6204668" y="482321"/>
            <a:ext cx="5883214" cy="369332"/>
          </a:xfrm>
          <a:prstGeom prst="rect">
            <a:avLst/>
          </a:prstGeom>
        </p:spPr>
        <p:txBody>
          <a:bodyPr wrap="none">
            <a:spAutoFit/>
          </a:bodyPr>
          <a:lstStyle/>
          <a:p>
            <a:r>
              <a:rPr lang="en-US" dirty="0"/>
              <a:t>Turbine </a:t>
            </a:r>
            <a:r>
              <a:rPr lang="en-US" dirty="0" smtClean="0"/>
              <a:t>2 </a:t>
            </a:r>
            <a:r>
              <a:rPr lang="en-US" dirty="0"/>
              <a:t>average day wise wind Speed of September Month</a:t>
            </a:r>
          </a:p>
        </p:txBody>
      </p:sp>
    </p:spTree>
    <p:extLst>
      <p:ext uri="{BB962C8B-B14F-4D97-AF65-F5344CB8AC3E}">
        <p14:creationId xmlns:p14="http://schemas.microsoft.com/office/powerpoint/2010/main" val="130828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9802" y="95534"/>
            <a:ext cx="6782937" cy="584775"/>
          </a:xfrm>
          <a:prstGeom prst="rect">
            <a:avLst/>
          </a:prstGeom>
          <a:noFill/>
        </p:spPr>
        <p:txBody>
          <a:bodyPr wrap="square" rtlCol="0">
            <a:spAutoFit/>
          </a:bodyPr>
          <a:lstStyle/>
          <a:p>
            <a:r>
              <a:rPr lang="en-US" sz="3200" dirty="0" smtClean="0"/>
              <a:t>Wind Speed Follow Weibull Distribution</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97" y="1160061"/>
            <a:ext cx="5793473" cy="2825086"/>
          </a:xfrm>
          <a:prstGeom prst="rect">
            <a:avLst/>
          </a:prstGeom>
        </p:spPr>
      </p:pic>
      <p:pic>
        <p:nvPicPr>
          <p:cNvPr id="4" name="Picture 3"/>
          <p:cNvPicPr>
            <a:picLocks noChangeAspect="1"/>
          </p:cNvPicPr>
          <p:nvPr/>
        </p:nvPicPr>
        <p:blipFill rotWithShape="1">
          <a:blip r:embed="rId3"/>
          <a:srcRect l="4361"/>
          <a:stretch/>
        </p:blipFill>
        <p:spPr>
          <a:xfrm>
            <a:off x="6707873" y="1209958"/>
            <a:ext cx="5124736" cy="2688608"/>
          </a:xfrm>
          <a:prstGeom prst="rect">
            <a:avLst/>
          </a:prstGeom>
        </p:spPr>
      </p:pic>
      <p:sp>
        <p:nvSpPr>
          <p:cNvPr id="5" name="Rectangle 4"/>
          <p:cNvSpPr/>
          <p:nvPr/>
        </p:nvSpPr>
        <p:spPr>
          <a:xfrm>
            <a:off x="736979" y="3985147"/>
            <a:ext cx="10959152" cy="1754326"/>
          </a:xfrm>
          <a:prstGeom prst="rect">
            <a:avLst/>
          </a:prstGeom>
        </p:spPr>
        <p:txBody>
          <a:bodyPr wrap="square" anchor="b">
            <a:spAutoFit/>
          </a:bodyPr>
          <a:lstStyle/>
          <a:p>
            <a:r>
              <a:rPr lang="en-IN" dirty="0">
                <a:solidFill>
                  <a:srgbClr val="000000"/>
                </a:solidFill>
                <a:latin typeface="Arial" panose="020B0604020202020204" pitchFamily="34" charset="0"/>
              </a:rPr>
              <a:t> W</a:t>
            </a:r>
            <a:r>
              <a:rPr lang="en-IN" dirty="0" smtClean="0">
                <a:solidFill>
                  <a:srgbClr val="000000"/>
                </a:solidFill>
                <a:latin typeface="Arial" panose="020B0604020202020204" pitchFamily="34" charset="0"/>
              </a:rPr>
              <a:t>ind </a:t>
            </a:r>
            <a:r>
              <a:rPr lang="en-IN" dirty="0">
                <a:solidFill>
                  <a:srgbClr val="000000"/>
                </a:solidFill>
                <a:latin typeface="Arial" panose="020B0604020202020204" pitchFamily="34" charset="0"/>
              </a:rPr>
              <a:t>power </a:t>
            </a:r>
            <a:r>
              <a:rPr lang="en-IN" dirty="0" smtClean="0">
                <a:solidFill>
                  <a:srgbClr val="000000"/>
                </a:solidFill>
                <a:latin typeface="Arial" panose="020B0604020202020204" pitchFamily="34" charset="0"/>
              </a:rPr>
              <a:t>output </a:t>
            </a:r>
            <a:r>
              <a:rPr lang="en-IN" dirty="0">
                <a:solidFill>
                  <a:srgbClr val="000000"/>
                </a:solidFill>
                <a:latin typeface="Arial" panose="020B0604020202020204" pitchFamily="34" charset="0"/>
              </a:rPr>
              <a:t>is highly variable and </a:t>
            </a:r>
            <a:r>
              <a:rPr lang="en-IN" dirty="0" smtClean="0">
                <a:solidFill>
                  <a:srgbClr val="000000"/>
                </a:solidFill>
                <a:latin typeface="Arial" panose="020B0604020202020204" pitchFamily="34" charset="0"/>
              </a:rPr>
              <a:t>varies with weather a lot . However</a:t>
            </a:r>
            <a:r>
              <a:rPr lang="en-IN" dirty="0">
                <a:solidFill>
                  <a:srgbClr val="000000"/>
                </a:solidFill>
                <a:latin typeface="Arial" panose="020B0604020202020204" pitchFamily="34" charset="0"/>
              </a:rPr>
              <a:t>, whilst the power output from a turbine cannot be predicted for a particular time, it is possible to estimate the proportion of time that the turbine produces different levels of power. </a:t>
            </a:r>
            <a:r>
              <a:rPr lang="en-IN" dirty="0" smtClean="0">
                <a:solidFill>
                  <a:srgbClr val="000000"/>
                </a:solidFill>
                <a:latin typeface="Arial" panose="020B0604020202020204" pitchFamily="34" charset="0"/>
              </a:rPr>
              <a:t>For </a:t>
            </a:r>
            <a:r>
              <a:rPr lang="en-IN" dirty="0">
                <a:solidFill>
                  <a:srgbClr val="000000"/>
                </a:solidFill>
                <a:latin typeface="Arial" panose="020B0604020202020204" pitchFamily="34" charset="0"/>
              </a:rPr>
              <a:t>the </a:t>
            </a:r>
            <a:r>
              <a:rPr lang="en-IN" b="1" dirty="0">
                <a:solidFill>
                  <a:srgbClr val="000000"/>
                </a:solidFill>
                <a:latin typeface="Arial" panose="020B0604020202020204" pitchFamily="34" charset="0"/>
              </a:rPr>
              <a:t>Weibull distribution</a:t>
            </a:r>
            <a:r>
              <a:rPr lang="en-IN" dirty="0">
                <a:solidFill>
                  <a:srgbClr val="000000"/>
                </a:solidFill>
                <a:latin typeface="Arial" panose="020B0604020202020204" pitchFamily="34" charset="0"/>
              </a:rPr>
              <a:t>, it can be shown that the proportion of time </a:t>
            </a:r>
            <a:r>
              <a:rPr lang="en-IN" i="1" dirty="0" err="1">
                <a:solidFill>
                  <a:srgbClr val="000000"/>
                </a:solidFill>
                <a:latin typeface="Arial" panose="020B0604020202020204" pitchFamily="34" charset="0"/>
              </a:rPr>
              <a:t>T</a:t>
            </a:r>
            <a:r>
              <a:rPr lang="en-IN" i="1" baseline="-25000" dirty="0" err="1">
                <a:solidFill>
                  <a:srgbClr val="000000"/>
                </a:solidFill>
                <a:latin typeface="Arial" panose="020B0604020202020204" pitchFamily="34" charset="0"/>
              </a:rPr>
              <a:t>i</a:t>
            </a:r>
            <a:r>
              <a:rPr lang="en-IN" dirty="0">
                <a:solidFill>
                  <a:srgbClr val="000000"/>
                </a:solidFill>
                <a:latin typeface="Arial" panose="020B0604020202020204" pitchFamily="34" charset="0"/>
              </a:rPr>
              <a:t> that the wind speed lies between two such limits </a:t>
            </a:r>
            <a:r>
              <a:rPr lang="en-IN" dirty="0" smtClean="0">
                <a:solidFill>
                  <a:srgbClr val="000000"/>
                </a:solidFill>
                <a:latin typeface="Arial" panose="020B0604020202020204" pitchFamily="34" charset="0"/>
              </a:rPr>
              <a:t>is:</a:t>
            </a:r>
          </a:p>
          <a:p>
            <a:r>
              <a:rPr lang="en-IN" dirty="0"/>
              <a:t/>
            </a:r>
            <a:br>
              <a:rPr lang="en-IN" dirty="0"/>
            </a:br>
            <a:r>
              <a:rPr lang="en-IN" dirty="0"/>
              <a:t>w</a:t>
            </a:r>
            <a:r>
              <a:rPr lang="en-IN" dirty="0" smtClean="0"/>
              <a:t>here </a:t>
            </a:r>
            <a:r>
              <a:rPr lang="en-IN" i="1" dirty="0" smtClean="0"/>
              <a:t>Um</a:t>
            </a:r>
            <a:r>
              <a:rPr lang="en-IN" dirty="0" smtClean="0"/>
              <a:t> is the mean Wind Speed.</a:t>
            </a:r>
            <a:endParaRPr lang="en-US" dirty="0"/>
          </a:p>
        </p:txBody>
      </p:sp>
      <p:pic>
        <p:nvPicPr>
          <p:cNvPr id="6" name="Picture 5"/>
          <p:cNvPicPr>
            <a:picLocks noChangeAspect="1"/>
          </p:cNvPicPr>
          <p:nvPr/>
        </p:nvPicPr>
        <p:blipFill>
          <a:blip r:embed="rId4"/>
          <a:stretch>
            <a:fillRect/>
          </a:stretch>
        </p:blipFill>
        <p:spPr>
          <a:xfrm>
            <a:off x="4911630" y="5518763"/>
            <a:ext cx="2609850" cy="714375"/>
          </a:xfrm>
          <a:prstGeom prst="rect">
            <a:avLst/>
          </a:prstGeom>
        </p:spPr>
      </p:pic>
      <p:sp>
        <p:nvSpPr>
          <p:cNvPr id="7" name="TextBox 6"/>
          <p:cNvSpPr txBox="1"/>
          <p:nvPr/>
        </p:nvSpPr>
        <p:spPr>
          <a:xfrm>
            <a:off x="1453485" y="754044"/>
            <a:ext cx="5090615" cy="369332"/>
          </a:xfrm>
          <a:prstGeom prst="rect">
            <a:avLst/>
          </a:prstGeom>
          <a:noFill/>
        </p:spPr>
        <p:txBody>
          <a:bodyPr wrap="square" rtlCol="0">
            <a:spAutoFit/>
          </a:bodyPr>
          <a:lstStyle/>
          <a:p>
            <a:r>
              <a:rPr lang="en-US" dirty="0" smtClean="0"/>
              <a:t>Weibull distribution on Wind Speed.</a:t>
            </a:r>
            <a:endParaRPr lang="en-US" dirty="0"/>
          </a:p>
        </p:txBody>
      </p:sp>
    </p:spTree>
    <p:extLst>
      <p:ext uri="{BB962C8B-B14F-4D97-AF65-F5344CB8AC3E}">
        <p14:creationId xmlns:p14="http://schemas.microsoft.com/office/powerpoint/2010/main" val="879090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5420" y="1169255"/>
            <a:ext cx="3941392" cy="1848628"/>
          </a:xfrm>
          <a:prstGeom prst="rect">
            <a:avLst/>
          </a:prstGeom>
        </p:spPr>
      </p:pic>
      <p:sp>
        <p:nvSpPr>
          <p:cNvPr id="3" name="TextBox 2"/>
          <p:cNvSpPr txBox="1"/>
          <p:nvPr/>
        </p:nvSpPr>
        <p:spPr>
          <a:xfrm>
            <a:off x="996286" y="373108"/>
            <a:ext cx="4176215" cy="369332"/>
          </a:xfrm>
          <a:prstGeom prst="rect">
            <a:avLst/>
          </a:prstGeom>
          <a:noFill/>
        </p:spPr>
        <p:txBody>
          <a:bodyPr wrap="square" rtlCol="0">
            <a:spAutoFit/>
          </a:bodyPr>
          <a:lstStyle/>
          <a:p>
            <a:r>
              <a:rPr lang="en-US" dirty="0" smtClean="0"/>
              <a:t>                 With frequency 31</a:t>
            </a:r>
            <a:endParaRPr lang="en-US" dirty="0"/>
          </a:p>
        </p:txBody>
      </p:sp>
      <p:sp>
        <p:nvSpPr>
          <p:cNvPr id="4" name="TextBox 3"/>
          <p:cNvSpPr txBox="1"/>
          <p:nvPr/>
        </p:nvSpPr>
        <p:spPr>
          <a:xfrm>
            <a:off x="1173708" y="742440"/>
            <a:ext cx="2988859" cy="369332"/>
          </a:xfrm>
          <a:prstGeom prst="rect">
            <a:avLst/>
          </a:prstGeom>
          <a:noFill/>
        </p:spPr>
        <p:txBody>
          <a:bodyPr wrap="square" rtlCol="0">
            <a:spAutoFit/>
          </a:bodyPr>
          <a:lstStyle/>
          <a:p>
            <a:r>
              <a:rPr lang="en-US" dirty="0" smtClean="0"/>
              <a:t>                        ACF</a:t>
            </a:r>
            <a:endParaRPr lang="en-US" dirty="0"/>
          </a:p>
        </p:txBody>
      </p:sp>
      <p:pic>
        <p:nvPicPr>
          <p:cNvPr id="5" name="Picture 4"/>
          <p:cNvPicPr>
            <a:picLocks noChangeAspect="1"/>
          </p:cNvPicPr>
          <p:nvPr/>
        </p:nvPicPr>
        <p:blipFill>
          <a:blip r:embed="rId3"/>
          <a:stretch>
            <a:fillRect/>
          </a:stretch>
        </p:blipFill>
        <p:spPr>
          <a:xfrm>
            <a:off x="289414" y="3328046"/>
            <a:ext cx="3968687" cy="1637087"/>
          </a:xfrm>
          <a:prstGeom prst="rect">
            <a:avLst/>
          </a:prstGeom>
        </p:spPr>
      </p:pic>
      <p:sp>
        <p:nvSpPr>
          <p:cNvPr id="6" name="TextBox 5"/>
          <p:cNvSpPr txBox="1"/>
          <p:nvPr/>
        </p:nvSpPr>
        <p:spPr>
          <a:xfrm>
            <a:off x="1446662" y="2958714"/>
            <a:ext cx="2811439" cy="369332"/>
          </a:xfrm>
          <a:prstGeom prst="rect">
            <a:avLst/>
          </a:prstGeom>
          <a:noFill/>
        </p:spPr>
        <p:txBody>
          <a:bodyPr wrap="square" rtlCol="0">
            <a:spAutoFit/>
          </a:bodyPr>
          <a:lstStyle/>
          <a:p>
            <a:r>
              <a:rPr lang="en-US" dirty="0" smtClean="0"/>
              <a:t>                  PACF</a:t>
            </a:r>
            <a:endParaRPr lang="en-US" dirty="0"/>
          </a:p>
        </p:txBody>
      </p:sp>
      <p:sp>
        <p:nvSpPr>
          <p:cNvPr id="7" name="TextBox 6"/>
          <p:cNvSpPr txBox="1"/>
          <p:nvPr/>
        </p:nvSpPr>
        <p:spPr>
          <a:xfrm>
            <a:off x="4612944" y="373108"/>
            <a:ext cx="4176215" cy="369332"/>
          </a:xfrm>
          <a:prstGeom prst="rect">
            <a:avLst/>
          </a:prstGeom>
          <a:noFill/>
        </p:spPr>
        <p:txBody>
          <a:bodyPr wrap="square" rtlCol="0">
            <a:spAutoFit/>
          </a:bodyPr>
          <a:lstStyle/>
          <a:p>
            <a:r>
              <a:rPr lang="en-US" dirty="0" smtClean="0"/>
              <a:t>                 With frequency 7</a:t>
            </a:r>
            <a:endParaRPr lang="en-US" dirty="0"/>
          </a:p>
        </p:txBody>
      </p:sp>
      <p:pic>
        <p:nvPicPr>
          <p:cNvPr id="9" name="Picture 8"/>
          <p:cNvPicPr>
            <a:picLocks noChangeAspect="1"/>
          </p:cNvPicPr>
          <p:nvPr/>
        </p:nvPicPr>
        <p:blipFill>
          <a:blip r:embed="rId4"/>
          <a:stretch>
            <a:fillRect/>
          </a:stretch>
        </p:blipFill>
        <p:spPr>
          <a:xfrm>
            <a:off x="4435523" y="1029043"/>
            <a:ext cx="3835020" cy="1929671"/>
          </a:xfrm>
          <a:prstGeom prst="rect">
            <a:avLst/>
          </a:prstGeom>
        </p:spPr>
      </p:pic>
      <p:sp>
        <p:nvSpPr>
          <p:cNvPr id="10" name="TextBox 9"/>
          <p:cNvSpPr txBox="1"/>
          <p:nvPr/>
        </p:nvSpPr>
        <p:spPr>
          <a:xfrm>
            <a:off x="5115100" y="687428"/>
            <a:ext cx="2988859" cy="369332"/>
          </a:xfrm>
          <a:prstGeom prst="rect">
            <a:avLst/>
          </a:prstGeom>
          <a:noFill/>
        </p:spPr>
        <p:txBody>
          <a:bodyPr wrap="square" rtlCol="0">
            <a:spAutoFit/>
          </a:bodyPr>
          <a:lstStyle/>
          <a:p>
            <a:r>
              <a:rPr lang="en-US" dirty="0" smtClean="0"/>
              <a:t>                        ACF</a:t>
            </a:r>
            <a:endParaRPr lang="en-US" dirty="0"/>
          </a:p>
        </p:txBody>
      </p:sp>
      <p:sp>
        <p:nvSpPr>
          <p:cNvPr id="11" name="TextBox 10"/>
          <p:cNvSpPr txBox="1"/>
          <p:nvPr/>
        </p:nvSpPr>
        <p:spPr>
          <a:xfrm>
            <a:off x="5295331" y="2944224"/>
            <a:ext cx="2811439" cy="369332"/>
          </a:xfrm>
          <a:prstGeom prst="rect">
            <a:avLst/>
          </a:prstGeom>
          <a:noFill/>
        </p:spPr>
        <p:txBody>
          <a:bodyPr wrap="square" rtlCol="0">
            <a:spAutoFit/>
          </a:bodyPr>
          <a:lstStyle/>
          <a:p>
            <a:r>
              <a:rPr lang="en-US" dirty="0" smtClean="0"/>
              <a:t>                  PACF</a:t>
            </a:r>
            <a:endParaRPr lang="en-US" dirty="0"/>
          </a:p>
        </p:txBody>
      </p:sp>
      <p:pic>
        <p:nvPicPr>
          <p:cNvPr id="12" name="Picture 11"/>
          <p:cNvPicPr>
            <a:picLocks noChangeAspect="1"/>
          </p:cNvPicPr>
          <p:nvPr/>
        </p:nvPicPr>
        <p:blipFill>
          <a:blip r:embed="rId5"/>
          <a:stretch>
            <a:fillRect/>
          </a:stretch>
        </p:blipFill>
        <p:spPr>
          <a:xfrm>
            <a:off x="4435524" y="3328046"/>
            <a:ext cx="3835020" cy="1637087"/>
          </a:xfrm>
          <a:prstGeom prst="rect">
            <a:avLst/>
          </a:prstGeom>
        </p:spPr>
      </p:pic>
      <p:pic>
        <p:nvPicPr>
          <p:cNvPr id="13" name="Picture 12"/>
          <p:cNvPicPr>
            <a:picLocks noChangeAspect="1"/>
          </p:cNvPicPr>
          <p:nvPr/>
        </p:nvPicPr>
        <p:blipFill>
          <a:blip r:embed="rId6"/>
          <a:stretch>
            <a:fillRect/>
          </a:stretch>
        </p:blipFill>
        <p:spPr>
          <a:xfrm>
            <a:off x="8379725" y="982440"/>
            <a:ext cx="3812275" cy="1894920"/>
          </a:xfrm>
          <a:prstGeom prst="rect">
            <a:avLst/>
          </a:prstGeom>
        </p:spPr>
      </p:pic>
      <p:pic>
        <p:nvPicPr>
          <p:cNvPr id="14" name="Picture 13"/>
          <p:cNvPicPr>
            <a:picLocks noChangeAspect="1"/>
          </p:cNvPicPr>
          <p:nvPr/>
        </p:nvPicPr>
        <p:blipFill>
          <a:blip r:embed="rId7"/>
          <a:stretch>
            <a:fillRect/>
          </a:stretch>
        </p:blipFill>
        <p:spPr>
          <a:xfrm>
            <a:off x="8270543" y="3313556"/>
            <a:ext cx="3812275" cy="1719816"/>
          </a:xfrm>
          <a:prstGeom prst="rect">
            <a:avLst/>
          </a:prstGeom>
        </p:spPr>
      </p:pic>
      <p:sp>
        <p:nvSpPr>
          <p:cNvPr id="15" name="TextBox 14"/>
          <p:cNvSpPr txBox="1"/>
          <p:nvPr/>
        </p:nvSpPr>
        <p:spPr>
          <a:xfrm>
            <a:off x="8898342" y="687428"/>
            <a:ext cx="2988859" cy="369332"/>
          </a:xfrm>
          <a:prstGeom prst="rect">
            <a:avLst/>
          </a:prstGeom>
          <a:noFill/>
        </p:spPr>
        <p:txBody>
          <a:bodyPr wrap="square" rtlCol="0">
            <a:spAutoFit/>
          </a:bodyPr>
          <a:lstStyle/>
          <a:p>
            <a:r>
              <a:rPr lang="en-US" dirty="0" smtClean="0"/>
              <a:t>                        ACF</a:t>
            </a:r>
            <a:endParaRPr lang="en-US" dirty="0"/>
          </a:p>
        </p:txBody>
      </p:sp>
      <p:sp>
        <p:nvSpPr>
          <p:cNvPr id="16" name="TextBox 15"/>
          <p:cNvSpPr txBox="1"/>
          <p:nvPr/>
        </p:nvSpPr>
        <p:spPr>
          <a:xfrm>
            <a:off x="9089408" y="2901916"/>
            <a:ext cx="2811439" cy="369332"/>
          </a:xfrm>
          <a:prstGeom prst="rect">
            <a:avLst/>
          </a:prstGeom>
          <a:noFill/>
        </p:spPr>
        <p:txBody>
          <a:bodyPr wrap="square" rtlCol="0">
            <a:spAutoFit/>
          </a:bodyPr>
          <a:lstStyle/>
          <a:p>
            <a:r>
              <a:rPr lang="en-US" dirty="0" smtClean="0"/>
              <a:t>                  PACF</a:t>
            </a:r>
            <a:endParaRPr lang="en-US" dirty="0"/>
          </a:p>
        </p:txBody>
      </p:sp>
      <p:sp>
        <p:nvSpPr>
          <p:cNvPr id="17" name="TextBox 16"/>
          <p:cNvSpPr txBox="1"/>
          <p:nvPr/>
        </p:nvSpPr>
        <p:spPr>
          <a:xfrm>
            <a:off x="8516205" y="358878"/>
            <a:ext cx="4176215" cy="369332"/>
          </a:xfrm>
          <a:prstGeom prst="rect">
            <a:avLst/>
          </a:prstGeom>
          <a:noFill/>
        </p:spPr>
        <p:txBody>
          <a:bodyPr wrap="square" rtlCol="0">
            <a:spAutoFit/>
          </a:bodyPr>
          <a:lstStyle/>
          <a:p>
            <a:r>
              <a:rPr lang="en-US" dirty="0" smtClean="0"/>
              <a:t>                 With frequency 12</a:t>
            </a:r>
            <a:endParaRPr lang="en-US" dirty="0"/>
          </a:p>
        </p:txBody>
      </p:sp>
      <p:sp>
        <p:nvSpPr>
          <p:cNvPr id="18" name="TextBox 17"/>
          <p:cNvSpPr txBox="1"/>
          <p:nvPr/>
        </p:nvSpPr>
        <p:spPr>
          <a:xfrm>
            <a:off x="150125" y="5731413"/>
            <a:ext cx="11750722" cy="646331"/>
          </a:xfrm>
          <a:prstGeom prst="rect">
            <a:avLst/>
          </a:prstGeom>
          <a:noFill/>
        </p:spPr>
        <p:txBody>
          <a:bodyPr wrap="square" rtlCol="0">
            <a:spAutoFit/>
          </a:bodyPr>
          <a:lstStyle/>
          <a:p>
            <a:r>
              <a:rPr lang="en-US" dirty="0" smtClean="0"/>
              <a:t>ACF  measured the linear relationship between lagged value of time series y and does not control other lag.</a:t>
            </a:r>
          </a:p>
          <a:p>
            <a:r>
              <a:rPr lang="en-US" dirty="0" smtClean="0"/>
              <a:t>PACF is the Time series with its own lagged value </a:t>
            </a:r>
            <a:r>
              <a:rPr lang="en-IN" dirty="0"/>
              <a:t>controlling for the values of the time series at all shorter </a:t>
            </a:r>
            <a:r>
              <a:rPr lang="en-IN" dirty="0" smtClean="0"/>
              <a:t>lags.</a:t>
            </a:r>
            <a:r>
              <a:rPr lang="en-US" dirty="0" smtClean="0"/>
              <a:t> </a:t>
            </a:r>
            <a:endParaRPr lang="en-US" dirty="0"/>
          </a:p>
        </p:txBody>
      </p:sp>
      <p:sp>
        <p:nvSpPr>
          <p:cNvPr id="19" name="TextBox 18"/>
          <p:cNvSpPr txBox="1"/>
          <p:nvPr/>
        </p:nvSpPr>
        <p:spPr>
          <a:xfrm>
            <a:off x="2797790" y="-18450"/>
            <a:ext cx="6455391" cy="523220"/>
          </a:xfrm>
          <a:prstGeom prst="rect">
            <a:avLst/>
          </a:prstGeom>
          <a:noFill/>
        </p:spPr>
        <p:txBody>
          <a:bodyPr wrap="square" rtlCol="0">
            <a:spAutoFit/>
          </a:bodyPr>
          <a:lstStyle/>
          <a:p>
            <a:r>
              <a:rPr lang="en-US" sz="2800" dirty="0" smtClean="0"/>
              <a:t>Analysis of ACF and PACF with Wind Speed</a:t>
            </a:r>
            <a:endParaRPr lang="en-US" sz="2800" dirty="0"/>
          </a:p>
        </p:txBody>
      </p:sp>
      <p:sp>
        <p:nvSpPr>
          <p:cNvPr id="20" name="TextBox 19"/>
          <p:cNvSpPr txBox="1"/>
          <p:nvPr/>
        </p:nvSpPr>
        <p:spPr>
          <a:xfrm>
            <a:off x="4728951" y="5018550"/>
            <a:ext cx="3657599" cy="646331"/>
          </a:xfrm>
          <a:prstGeom prst="rect">
            <a:avLst/>
          </a:prstGeom>
          <a:noFill/>
        </p:spPr>
        <p:txBody>
          <a:bodyPr wrap="square" rtlCol="0">
            <a:spAutoFit/>
          </a:bodyPr>
          <a:lstStyle/>
          <a:p>
            <a:r>
              <a:rPr lang="en-US" dirty="0" smtClean="0"/>
              <a:t>Data is uncorrelated in ACF and PACF  graph with frequency is 7</a:t>
            </a:r>
            <a:endParaRPr lang="en-US" dirty="0"/>
          </a:p>
        </p:txBody>
      </p:sp>
      <p:sp>
        <p:nvSpPr>
          <p:cNvPr id="21" name="TextBox 20"/>
          <p:cNvSpPr txBox="1"/>
          <p:nvPr/>
        </p:nvSpPr>
        <p:spPr>
          <a:xfrm>
            <a:off x="8563971" y="5003728"/>
            <a:ext cx="3657599" cy="646331"/>
          </a:xfrm>
          <a:prstGeom prst="rect">
            <a:avLst/>
          </a:prstGeom>
          <a:noFill/>
        </p:spPr>
        <p:txBody>
          <a:bodyPr wrap="square" rtlCol="0">
            <a:spAutoFit/>
          </a:bodyPr>
          <a:lstStyle/>
          <a:p>
            <a:r>
              <a:rPr lang="en-US" dirty="0" smtClean="0"/>
              <a:t>Data is uncorrelated in ACF and PACF  graph with frequency is 12</a:t>
            </a:r>
            <a:endParaRPr lang="en-US" dirty="0"/>
          </a:p>
        </p:txBody>
      </p:sp>
      <p:sp>
        <p:nvSpPr>
          <p:cNvPr id="22" name="TextBox 21"/>
          <p:cNvSpPr txBox="1"/>
          <p:nvPr/>
        </p:nvSpPr>
        <p:spPr>
          <a:xfrm>
            <a:off x="600502" y="4920728"/>
            <a:ext cx="3821372" cy="923330"/>
          </a:xfrm>
          <a:prstGeom prst="rect">
            <a:avLst/>
          </a:prstGeom>
          <a:noFill/>
        </p:spPr>
        <p:txBody>
          <a:bodyPr wrap="square" rtlCol="0">
            <a:spAutoFit/>
          </a:bodyPr>
          <a:lstStyle/>
          <a:p>
            <a:r>
              <a:rPr lang="en-US" dirty="0" smtClean="0"/>
              <a:t>Data is correlated in ACF and PACF  graph with frequency is 31. ACF peaks at 2,9 ,10 and 11</a:t>
            </a:r>
            <a:endParaRPr lang="en-US" dirty="0"/>
          </a:p>
        </p:txBody>
      </p:sp>
    </p:spTree>
    <p:extLst>
      <p:ext uri="{BB962C8B-B14F-4D97-AF65-F5344CB8AC3E}">
        <p14:creationId xmlns:p14="http://schemas.microsoft.com/office/powerpoint/2010/main" val="3786254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1" y="22741"/>
            <a:ext cx="10654352" cy="1176219"/>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Ques 4 Could this be a Sensor Error or Turbine Performance </a:t>
            </a:r>
            <a:r>
              <a:rPr lang="en-IN" dirty="0" smtClean="0">
                <a:latin typeface="Calibri" panose="020F0502020204030204" pitchFamily="34" charset="0"/>
                <a:ea typeface="Calibri" panose="020F0502020204030204" pitchFamily="34" charset="0"/>
                <a:cs typeface="Times New Roman" panose="02020603050405020304" pitchFamily="18" charset="0"/>
              </a:rPr>
              <a:t>issue?</a:t>
            </a:r>
          </a:p>
          <a:p>
            <a:pPr>
              <a:lnSpc>
                <a:spcPct val="115000"/>
              </a:lnSpc>
              <a:spcAft>
                <a:spcPts val="1000"/>
              </a:spcAft>
            </a:pPr>
            <a:r>
              <a:rPr lang="en-IN" dirty="0" smtClean="0">
                <a:latin typeface="Calibri" panose="020F0502020204030204" pitchFamily="34" charset="0"/>
                <a:ea typeface="Calibri" panose="020F0502020204030204" pitchFamily="34" charset="0"/>
                <a:cs typeface="Times New Roman" panose="02020603050405020304" pitchFamily="18" charset="0"/>
              </a:rPr>
              <a:t>Answer 4 After all analysis carried out it refers that </a:t>
            </a:r>
            <a:r>
              <a:rPr lang="en-IN" b="1" dirty="0" smtClean="0">
                <a:latin typeface="Calibri" panose="020F0502020204030204" pitchFamily="34" charset="0"/>
                <a:ea typeface="Calibri" panose="020F0502020204030204" pitchFamily="34" charset="0"/>
                <a:cs typeface="Times New Roman" panose="02020603050405020304" pitchFamily="18" charset="0"/>
              </a:rPr>
              <a:t>Turbine Performance issue </a:t>
            </a:r>
            <a:r>
              <a:rPr lang="en-IN" dirty="0" smtClean="0">
                <a:latin typeface="Calibri" panose="020F0502020204030204" pitchFamily="34" charset="0"/>
                <a:ea typeface="Calibri" panose="020F0502020204030204" pitchFamily="34" charset="0"/>
                <a:cs typeface="Times New Roman" panose="02020603050405020304" pitchFamily="18" charset="0"/>
              </a:rPr>
              <a:t>because power is depend on the wind speed as the wind speed is low the Turbine performance will also decrease.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668741" y="1529391"/>
            <a:ext cx="10863618" cy="646331"/>
          </a:xfrm>
          <a:prstGeom prst="rect">
            <a:avLst/>
          </a:prstGeom>
          <a:noFill/>
        </p:spPr>
        <p:txBody>
          <a:bodyPr wrap="square" rtlCol="0">
            <a:spAutoFit/>
          </a:bodyPr>
          <a:lstStyle/>
          <a:p>
            <a:r>
              <a:rPr lang="en-IN" dirty="0"/>
              <a:t>Ques 5 Are there other data you would like to have included?</a:t>
            </a:r>
            <a:endParaRPr lang="en-US" dirty="0"/>
          </a:p>
          <a:p>
            <a:endParaRPr lang="en-US" dirty="0"/>
          </a:p>
        </p:txBody>
      </p:sp>
      <p:pic>
        <p:nvPicPr>
          <p:cNvPr id="4" name="Picture 3"/>
          <p:cNvPicPr>
            <a:picLocks noChangeAspect="1"/>
          </p:cNvPicPr>
          <p:nvPr/>
        </p:nvPicPr>
        <p:blipFill>
          <a:blip r:embed="rId2"/>
          <a:stretch>
            <a:fillRect/>
          </a:stretch>
        </p:blipFill>
        <p:spPr>
          <a:xfrm>
            <a:off x="8188657" y="1501254"/>
            <a:ext cx="3575713" cy="1893485"/>
          </a:xfrm>
          <a:prstGeom prst="rect">
            <a:avLst/>
          </a:prstGeom>
        </p:spPr>
      </p:pic>
      <p:sp>
        <p:nvSpPr>
          <p:cNvPr id="5" name="Rectangle 4"/>
          <p:cNvSpPr/>
          <p:nvPr/>
        </p:nvSpPr>
        <p:spPr>
          <a:xfrm>
            <a:off x="668741" y="1854426"/>
            <a:ext cx="7656394" cy="3693319"/>
          </a:xfrm>
          <a:prstGeom prst="rect">
            <a:avLst/>
          </a:prstGeom>
        </p:spPr>
        <p:txBody>
          <a:bodyPr wrap="square">
            <a:spAutoFit/>
          </a:bodyPr>
          <a:lstStyle/>
          <a:p>
            <a:pPr marL="285750" indent="-285750">
              <a:buFont typeface="Arial" panose="020B0604020202020204" pitchFamily="34" charset="0"/>
              <a:buChar char="•"/>
            </a:pPr>
            <a:r>
              <a:rPr lang="en-IN" dirty="0">
                <a:solidFill>
                  <a:srgbClr val="000000"/>
                </a:solidFill>
                <a:latin typeface="Futura Light"/>
              </a:rPr>
              <a:t>Tip Speed Ratio of a wind turbine is an essential factor to how efficient that turbine will perform .</a:t>
            </a:r>
            <a:r>
              <a:rPr lang="en-IN" dirty="0" smtClean="0">
                <a:solidFill>
                  <a:srgbClr val="000000"/>
                </a:solidFill>
                <a:latin typeface="Futura Light"/>
              </a:rPr>
              <a:t>This </a:t>
            </a:r>
            <a:r>
              <a:rPr lang="en-IN" dirty="0">
                <a:solidFill>
                  <a:srgbClr val="000000"/>
                </a:solidFill>
                <a:latin typeface="Futura Light"/>
              </a:rPr>
              <a:t>graph to the right shows the relationship between tip-speed ratio (TSR) and the coefficient of power (Cp</a:t>
            </a:r>
            <a:r>
              <a:rPr lang="en-IN" dirty="0" smtClean="0">
                <a:solidFill>
                  <a:srgbClr val="000000"/>
                </a:solidFill>
                <a:latin typeface="Futura Light"/>
              </a:rPr>
              <a:t>).</a:t>
            </a:r>
          </a:p>
          <a:p>
            <a:pPr marL="285750" indent="-285750">
              <a:buFont typeface="Arial" panose="020B0604020202020204" pitchFamily="34" charset="0"/>
              <a:buChar char="•"/>
            </a:pPr>
            <a:endParaRPr lang="en-IN" dirty="0">
              <a:solidFill>
                <a:srgbClr val="000000"/>
              </a:solidFill>
              <a:latin typeface="Futura Light"/>
            </a:endParaRPr>
          </a:p>
          <a:p>
            <a:pPr marL="285750" indent="-285750">
              <a:buFont typeface="Arial" panose="020B0604020202020204" pitchFamily="34" charset="0"/>
              <a:buChar char="•"/>
            </a:pPr>
            <a:r>
              <a:rPr lang="en-IN" dirty="0" smtClean="0">
                <a:solidFill>
                  <a:srgbClr val="000000"/>
                </a:solidFill>
                <a:latin typeface="Futura Light"/>
              </a:rPr>
              <a:t>Height of the wind Tower or Hub height.</a:t>
            </a:r>
          </a:p>
          <a:p>
            <a:pPr marL="285750" indent="-285750">
              <a:buFont typeface="Arial" panose="020B0604020202020204" pitchFamily="34" charset="0"/>
              <a:buChar char="•"/>
            </a:pPr>
            <a:endParaRPr lang="en-IN" dirty="0">
              <a:solidFill>
                <a:srgbClr val="000000"/>
              </a:solidFill>
              <a:latin typeface="Futura Light"/>
            </a:endParaRPr>
          </a:p>
          <a:p>
            <a:pPr marL="285750" indent="-285750">
              <a:buFont typeface="Arial" panose="020B0604020202020204" pitchFamily="34" charset="0"/>
              <a:buChar char="•"/>
            </a:pPr>
            <a:r>
              <a:rPr lang="en-IN" dirty="0" smtClean="0">
                <a:solidFill>
                  <a:srgbClr val="000000"/>
                </a:solidFill>
                <a:latin typeface="Futura Light"/>
              </a:rPr>
              <a:t>Direction of the Wind.</a:t>
            </a:r>
          </a:p>
          <a:p>
            <a:pPr marL="285750" indent="-285750">
              <a:buFont typeface="Arial" panose="020B0604020202020204" pitchFamily="34" charset="0"/>
              <a:buChar char="•"/>
            </a:pPr>
            <a:endParaRPr lang="en-IN" dirty="0">
              <a:solidFill>
                <a:srgbClr val="000000"/>
              </a:solidFill>
              <a:latin typeface="Futura Light"/>
            </a:endParaRPr>
          </a:p>
          <a:p>
            <a:pPr marL="285750" indent="-285750">
              <a:buFont typeface="Arial" panose="020B0604020202020204" pitchFamily="34" charset="0"/>
              <a:buChar char="•"/>
            </a:pPr>
            <a:r>
              <a:rPr lang="en-IN" dirty="0" smtClean="0">
                <a:solidFill>
                  <a:srgbClr val="000000"/>
                </a:solidFill>
                <a:latin typeface="Futura Light"/>
              </a:rPr>
              <a:t>Rotor Swept Area: The </a:t>
            </a:r>
            <a:r>
              <a:rPr lang="en-IN" dirty="0">
                <a:solidFill>
                  <a:srgbClr val="000000"/>
                </a:solidFill>
                <a:latin typeface="Futura Light"/>
              </a:rPr>
              <a:t>rotor swept area, A, is important because the rotor is the part of the turbine that captures the wind energy. So, the larger the rotor, the more energy it can capture</a:t>
            </a:r>
            <a:r>
              <a:rPr lang="en-IN" dirty="0" smtClean="0">
                <a:solidFill>
                  <a:srgbClr val="000000"/>
                </a:solidFill>
                <a:latin typeface="Futura Light"/>
              </a:rPr>
              <a:t>.</a:t>
            </a:r>
          </a:p>
          <a:p>
            <a:pPr marL="285750" indent="-285750">
              <a:buFont typeface="Arial" panose="020B0604020202020204" pitchFamily="34" charset="0"/>
              <a:buChar char="•"/>
            </a:pPr>
            <a:r>
              <a:rPr lang="en-IN" dirty="0" smtClean="0">
                <a:solidFill>
                  <a:srgbClr val="000000"/>
                </a:solidFill>
                <a:latin typeface="Futura Light"/>
              </a:rPr>
              <a:t>To calculate the Rotor swept area also required Wind Blade radius.</a:t>
            </a:r>
            <a:endParaRPr lang="en-IN" dirty="0">
              <a:solidFill>
                <a:srgbClr val="000000"/>
              </a:solidFill>
              <a:latin typeface="Futura Light"/>
            </a:endParaRPr>
          </a:p>
          <a:p>
            <a:pPr marL="285750" indent="-285750">
              <a:buFont typeface="Arial" panose="020B0604020202020204" pitchFamily="34" charset="0"/>
              <a:buChar char="•"/>
            </a:pPr>
            <a:endParaRPr lang="en-US" dirty="0">
              <a:solidFill>
                <a:srgbClr val="000000"/>
              </a:solidFill>
              <a:latin typeface="Futura Light"/>
            </a:endParaRPr>
          </a:p>
        </p:txBody>
      </p:sp>
    </p:spTree>
    <p:extLst>
      <p:ext uri="{BB962C8B-B14F-4D97-AF65-F5344CB8AC3E}">
        <p14:creationId xmlns:p14="http://schemas.microsoft.com/office/powerpoint/2010/main" val="344080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758" y="4891712"/>
            <a:ext cx="10654352" cy="392159"/>
          </a:xfrm>
          <a:prstGeom prst="rect">
            <a:avLst/>
          </a:prstGeom>
        </p:spPr>
        <p:txBody>
          <a:bodyPr wrap="square">
            <a:spAutoFit/>
          </a:bodyPr>
          <a:lstStyle/>
          <a:p>
            <a:pPr>
              <a:lnSpc>
                <a:spcPct val="115000"/>
              </a:lnSpc>
              <a:spcAft>
                <a:spcPts val="10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681183" y="0"/>
            <a:ext cx="2088107" cy="584775"/>
          </a:xfrm>
          <a:prstGeom prst="rect">
            <a:avLst/>
          </a:prstGeom>
          <a:noFill/>
        </p:spPr>
        <p:txBody>
          <a:bodyPr wrap="square" rtlCol="0">
            <a:spAutoFit/>
          </a:bodyPr>
          <a:lstStyle/>
          <a:p>
            <a:r>
              <a:rPr lang="en-US" sz="3200" dirty="0" smtClean="0"/>
              <a:t>Conclusion</a:t>
            </a:r>
            <a:endParaRPr lang="en-US" sz="3200" dirty="0"/>
          </a:p>
        </p:txBody>
      </p:sp>
      <p:sp>
        <p:nvSpPr>
          <p:cNvPr id="4" name="TextBox 3"/>
          <p:cNvSpPr txBox="1"/>
          <p:nvPr/>
        </p:nvSpPr>
        <p:spPr>
          <a:xfrm>
            <a:off x="1260143" y="846161"/>
            <a:ext cx="10708944" cy="63709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smtClean="0"/>
              <a:t>Ok State </a:t>
            </a:r>
            <a:r>
              <a:rPr lang="en-US" dirty="0" smtClean="0"/>
              <a:t>of wind turbine perform better compare to all other state of wind turbine for both wind turbine.</a:t>
            </a:r>
          </a:p>
          <a:p>
            <a:pPr marL="285750" indent="-285750">
              <a:lnSpc>
                <a:spcPct val="150000"/>
              </a:lnSpc>
              <a:buFont typeface="Arial" panose="020B0604020202020204" pitchFamily="34" charset="0"/>
              <a:buChar char="•"/>
            </a:pPr>
            <a:r>
              <a:rPr lang="en-US" dirty="0" smtClean="0"/>
              <a:t>Overall performance of </a:t>
            </a:r>
            <a:r>
              <a:rPr lang="en-US" b="1" dirty="0" smtClean="0"/>
              <a:t>Wind turbine 2 is better </a:t>
            </a:r>
            <a:r>
              <a:rPr lang="en-US" dirty="0" smtClean="0"/>
              <a:t>compare to wind turbine 1.</a:t>
            </a:r>
          </a:p>
          <a:p>
            <a:pPr marL="285750" indent="-285750">
              <a:lnSpc>
                <a:spcPct val="150000"/>
              </a:lnSpc>
              <a:buFont typeface="Arial" panose="020B0604020202020204" pitchFamily="34" charset="0"/>
              <a:buChar char="•"/>
            </a:pPr>
            <a:r>
              <a:rPr lang="en-US" dirty="0" smtClean="0"/>
              <a:t>For both wind turbine September month having the </a:t>
            </a:r>
            <a:r>
              <a:rPr lang="en-US" b="1" dirty="0" smtClean="0"/>
              <a:t>highest MAPE values</a:t>
            </a:r>
            <a:r>
              <a:rPr lang="en-US" dirty="0" smtClean="0"/>
              <a:t>.</a:t>
            </a:r>
          </a:p>
          <a:p>
            <a:pPr marL="285750" indent="-285750">
              <a:lnSpc>
                <a:spcPct val="150000"/>
              </a:lnSpc>
              <a:buFont typeface="Arial" panose="020B0604020202020204" pitchFamily="34" charset="0"/>
              <a:buChar char="•"/>
            </a:pPr>
            <a:r>
              <a:rPr lang="en-US" b="1" dirty="0">
                <a:ea typeface="Cambria" panose="02040503050406030204" pitchFamily="18" charset="0"/>
                <a:cs typeface="Times New Roman" panose="02020603050405020304" pitchFamily="18" charset="0"/>
              </a:rPr>
              <a:t>September 14th,21st and 27th </a:t>
            </a:r>
            <a:r>
              <a:rPr lang="en-US" dirty="0">
                <a:ea typeface="Cambria" panose="02040503050406030204" pitchFamily="18" charset="0"/>
                <a:cs typeface="Times New Roman" panose="02020603050405020304" pitchFamily="18" charset="0"/>
              </a:rPr>
              <a:t>having the lowest wind speed in Wind Turbine 1 with Sep month and Ok State of Wind Turbine  which  effect the performance of </a:t>
            </a:r>
            <a:r>
              <a:rPr lang="en-US" b="1" dirty="0">
                <a:ea typeface="Cambria" panose="02040503050406030204" pitchFamily="18" charset="0"/>
                <a:cs typeface="Times New Roman" panose="02020603050405020304" pitchFamily="18" charset="0"/>
              </a:rPr>
              <a:t>wind Turbine1</a:t>
            </a:r>
            <a:r>
              <a:rPr lang="en-US" b="1" dirty="0" smtClean="0">
                <a:ea typeface="Cambria" panose="020405030504060302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b="1" dirty="0">
                <a:ea typeface="Cambria" panose="02040503050406030204" pitchFamily="18" charset="0"/>
                <a:cs typeface="Times New Roman" panose="02020603050405020304" pitchFamily="18" charset="0"/>
              </a:rPr>
              <a:t>September month 9th,14th,19th,28th </a:t>
            </a:r>
            <a:r>
              <a:rPr lang="en-US" dirty="0">
                <a:ea typeface="Cambria" panose="02040503050406030204" pitchFamily="18" charset="0"/>
                <a:cs typeface="Times New Roman" panose="02020603050405020304" pitchFamily="18" charset="0"/>
              </a:rPr>
              <a:t>having the lowest </a:t>
            </a:r>
            <a:r>
              <a:rPr lang="en-US" dirty="0" smtClean="0">
                <a:ea typeface="Cambria" panose="02040503050406030204" pitchFamily="18" charset="0"/>
                <a:cs typeface="Times New Roman" panose="02020603050405020304" pitchFamily="18" charset="0"/>
              </a:rPr>
              <a:t>value </a:t>
            </a:r>
            <a:r>
              <a:rPr lang="en-US" dirty="0">
                <a:ea typeface="Cambria" panose="02040503050406030204" pitchFamily="18" charset="0"/>
                <a:cs typeface="Times New Roman" panose="02020603050405020304" pitchFamily="18" charset="0"/>
              </a:rPr>
              <a:t>wind speed in Wind Turbine 2 and Ok state of wind </a:t>
            </a:r>
            <a:r>
              <a:rPr lang="en-US" dirty="0" smtClean="0">
                <a:ea typeface="Cambria" panose="02040503050406030204" pitchFamily="18" charset="0"/>
                <a:cs typeface="Times New Roman" panose="02020603050405020304" pitchFamily="18" charset="0"/>
              </a:rPr>
              <a:t>turbine </a:t>
            </a:r>
            <a:r>
              <a:rPr lang="en-US" dirty="0">
                <a:ea typeface="Cambria" panose="02040503050406030204" pitchFamily="18" charset="0"/>
                <a:cs typeface="Times New Roman" panose="02020603050405020304" pitchFamily="18" charset="0"/>
              </a:rPr>
              <a:t>which effect the performance of </a:t>
            </a:r>
            <a:r>
              <a:rPr lang="en-US" b="1" dirty="0">
                <a:ea typeface="Cambria" panose="02040503050406030204" pitchFamily="18" charset="0"/>
                <a:cs typeface="Times New Roman" panose="02020603050405020304" pitchFamily="18" charset="0"/>
              </a:rPr>
              <a:t>wind Turbine 2</a:t>
            </a:r>
            <a:r>
              <a:rPr lang="en-US" b="1" dirty="0" smtClean="0">
                <a:ea typeface="Cambria" panose="020405030504060302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smtClean="0">
                <a:ea typeface="Cambria" panose="02040503050406030204" pitchFamily="18" charset="0"/>
                <a:cs typeface="Times New Roman" panose="02020603050405020304" pitchFamily="18" charset="0"/>
              </a:rPr>
              <a:t>There is a </a:t>
            </a:r>
            <a:r>
              <a:rPr lang="en-US" b="1" dirty="0" smtClean="0">
                <a:ea typeface="Cambria" panose="02040503050406030204" pitchFamily="18" charset="0"/>
                <a:cs typeface="Times New Roman" panose="02020603050405020304" pitchFamily="18" charset="0"/>
              </a:rPr>
              <a:t>turbine performance issue </a:t>
            </a:r>
            <a:r>
              <a:rPr lang="en-US" dirty="0" smtClean="0">
                <a:ea typeface="Cambria" panose="02040503050406030204" pitchFamily="18" charset="0"/>
                <a:cs typeface="Times New Roman" panose="02020603050405020304" pitchFamily="18" charset="0"/>
              </a:rPr>
              <a:t>due to varying Wind Speed on different days.</a:t>
            </a:r>
          </a:p>
          <a:p>
            <a:pPr marL="285750" indent="-285750">
              <a:lnSpc>
                <a:spcPct val="150000"/>
              </a:lnSpc>
              <a:buFont typeface="Arial" panose="020B0604020202020204" pitchFamily="34" charset="0"/>
              <a:buChar char="•"/>
            </a:pPr>
            <a:r>
              <a:rPr lang="en-US" dirty="0" smtClean="0">
                <a:ea typeface="Cambria" panose="02040503050406030204" pitchFamily="18" charset="0"/>
                <a:cs typeface="Times New Roman" panose="02020603050405020304" pitchFamily="18" charset="0"/>
              </a:rPr>
              <a:t>The other data I would I like to add is </a:t>
            </a:r>
            <a:r>
              <a:rPr lang="en-US" b="1" dirty="0" smtClean="0">
                <a:ea typeface="Cambria" panose="02040503050406030204" pitchFamily="18" charset="0"/>
                <a:cs typeface="Times New Roman" panose="02020603050405020304" pitchFamily="18" charset="0"/>
              </a:rPr>
              <a:t>Tip Speed ratio, Hub height, Direction of the Wind , Rotor Swept Area and  Wind Turbine Blade Length. </a:t>
            </a:r>
          </a:p>
          <a:p>
            <a:pPr marL="285750" indent="-285750">
              <a:lnSpc>
                <a:spcPct val="150000"/>
              </a:lnSpc>
              <a:buFont typeface="Arial" panose="020B0604020202020204" pitchFamily="34" charset="0"/>
              <a:buChar char="•"/>
            </a:pPr>
            <a:endParaRPr lang="en-US" dirty="0" smtClean="0">
              <a:ea typeface="Cambria" panose="020405030504060302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smtClean="0">
              <a:ea typeface="Cambria" panose="020405030504060302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000" dirty="0">
              <a:latin typeface="Consolas" panose="020B0609020204030204" pitchFamily="49" charset="0"/>
              <a:ea typeface="Cambria" panose="02040503050406030204" pitchFamily="18" charset="0"/>
              <a:cs typeface="Times New Roman" panose="02020603050405020304" pitchFamily="18" charset="0"/>
            </a:endParaRPr>
          </a:p>
          <a:p>
            <a:r>
              <a:rPr lang="en-US" b="1" dirty="0" smtClean="0">
                <a:ea typeface="Cambria" panose="02040503050406030204" pitchFamily="18" charset="0"/>
                <a:cs typeface="Times New Roman" panose="02020603050405020304" pitchFamily="18" charset="0"/>
              </a:rPr>
              <a:t> </a:t>
            </a:r>
            <a:endParaRPr lang="en-US" b="1" dirty="0">
              <a:ea typeface="Cambria" panose="02040503050406030204" pitchFamily="18"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13829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069" y="272955"/>
            <a:ext cx="11887200" cy="4185761"/>
          </a:xfrm>
          <a:prstGeom prst="rect">
            <a:avLst/>
          </a:prstGeom>
          <a:noFill/>
        </p:spPr>
        <p:txBody>
          <a:bodyPr wrap="square" rtlCol="0">
            <a:spAutoFit/>
          </a:bodyPr>
          <a:lstStyle/>
          <a:p>
            <a:r>
              <a:rPr lang="en-US" sz="3200" dirty="0" smtClean="0"/>
              <a:t>Assignment Study</a:t>
            </a:r>
          </a:p>
          <a:p>
            <a:endParaRPr lang="en-US" dirty="0"/>
          </a:p>
          <a:p>
            <a:pPr marL="285750" indent="-285750">
              <a:buFont typeface="Arial" panose="020B0604020202020204" pitchFamily="34" charset="0"/>
              <a:buChar char="•"/>
            </a:pPr>
            <a:r>
              <a:rPr lang="en-US" dirty="0" smtClean="0"/>
              <a:t>Two Wind Turbine data is given.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10 min performance data for two </a:t>
            </a:r>
            <a:r>
              <a:rPr lang="en-IN" dirty="0" smtClean="0"/>
              <a:t>turbines </a:t>
            </a:r>
            <a:r>
              <a:rPr lang="en-IN" dirty="0"/>
              <a:t>from 2013-06-01 to </a:t>
            </a:r>
            <a:r>
              <a:rPr lang="en-IN" dirty="0" smtClean="0"/>
              <a:t>2014-01-01. Here 10 min refer to signals are compressed into 10 minutes interval and correspondingly data points average over 10 min period.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important measure of performance for Power Curve is the relationship between wind turbine power and free flow wind at hub height. </a:t>
            </a: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We refer hub height because air density will be less from ground level. So, friction in the will also less.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 The yaw system of wind turbine is the component responsible for the orientation of the </a:t>
            </a:r>
          </a:p>
          <a:p>
            <a:r>
              <a:rPr lang="en-IN" dirty="0" smtClean="0"/>
              <a:t>       wind turbine rotor towards the wind. </a:t>
            </a:r>
            <a:endParaRPr lang="en-US" dirty="0"/>
          </a:p>
        </p:txBody>
      </p:sp>
      <p:pic>
        <p:nvPicPr>
          <p:cNvPr id="3" name="Picture 2"/>
          <p:cNvPicPr>
            <a:picLocks noChangeAspect="1"/>
          </p:cNvPicPr>
          <p:nvPr/>
        </p:nvPicPr>
        <p:blipFill>
          <a:blip r:embed="rId2"/>
          <a:stretch>
            <a:fillRect/>
          </a:stretch>
        </p:blipFill>
        <p:spPr>
          <a:xfrm>
            <a:off x="8884693" y="3469616"/>
            <a:ext cx="3043450" cy="2705996"/>
          </a:xfrm>
          <a:prstGeom prst="rect">
            <a:avLst/>
          </a:prstGeom>
        </p:spPr>
      </p:pic>
    </p:spTree>
    <p:extLst>
      <p:ext uri="{BB962C8B-B14F-4D97-AF65-F5344CB8AC3E}">
        <p14:creationId xmlns:p14="http://schemas.microsoft.com/office/powerpoint/2010/main" val="29099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866" y="132434"/>
            <a:ext cx="10631606" cy="861774"/>
          </a:xfrm>
          <a:prstGeom prst="rect">
            <a:avLst/>
          </a:prstGeom>
          <a:noFill/>
        </p:spPr>
        <p:txBody>
          <a:bodyPr wrap="square" rtlCol="0">
            <a:spAutoFit/>
          </a:bodyPr>
          <a:lstStyle/>
          <a:p>
            <a:r>
              <a:rPr lang="en-US" sz="3200" dirty="0" smtClean="0"/>
              <a:t>Data Description</a:t>
            </a:r>
            <a:r>
              <a:rPr lang="en-US" dirty="0" smtClean="0"/>
              <a:t>	</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08985278"/>
              </p:ext>
            </p:extLst>
          </p:nvPr>
        </p:nvGraphicFramePr>
        <p:xfrm>
          <a:off x="818866" y="778765"/>
          <a:ext cx="9348716" cy="3284220"/>
        </p:xfrm>
        <a:graphic>
          <a:graphicData uri="http://schemas.openxmlformats.org/drawingml/2006/table">
            <a:tbl>
              <a:tblPr/>
              <a:tblGrid>
                <a:gridCol w="1364776">
                  <a:extLst>
                    <a:ext uri="{9D8B030D-6E8A-4147-A177-3AD203B41FA5}">
                      <a16:colId xmlns:a16="http://schemas.microsoft.com/office/drawing/2014/main" val="2444388736"/>
                    </a:ext>
                  </a:extLst>
                </a:gridCol>
                <a:gridCol w="968991">
                  <a:extLst>
                    <a:ext uri="{9D8B030D-6E8A-4147-A177-3AD203B41FA5}">
                      <a16:colId xmlns:a16="http://schemas.microsoft.com/office/drawing/2014/main" val="3723703135"/>
                    </a:ext>
                  </a:extLst>
                </a:gridCol>
                <a:gridCol w="5418161">
                  <a:extLst>
                    <a:ext uri="{9D8B030D-6E8A-4147-A177-3AD203B41FA5}">
                      <a16:colId xmlns:a16="http://schemas.microsoft.com/office/drawing/2014/main" val="3569530906"/>
                    </a:ext>
                  </a:extLst>
                </a:gridCol>
                <a:gridCol w="1596788">
                  <a:extLst>
                    <a:ext uri="{9D8B030D-6E8A-4147-A177-3AD203B41FA5}">
                      <a16:colId xmlns:a16="http://schemas.microsoft.com/office/drawing/2014/main" val="1777836813"/>
                    </a:ext>
                  </a:extLst>
                </a:gridCol>
              </a:tblGrid>
              <a:tr h="75603">
                <a:tc>
                  <a:txBody>
                    <a:bodyPr/>
                    <a:lstStyle/>
                    <a:p>
                      <a:pPr algn="l" fontAlgn="b"/>
                      <a:r>
                        <a:rPr lang="en-US" sz="1600" b="0" i="0" u="none" strike="noStrike" dirty="0">
                          <a:solidFill>
                            <a:srgbClr val="000000"/>
                          </a:solidFill>
                          <a:effectLst/>
                          <a:latin typeface="Calibri" panose="020F0502020204030204" pitchFamily="34" charset="0"/>
                        </a:rPr>
                        <a:t>Column Name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Data Type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Short Discription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Unit of Measure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836158"/>
                  </a:ext>
                </a:extLst>
              </a:tr>
              <a:tr h="190500">
                <a:tc>
                  <a:txBody>
                    <a:bodyPr/>
                    <a:lstStyle/>
                    <a:p>
                      <a:pPr algn="l" fontAlgn="b"/>
                      <a:r>
                        <a:rPr lang="en-US" sz="1600" b="0" i="0" u="none" strike="noStrike" dirty="0" err="1">
                          <a:solidFill>
                            <a:srgbClr val="000000"/>
                          </a:solidFill>
                          <a:effectLst/>
                          <a:latin typeface="Calibri" panose="020F0502020204030204" pitchFamily="34" charset="0"/>
                        </a:rPr>
                        <a:t>unitlocation</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Character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It has two unit location "WTG01" and "WTG02"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946066"/>
                  </a:ext>
                </a:extLst>
              </a:tr>
              <a:tr h="190500">
                <a:tc>
                  <a:txBody>
                    <a:bodyPr/>
                    <a:lstStyle/>
                    <a:p>
                      <a:pPr algn="l" fontAlgn="b"/>
                      <a:r>
                        <a:rPr lang="en-US" sz="1600" b="0" i="0" u="none" strike="noStrike" dirty="0" err="1">
                          <a:solidFill>
                            <a:srgbClr val="000000"/>
                          </a:solidFill>
                          <a:effectLst/>
                          <a:latin typeface="Calibri" panose="020F0502020204030204" pitchFamily="34" charset="0"/>
                        </a:rPr>
                        <a:t>ttimestamplocal</a:t>
                      </a:r>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Date Time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01-06-2013  11:50:00 PM " is in format DD-MM-YYYY HH:MM:SS"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217207"/>
                  </a:ext>
                </a:extLst>
              </a:tr>
              <a:tr h="190500">
                <a:tc>
                  <a:txBody>
                    <a:bodyPr/>
                    <a:lstStyle/>
                    <a:p>
                      <a:pPr algn="l" fontAlgn="b"/>
                      <a:r>
                        <a:rPr lang="en-US" sz="1600" b="0" i="0" u="none" strike="noStrike">
                          <a:solidFill>
                            <a:srgbClr val="000000"/>
                          </a:solidFill>
                          <a:effectLst/>
                          <a:latin typeface="Calibri" panose="020F0502020204030204" pitchFamily="34" charset="0"/>
                        </a:rPr>
                        <a:t>power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Numeric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Avg. Power generated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kW</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692238"/>
                  </a:ext>
                </a:extLst>
              </a:tr>
              <a:tr h="190500">
                <a:tc>
                  <a:txBody>
                    <a:bodyPr/>
                    <a:lstStyle/>
                    <a:p>
                      <a:pPr algn="l" fontAlgn="b"/>
                      <a:r>
                        <a:rPr lang="en-US" sz="1600" b="0" i="0" u="none" strike="noStrike">
                          <a:solidFill>
                            <a:srgbClr val="000000"/>
                          </a:solidFill>
                          <a:effectLst/>
                          <a:latin typeface="Calibri" panose="020F0502020204030204" pitchFamily="34" charset="0"/>
                        </a:rPr>
                        <a:t>windspeed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Numeric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Avg. Wind Speed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1379680"/>
                  </a:ext>
                </a:extLst>
              </a:tr>
              <a:tr h="190500">
                <a:tc>
                  <a:txBody>
                    <a:bodyPr/>
                    <a:lstStyle/>
                    <a:p>
                      <a:pPr algn="l" fontAlgn="b"/>
                      <a:r>
                        <a:rPr lang="en-US" sz="1600" b="0" i="0" u="none" strike="noStrike">
                          <a:solidFill>
                            <a:srgbClr val="000000"/>
                          </a:solidFill>
                          <a:effectLst/>
                          <a:latin typeface="Calibri" panose="020F0502020204030204" pitchFamily="34" charset="0"/>
                        </a:rPr>
                        <a:t>airdensity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Numeric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Avg. Air Density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kg/m^3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3482235"/>
                  </a:ext>
                </a:extLst>
              </a:tr>
              <a:tr h="190500">
                <a:tc>
                  <a:txBody>
                    <a:bodyPr/>
                    <a:lstStyle/>
                    <a:p>
                      <a:pPr algn="l" fontAlgn="b"/>
                      <a:r>
                        <a:rPr lang="en-US" sz="1600" b="0" i="0" u="none" strike="noStrike">
                          <a:solidFill>
                            <a:srgbClr val="000000"/>
                          </a:solidFill>
                          <a:effectLst/>
                          <a:latin typeface="Calibri" panose="020F0502020204030204" pitchFamily="34" charset="0"/>
                        </a:rPr>
                        <a:t>amb_temp</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Numeric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Avg. Outside Temperature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deg 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0637660"/>
                  </a:ext>
                </a:extLst>
              </a:tr>
              <a:tr h="190500">
                <a:tc>
                  <a:txBody>
                    <a:bodyPr/>
                    <a:lstStyle/>
                    <a:p>
                      <a:pPr algn="l" fontAlgn="b"/>
                      <a:r>
                        <a:rPr lang="en-US" sz="1600" b="0" i="0" u="none" strike="noStrike">
                          <a:solidFill>
                            <a:srgbClr val="000000"/>
                          </a:solidFill>
                          <a:effectLst/>
                          <a:latin typeface="Calibri" panose="020F0502020204030204" pitchFamily="34" charset="0"/>
                        </a:rPr>
                        <a:t>nac_direction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Numeric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Avg. nacelle direction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deg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0328353"/>
                  </a:ext>
                </a:extLst>
              </a:tr>
              <a:tr h="190500">
                <a:tc>
                  <a:txBody>
                    <a:bodyPr/>
                    <a:lstStyle/>
                    <a:p>
                      <a:pPr algn="l" fontAlgn="b"/>
                      <a:r>
                        <a:rPr lang="en-US" sz="1600" b="0" i="0" u="none" strike="noStrike">
                          <a:solidFill>
                            <a:srgbClr val="000000"/>
                          </a:solidFill>
                          <a:effectLst/>
                          <a:latin typeface="Calibri" panose="020F0502020204030204" pitchFamily="34" charset="0"/>
                        </a:rPr>
                        <a:t>blds_pitchangle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Numeric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Avg. pitch angle of Blades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deg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219972"/>
                  </a:ext>
                </a:extLst>
              </a:tr>
              <a:tr h="190500">
                <a:tc>
                  <a:txBody>
                    <a:bodyPr/>
                    <a:lstStyle/>
                    <a:p>
                      <a:pPr algn="l" fontAlgn="b"/>
                      <a:r>
                        <a:rPr lang="en-US" sz="1600" b="0" i="0" u="none" strike="noStrike">
                          <a:solidFill>
                            <a:srgbClr val="000000"/>
                          </a:solidFill>
                          <a:effectLst/>
                          <a:latin typeface="Calibri" panose="020F0502020204030204" pitchFamily="34" charset="0"/>
                        </a:rPr>
                        <a:t>rtr_rpm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Numeric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Avg. </a:t>
                      </a:r>
                      <a:r>
                        <a:rPr lang="en-US" sz="1600" b="0" i="0" u="none" strike="noStrike" dirty="0" err="1">
                          <a:solidFill>
                            <a:srgbClr val="000000"/>
                          </a:solidFill>
                          <a:effectLst/>
                          <a:latin typeface="Calibri" panose="020F0502020204030204" pitchFamily="34" charset="0"/>
                        </a:rPr>
                        <a:t>Rotar</a:t>
                      </a:r>
                      <a:r>
                        <a:rPr lang="en-US" sz="1600" b="0" i="0" u="none" strike="noStrike" dirty="0">
                          <a:solidFill>
                            <a:srgbClr val="000000"/>
                          </a:solidFill>
                          <a:effectLst/>
                          <a:latin typeface="Calibri" panose="020F0502020204030204" pitchFamily="34" charset="0"/>
                        </a:rPr>
                        <a:t> Speed</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rpm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602231"/>
                  </a:ext>
                </a:extLst>
              </a:tr>
              <a:tr h="190500">
                <a:tc>
                  <a:txBody>
                    <a:bodyPr/>
                    <a:lstStyle/>
                    <a:p>
                      <a:pPr algn="l" fontAlgn="b"/>
                      <a:r>
                        <a:rPr lang="en-US" sz="1600" b="0" i="0" u="none" strike="noStrike">
                          <a:solidFill>
                            <a:srgbClr val="000000"/>
                          </a:solidFill>
                          <a:effectLst/>
                          <a:latin typeface="Calibri" panose="020F0502020204030204" pitchFamily="34" charset="0"/>
                        </a:rPr>
                        <a:t>gen_rpm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Numeric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Avg. Generator Speed (30-60 rotations per minute (rpm), to about 1,000-1,800 rpm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rpm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644636"/>
                  </a:ext>
                </a:extLst>
              </a:tr>
              <a:tr h="200025">
                <a:tc>
                  <a:txBody>
                    <a:bodyPr/>
                    <a:lstStyle/>
                    <a:p>
                      <a:pPr algn="l" fontAlgn="b"/>
                      <a:r>
                        <a:rPr lang="en-US" sz="1600" b="0" i="0" u="none" strike="noStrike">
                          <a:solidFill>
                            <a:srgbClr val="000000"/>
                          </a:solidFill>
                          <a:effectLst/>
                          <a:latin typeface="Calibri" panose="020F0502020204030204" pitchFamily="34" charset="0"/>
                        </a:rPr>
                        <a:t>wtg_state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Character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Turbine Status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5079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76380893"/>
              </p:ext>
            </p:extLst>
          </p:nvPr>
        </p:nvGraphicFramePr>
        <p:xfrm>
          <a:off x="818866" y="4341694"/>
          <a:ext cx="6073253" cy="1783080"/>
        </p:xfrm>
        <a:graphic>
          <a:graphicData uri="http://schemas.openxmlformats.org/drawingml/2006/table">
            <a:tbl>
              <a:tblPr/>
              <a:tblGrid>
                <a:gridCol w="1589431">
                  <a:extLst>
                    <a:ext uri="{9D8B030D-6E8A-4147-A177-3AD203B41FA5}">
                      <a16:colId xmlns:a16="http://schemas.microsoft.com/office/drawing/2014/main" val="2531903520"/>
                    </a:ext>
                  </a:extLst>
                </a:gridCol>
                <a:gridCol w="4483822">
                  <a:extLst>
                    <a:ext uri="{9D8B030D-6E8A-4147-A177-3AD203B41FA5}">
                      <a16:colId xmlns:a16="http://schemas.microsoft.com/office/drawing/2014/main" val="2119242170"/>
                    </a:ext>
                  </a:extLst>
                </a:gridCol>
              </a:tblGrid>
              <a:tr h="200025">
                <a:tc>
                  <a:txBody>
                    <a:bodyPr/>
                    <a:lstStyle/>
                    <a:p>
                      <a:pPr algn="l" fontAlgn="b"/>
                      <a:r>
                        <a:rPr lang="en-US" sz="1400" b="0" i="0" u="none" strike="noStrike" dirty="0" err="1">
                          <a:solidFill>
                            <a:srgbClr val="000000"/>
                          </a:solidFill>
                          <a:effectLst/>
                          <a:latin typeface="Calibri" panose="020F0502020204030204" pitchFamily="34" charset="0"/>
                        </a:rPr>
                        <a:t>wtg_state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Short Discription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9396544"/>
                  </a:ext>
                </a:extLst>
              </a:tr>
              <a:tr h="190500">
                <a:tc>
                  <a:txBody>
                    <a:bodyPr/>
                    <a:lstStyle/>
                    <a:p>
                      <a:pPr algn="l" fontAlgn="b"/>
                      <a:r>
                        <a:rPr lang="en-US" sz="1400" b="0" i="0" u="none" strike="noStrike" dirty="0">
                          <a:solidFill>
                            <a:srgbClr val="000000"/>
                          </a:solidFill>
                          <a:effectLst/>
                          <a:latin typeface="Calibri" panose="020F0502020204030204" pitchFamily="34" charset="0"/>
                        </a:rPr>
                        <a:t>Ok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The turbine is in normal operation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120686"/>
                  </a:ext>
                </a:extLst>
              </a:tr>
              <a:tr h="190500">
                <a:tc>
                  <a:txBody>
                    <a:bodyPr/>
                    <a:lstStyle/>
                    <a:p>
                      <a:pPr algn="l" fontAlgn="b"/>
                      <a:r>
                        <a:rPr lang="en-US" sz="1400" b="0" i="0" u="none" strike="noStrike" dirty="0">
                          <a:solidFill>
                            <a:srgbClr val="000000"/>
                          </a:solidFill>
                          <a:effectLst/>
                          <a:latin typeface="Calibri" panose="020F0502020204030204" pitchFamily="34" charset="0"/>
                        </a:rPr>
                        <a:t>Curtailed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The turbine is limited in output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953524"/>
                  </a:ext>
                </a:extLst>
              </a:tr>
              <a:tr h="190500">
                <a:tc>
                  <a:txBody>
                    <a:bodyPr/>
                    <a:lstStyle/>
                    <a:p>
                      <a:pPr algn="l" fontAlgn="b"/>
                      <a:r>
                        <a:rPr lang="en-US" sz="1400" b="0" i="0" u="none" strike="noStrike" dirty="0">
                          <a:solidFill>
                            <a:srgbClr val="000000"/>
                          </a:solidFill>
                          <a:effectLst/>
                          <a:latin typeface="Calibri" panose="020F0502020204030204" pitchFamily="34" charset="0"/>
                        </a:rPr>
                        <a:t>gen not conn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The genrator is not connected and turbine is off</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984336"/>
                  </a:ext>
                </a:extLst>
              </a:tr>
              <a:tr h="190500">
                <a:tc>
                  <a:txBody>
                    <a:bodyPr/>
                    <a:lstStyle/>
                    <a:p>
                      <a:pPr algn="l" fontAlgn="b"/>
                      <a:r>
                        <a:rPr lang="en-US" sz="1400" b="0" i="0" u="none" strike="noStrike" dirty="0">
                          <a:solidFill>
                            <a:srgbClr val="000000"/>
                          </a:solidFill>
                          <a:effectLst/>
                          <a:latin typeface="Calibri" panose="020F0502020204030204" pitchFamily="34" charset="0"/>
                        </a:rPr>
                        <a:t>wind low</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Wind speed is too low to operate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5552048"/>
                  </a:ext>
                </a:extLst>
              </a:tr>
              <a:tr h="190500">
                <a:tc>
                  <a:txBody>
                    <a:bodyPr/>
                    <a:lstStyle/>
                    <a:p>
                      <a:pPr algn="l" fontAlgn="b"/>
                      <a:r>
                        <a:rPr lang="en-US" sz="1400" b="0" i="0" u="none" strike="noStrike" dirty="0">
                          <a:solidFill>
                            <a:srgbClr val="000000"/>
                          </a:solidFill>
                          <a:effectLst/>
                          <a:latin typeface="Calibri" panose="020F0502020204030204" pitchFamily="34" charset="0"/>
                        </a:rPr>
                        <a:t>high wind cut-out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Wind speed is too high to operate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3198626"/>
                  </a:ext>
                </a:extLst>
              </a:tr>
              <a:tr h="190500">
                <a:tc>
                  <a:txBody>
                    <a:bodyPr/>
                    <a:lstStyle/>
                    <a:p>
                      <a:pPr algn="l" fontAlgn="b"/>
                      <a:r>
                        <a:rPr lang="en-US" sz="1400" b="0" i="0" u="none" strike="noStrike">
                          <a:solidFill>
                            <a:srgbClr val="000000"/>
                          </a:solidFill>
                          <a:effectLst/>
                          <a:latin typeface="Calibri" panose="020F0502020204030204" pitchFamily="34" charset="0"/>
                        </a:rPr>
                        <a:t>service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The turbine is in service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763843"/>
                  </a:ext>
                </a:extLst>
              </a:tr>
              <a:tr h="200025">
                <a:tc>
                  <a:txBody>
                    <a:bodyPr/>
                    <a:lstStyle/>
                    <a:p>
                      <a:pPr algn="l" fontAlgn="b"/>
                      <a:r>
                        <a:rPr lang="en-US" sz="1400" b="0" i="0" u="none" strike="noStrike">
                          <a:solidFill>
                            <a:srgbClr val="000000"/>
                          </a:solidFill>
                          <a:effectLst/>
                          <a:latin typeface="Calibri" panose="020F0502020204030204" pitchFamily="34" charset="0"/>
                        </a:rPr>
                        <a:t>data error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The data reading are not within the Expected limits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693287"/>
                  </a:ext>
                </a:extLst>
              </a:tr>
            </a:tbl>
          </a:graphicData>
        </a:graphic>
      </p:graphicFrame>
    </p:spTree>
    <p:extLst>
      <p:ext uri="{BB962C8B-B14F-4D97-AF65-F5344CB8AC3E}">
        <p14:creationId xmlns:p14="http://schemas.microsoft.com/office/powerpoint/2010/main" val="291247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42448" y="354842"/>
            <a:ext cx="9212239" cy="832513"/>
          </a:xfrm>
          <a:prstGeom prst="rect">
            <a:avLst/>
          </a:prstGeom>
          <a:noFill/>
        </p:spPr>
        <p:txBody>
          <a:bodyPr wrap="square" rtlCol="0">
            <a:spAutoFit/>
          </a:bodyPr>
          <a:lstStyle/>
          <a:p>
            <a:endParaRPr lang="en-US" dirty="0"/>
          </a:p>
        </p:txBody>
      </p:sp>
      <p:sp>
        <p:nvSpPr>
          <p:cNvPr id="6" name="TextBox 5"/>
          <p:cNvSpPr txBox="1"/>
          <p:nvPr/>
        </p:nvSpPr>
        <p:spPr>
          <a:xfrm>
            <a:off x="3698543" y="172675"/>
            <a:ext cx="5486399" cy="584775"/>
          </a:xfrm>
          <a:prstGeom prst="rect">
            <a:avLst/>
          </a:prstGeom>
          <a:noFill/>
        </p:spPr>
        <p:txBody>
          <a:bodyPr wrap="square" rtlCol="0">
            <a:spAutoFit/>
          </a:bodyPr>
          <a:lstStyle/>
          <a:p>
            <a:r>
              <a:rPr lang="en-US" sz="3200" dirty="0" smtClean="0"/>
              <a:t>Exploratory Data Analysis (EDA)</a:t>
            </a:r>
            <a:endParaRPr lang="en-US" sz="3200" dirty="0"/>
          </a:p>
        </p:txBody>
      </p:sp>
      <p:sp>
        <p:nvSpPr>
          <p:cNvPr id="7" name="TextBox 6"/>
          <p:cNvSpPr txBox="1"/>
          <p:nvPr/>
        </p:nvSpPr>
        <p:spPr>
          <a:xfrm>
            <a:off x="559558" y="1009934"/>
            <a:ext cx="11204812" cy="1477328"/>
          </a:xfrm>
          <a:prstGeom prst="rect">
            <a:avLst/>
          </a:prstGeom>
          <a:noFill/>
        </p:spPr>
        <p:txBody>
          <a:bodyPr wrap="square" rtlCol="0">
            <a:spAutoFit/>
          </a:bodyPr>
          <a:lstStyle/>
          <a:p>
            <a:pPr latinLnBrk="1"/>
            <a:r>
              <a:rPr lang="en-US" b="1" dirty="0"/>
              <a:t>introduce</a:t>
            </a:r>
            <a:r>
              <a:rPr lang="en-US" dirty="0"/>
              <a:t>(</a:t>
            </a:r>
            <a:r>
              <a:rPr lang="en-US" dirty="0" err="1"/>
              <a:t>wtdata</a:t>
            </a:r>
            <a:r>
              <a:rPr lang="en-US" dirty="0"/>
              <a:t>)</a:t>
            </a:r>
          </a:p>
          <a:p>
            <a:pPr latinLnBrk="1"/>
            <a:r>
              <a:rPr lang="en-US" dirty="0"/>
              <a:t>##    rows columns </a:t>
            </a:r>
            <a:r>
              <a:rPr lang="en-US" dirty="0" err="1"/>
              <a:t>discrete_columns</a:t>
            </a:r>
            <a:r>
              <a:rPr lang="en-US" dirty="0"/>
              <a:t> </a:t>
            </a:r>
            <a:r>
              <a:rPr lang="en-US" dirty="0" err="1"/>
              <a:t>continuous_columns</a:t>
            </a:r>
            <a:r>
              <a:rPr lang="en-US" dirty="0"/>
              <a:t> </a:t>
            </a:r>
            <a:r>
              <a:rPr lang="en-US" dirty="0" err="1"/>
              <a:t>all_missing_columns</a:t>
            </a:r>
            <a:r>
              <a:rPr lang="en-US" dirty="0"/>
              <a:t/>
            </a:r>
            <a:br>
              <a:rPr lang="en-US" dirty="0"/>
            </a:br>
            <a:r>
              <a:rPr lang="en-US" dirty="0"/>
              <a:t>## 1 61269      11                3                  8                   0</a:t>
            </a:r>
            <a:br>
              <a:rPr lang="en-US" dirty="0"/>
            </a:br>
            <a:r>
              <a:rPr lang="en-US" dirty="0"/>
              <a:t>##   </a:t>
            </a:r>
            <a:r>
              <a:rPr lang="en-US" dirty="0" err="1"/>
              <a:t>total_missing_values</a:t>
            </a:r>
            <a:r>
              <a:rPr lang="en-US" dirty="0"/>
              <a:t> </a:t>
            </a:r>
            <a:r>
              <a:rPr lang="en-US" dirty="0" err="1"/>
              <a:t>total_observations</a:t>
            </a:r>
            <a:r>
              <a:rPr lang="en-US" dirty="0"/>
              <a:t> </a:t>
            </a:r>
            <a:r>
              <a:rPr lang="en-US" dirty="0" err="1"/>
              <a:t>memory_usage</a:t>
            </a:r>
            <a:r>
              <a:rPr lang="en-US" dirty="0"/>
              <a:t/>
            </a:r>
            <a:br>
              <a:rPr lang="en-US" dirty="0"/>
            </a:br>
            <a:r>
              <a:rPr lang="en-US" dirty="0"/>
              <a:t>## 1                   18             673959      6625872</a:t>
            </a:r>
          </a:p>
        </p:txBody>
      </p:sp>
      <p:sp>
        <p:nvSpPr>
          <p:cNvPr id="11" name="TextBox 10"/>
          <p:cNvSpPr txBox="1"/>
          <p:nvPr/>
        </p:nvSpPr>
        <p:spPr>
          <a:xfrm>
            <a:off x="6155744" y="2296541"/>
            <a:ext cx="5800299" cy="1477328"/>
          </a:xfrm>
          <a:prstGeom prst="rect">
            <a:avLst/>
          </a:prstGeom>
          <a:noFill/>
        </p:spPr>
        <p:txBody>
          <a:bodyPr wrap="square" rtlCol="0">
            <a:spAutoFit/>
          </a:bodyPr>
          <a:lstStyle/>
          <a:p>
            <a:r>
              <a:rPr lang="en-US" dirty="0" smtClean="0"/>
              <a:t>The total number of rows is 61269 and columns is 11.</a:t>
            </a:r>
          </a:p>
          <a:p>
            <a:r>
              <a:rPr lang="en-US" dirty="0" smtClean="0"/>
              <a:t>There are 3 discrete columns and 8 continuous columns.</a:t>
            </a:r>
          </a:p>
          <a:p>
            <a:r>
              <a:rPr lang="en-US" dirty="0" smtClean="0"/>
              <a:t>There are 18 missing values which is spread across 3 rows.</a:t>
            </a:r>
          </a:p>
          <a:p>
            <a:r>
              <a:rPr lang="en-US" dirty="0" smtClean="0"/>
              <a:t>Two rows with turbine “service” state and one row with generator not connected. </a:t>
            </a:r>
            <a:endParaRPr lang="en-US" dirty="0"/>
          </a:p>
        </p:txBody>
      </p:sp>
      <p:pic>
        <p:nvPicPr>
          <p:cNvPr id="12" name="Picture"/>
          <p:cNvPicPr/>
          <p:nvPr/>
        </p:nvPicPr>
        <p:blipFill>
          <a:blip r:embed="rId2"/>
          <a:stretch>
            <a:fillRect/>
          </a:stretch>
        </p:blipFill>
        <p:spPr bwMode="auto">
          <a:xfrm>
            <a:off x="559558" y="2470160"/>
            <a:ext cx="4619625" cy="3695700"/>
          </a:xfrm>
          <a:prstGeom prst="rect">
            <a:avLst/>
          </a:prstGeom>
          <a:noFill/>
          <a:ln w="9525">
            <a:noFill/>
            <a:headEnd/>
            <a:tailEnd/>
          </a:ln>
        </p:spPr>
      </p:pic>
      <p:sp>
        <p:nvSpPr>
          <p:cNvPr id="13" name="TextBox 12"/>
          <p:cNvSpPr txBox="1"/>
          <p:nvPr/>
        </p:nvSpPr>
        <p:spPr>
          <a:xfrm>
            <a:off x="6155744" y="4183313"/>
            <a:ext cx="4722125" cy="1754326"/>
          </a:xfrm>
          <a:prstGeom prst="rect">
            <a:avLst/>
          </a:prstGeom>
          <a:noFill/>
        </p:spPr>
        <p:txBody>
          <a:bodyPr wrap="square" rtlCol="0">
            <a:spAutoFit/>
          </a:bodyPr>
          <a:lstStyle/>
          <a:p>
            <a:r>
              <a:rPr lang="en-US" dirty="0" smtClean="0"/>
              <a:t>Top wind turbine state wise category</a:t>
            </a:r>
          </a:p>
          <a:p>
            <a:r>
              <a:rPr lang="en-US" dirty="0" smtClean="0"/>
              <a:t>##    </a:t>
            </a:r>
            <a:r>
              <a:rPr lang="en-US" dirty="0" err="1"/>
              <a:t>wtg_state</a:t>
            </a:r>
            <a:r>
              <a:rPr lang="en-US" dirty="0"/>
              <a:t>  </a:t>
            </a:r>
            <a:r>
              <a:rPr lang="en-US" dirty="0" smtClean="0"/>
              <a:t>    </a:t>
            </a:r>
            <a:r>
              <a:rPr lang="en-US" dirty="0" err="1"/>
              <a:t>cnt</a:t>
            </a:r>
            <a:r>
              <a:rPr lang="en-US" dirty="0"/>
              <a:t>        </a:t>
            </a:r>
            <a:r>
              <a:rPr lang="en-US" dirty="0" smtClean="0"/>
              <a:t>  </a:t>
            </a:r>
            <a:r>
              <a:rPr lang="en-US" dirty="0" err="1" smtClean="0"/>
              <a:t>pct</a:t>
            </a:r>
            <a:r>
              <a:rPr lang="en-US" dirty="0" smtClean="0"/>
              <a:t>                </a:t>
            </a:r>
            <a:r>
              <a:rPr lang="en-US" dirty="0" err="1" smtClean="0"/>
              <a:t>cum_pct</a:t>
            </a:r>
            <a:r>
              <a:rPr lang="en-US" dirty="0"/>
              <a:t/>
            </a:r>
            <a:br>
              <a:rPr lang="en-US" dirty="0"/>
            </a:br>
            <a:r>
              <a:rPr lang="en-US" dirty="0"/>
              <a:t>## 1:        </a:t>
            </a:r>
            <a:r>
              <a:rPr lang="en-US" dirty="0" smtClean="0"/>
              <a:t>ok        44020   0.71850619   0.7185062</a:t>
            </a:r>
            <a:r>
              <a:rPr lang="en-US" dirty="0"/>
              <a:t/>
            </a:r>
            <a:br>
              <a:rPr lang="en-US" dirty="0"/>
            </a:br>
            <a:r>
              <a:rPr lang="en-US" dirty="0"/>
              <a:t>## 2:  wind low </a:t>
            </a:r>
            <a:r>
              <a:rPr lang="en-US" dirty="0" smtClean="0"/>
              <a:t> 8658     0.14131819   0.8598244</a:t>
            </a:r>
            <a:r>
              <a:rPr lang="en-US" dirty="0"/>
              <a:t/>
            </a:r>
            <a:br>
              <a:rPr lang="en-US" dirty="0"/>
            </a:br>
            <a:r>
              <a:rPr lang="en-US" dirty="0"/>
              <a:t>## 3: curtailed  </a:t>
            </a:r>
            <a:r>
              <a:rPr lang="en-US" dirty="0" smtClean="0"/>
              <a:t> 4187     0.06834133    0.9281657</a:t>
            </a:r>
            <a:endParaRPr lang="en-US" dirty="0"/>
          </a:p>
          <a:p>
            <a:endParaRPr lang="en-US" dirty="0"/>
          </a:p>
        </p:txBody>
      </p:sp>
    </p:spTree>
    <p:extLst>
      <p:ext uri="{BB962C8B-B14F-4D97-AF65-F5344CB8AC3E}">
        <p14:creationId xmlns:p14="http://schemas.microsoft.com/office/powerpoint/2010/main" val="734265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7475" y="0"/>
            <a:ext cx="4926840" cy="584775"/>
          </a:xfrm>
          <a:prstGeom prst="rect">
            <a:avLst/>
          </a:prstGeom>
          <a:noFill/>
        </p:spPr>
        <p:txBody>
          <a:bodyPr wrap="square" rtlCol="0">
            <a:spAutoFit/>
          </a:bodyPr>
          <a:lstStyle/>
          <a:p>
            <a:r>
              <a:rPr lang="en-US" sz="3200" dirty="0" smtClean="0"/>
              <a:t>Histogram and Density Plot</a:t>
            </a:r>
            <a:endParaRPr lang="en-US" sz="3200" dirty="0"/>
          </a:p>
        </p:txBody>
      </p:sp>
      <p:pic>
        <p:nvPicPr>
          <p:cNvPr id="3" name="Picture"/>
          <p:cNvPicPr/>
          <p:nvPr/>
        </p:nvPicPr>
        <p:blipFill>
          <a:blip r:embed="rId2"/>
          <a:stretch>
            <a:fillRect/>
          </a:stretch>
        </p:blipFill>
        <p:spPr bwMode="auto">
          <a:xfrm>
            <a:off x="150125" y="639365"/>
            <a:ext cx="5527344" cy="3718315"/>
          </a:xfrm>
          <a:prstGeom prst="rect">
            <a:avLst/>
          </a:prstGeom>
          <a:noFill/>
          <a:ln w="9525">
            <a:noFill/>
            <a:headEnd/>
            <a:tailEnd/>
          </a:ln>
        </p:spPr>
      </p:pic>
      <p:pic>
        <p:nvPicPr>
          <p:cNvPr id="4" name="Picture"/>
          <p:cNvPicPr/>
          <p:nvPr/>
        </p:nvPicPr>
        <p:blipFill>
          <a:blip r:embed="rId3"/>
          <a:stretch>
            <a:fillRect/>
          </a:stretch>
        </p:blipFill>
        <p:spPr bwMode="auto">
          <a:xfrm>
            <a:off x="6124502" y="639365"/>
            <a:ext cx="5830937" cy="3823453"/>
          </a:xfrm>
          <a:prstGeom prst="rect">
            <a:avLst/>
          </a:prstGeom>
          <a:noFill/>
          <a:ln w="9525">
            <a:noFill/>
            <a:headEnd/>
            <a:tailEnd/>
          </a:ln>
        </p:spPr>
      </p:pic>
      <p:sp>
        <p:nvSpPr>
          <p:cNvPr id="5" name="TextBox 4"/>
          <p:cNvSpPr txBox="1"/>
          <p:nvPr/>
        </p:nvSpPr>
        <p:spPr>
          <a:xfrm>
            <a:off x="150125" y="4634678"/>
            <a:ext cx="5868536" cy="1477328"/>
          </a:xfrm>
          <a:prstGeom prst="rect">
            <a:avLst/>
          </a:prstGeom>
          <a:noFill/>
        </p:spPr>
        <p:txBody>
          <a:bodyPr wrap="square" rtlCol="0">
            <a:spAutoFit/>
          </a:bodyPr>
          <a:lstStyle/>
          <a:p>
            <a:r>
              <a:rPr lang="en-US" i="1" dirty="0"/>
              <a:t># Power is spread is from 0 to 2000.</a:t>
            </a:r>
            <a:r>
              <a:rPr lang="en-US" dirty="0"/>
              <a:t/>
            </a:r>
            <a:br>
              <a:rPr lang="en-US" dirty="0"/>
            </a:br>
            <a:r>
              <a:rPr lang="en-US" i="1" dirty="0"/>
              <a:t># Wind Speed is distributed like </a:t>
            </a:r>
            <a:r>
              <a:rPr lang="en-US" i="1" dirty="0" err="1"/>
              <a:t>weibull</a:t>
            </a:r>
            <a:r>
              <a:rPr lang="en-US" i="1" dirty="0"/>
              <a:t> Distribution curve.</a:t>
            </a:r>
            <a:r>
              <a:rPr lang="en-US" dirty="0"/>
              <a:t/>
            </a:r>
            <a:br>
              <a:rPr lang="en-US" dirty="0"/>
            </a:br>
            <a:r>
              <a:rPr lang="en-US" i="1" dirty="0"/>
              <a:t># Air Density also distributed like Normal Distribution curve.</a:t>
            </a:r>
            <a:r>
              <a:rPr lang="en-US" dirty="0"/>
              <a:t/>
            </a:r>
            <a:br>
              <a:rPr lang="en-US" dirty="0"/>
            </a:br>
            <a:r>
              <a:rPr lang="en-US" i="1" dirty="0"/>
              <a:t># </a:t>
            </a:r>
            <a:r>
              <a:rPr lang="en-US" i="1" dirty="0" err="1"/>
              <a:t>amb_temp</a:t>
            </a:r>
            <a:r>
              <a:rPr lang="en-US" i="1" dirty="0"/>
              <a:t> is distributed like Normal Distribution</a:t>
            </a:r>
            <a:r>
              <a:rPr lang="en-US" i="1" dirty="0" smtClean="0"/>
              <a:t>.</a:t>
            </a:r>
          </a:p>
          <a:p>
            <a:r>
              <a:rPr lang="en-US" i="1" dirty="0"/>
              <a:t># blade pitch angle is left skewed.</a:t>
            </a:r>
            <a:endParaRPr lang="en-US" i="1" dirty="0" smtClean="0"/>
          </a:p>
        </p:txBody>
      </p:sp>
      <p:sp>
        <p:nvSpPr>
          <p:cNvPr id="6" name="TextBox 5"/>
          <p:cNvSpPr txBox="1"/>
          <p:nvPr/>
        </p:nvSpPr>
        <p:spPr>
          <a:xfrm>
            <a:off x="6264322" y="4357680"/>
            <a:ext cx="5927678" cy="1754326"/>
          </a:xfrm>
          <a:prstGeom prst="rect">
            <a:avLst/>
          </a:prstGeom>
          <a:noFill/>
        </p:spPr>
        <p:txBody>
          <a:bodyPr wrap="square" rtlCol="0">
            <a:spAutoFit/>
          </a:bodyPr>
          <a:lstStyle/>
          <a:p>
            <a:r>
              <a:rPr lang="en-US" dirty="0"/>
              <a:t/>
            </a:r>
            <a:br>
              <a:rPr lang="en-US" dirty="0"/>
            </a:br>
            <a:r>
              <a:rPr lang="en-US" i="1" dirty="0"/>
              <a:t># </a:t>
            </a:r>
            <a:r>
              <a:rPr lang="en-US" i="1" dirty="0" err="1"/>
              <a:t>nac_direction</a:t>
            </a:r>
            <a:r>
              <a:rPr lang="en-US" i="1" dirty="0"/>
              <a:t> is right skewed which means that most of the values is in between 50 to 150.</a:t>
            </a:r>
            <a:r>
              <a:rPr lang="en-US" dirty="0"/>
              <a:t/>
            </a:r>
            <a:br>
              <a:rPr lang="en-US" dirty="0"/>
            </a:br>
            <a:r>
              <a:rPr lang="en-US" i="1" dirty="0"/>
              <a:t># rotor and generator rpm follow the left skew distribution.</a:t>
            </a:r>
            <a:r>
              <a:rPr lang="en-US" dirty="0"/>
              <a:t/>
            </a:r>
            <a:br>
              <a:rPr lang="en-US" dirty="0"/>
            </a:br>
            <a:r>
              <a:rPr lang="en-US" i="1" dirty="0"/>
              <a:t># Most of the blade pitch angle between -1 to +25 degree.</a:t>
            </a:r>
            <a:endParaRPr lang="en-US" dirty="0"/>
          </a:p>
          <a:p>
            <a:endParaRPr lang="en-US" dirty="0"/>
          </a:p>
        </p:txBody>
      </p:sp>
    </p:spTree>
    <p:extLst>
      <p:ext uri="{BB962C8B-B14F-4D97-AF65-F5344CB8AC3E}">
        <p14:creationId xmlns:p14="http://schemas.microsoft.com/office/powerpoint/2010/main" val="214067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8298" y="0"/>
            <a:ext cx="7629098" cy="584775"/>
          </a:xfrm>
          <a:prstGeom prst="rect">
            <a:avLst/>
          </a:prstGeom>
          <a:noFill/>
        </p:spPr>
        <p:txBody>
          <a:bodyPr wrap="square" rtlCol="0">
            <a:spAutoFit/>
          </a:bodyPr>
          <a:lstStyle/>
          <a:p>
            <a:r>
              <a:rPr lang="en-US" sz="3200" dirty="0" smtClean="0"/>
              <a:t>Correlation Plot</a:t>
            </a:r>
            <a:endParaRPr lang="en-US" sz="3200" dirty="0"/>
          </a:p>
        </p:txBody>
      </p:sp>
      <p:pic>
        <p:nvPicPr>
          <p:cNvPr id="3" name="Picture 2"/>
          <p:cNvPicPr>
            <a:picLocks noChangeAspect="1"/>
          </p:cNvPicPr>
          <p:nvPr/>
        </p:nvPicPr>
        <p:blipFill>
          <a:blip r:embed="rId2"/>
          <a:stretch>
            <a:fillRect/>
          </a:stretch>
        </p:blipFill>
        <p:spPr>
          <a:xfrm>
            <a:off x="395784" y="584775"/>
            <a:ext cx="11273051" cy="5597661"/>
          </a:xfrm>
          <a:prstGeom prst="rect">
            <a:avLst/>
          </a:prstGeom>
        </p:spPr>
      </p:pic>
      <p:sp>
        <p:nvSpPr>
          <p:cNvPr id="4" name="TextBox 3"/>
          <p:cNvSpPr txBox="1"/>
          <p:nvPr/>
        </p:nvSpPr>
        <p:spPr>
          <a:xfrm>
            <a:off x="395784" y="5186762"/>
            <a:ext cx="5519453" cy="338554"/>
          </a:xfrm>
          <a:prstGeom prst="rect">
            <a:avLst/>
          </a:prstGeom>
          <a:noFill/>
        </p:spPr>
        <p:txBody>
          <a:bodyPr wrap="square" rtlCol="0">
            <a:spAutoFit/>
          </a:bodyPr>
          <a:lstStyle/>
          <a:p>
            <a:r>
              <a:rPr lang="en-US" sz="1600" dirty="0" smtClean="0"/>
              <a:t>Inference from Correlation  Plot</a:t>
            </a:r>
            <a:endParaRPr lang="en-US" sz="1600" dirty="0"/>
          </a:p>
        </p:txBody>
      </p:sp>
      <p:sp>
        <p:nvSpPr>
          <p:cNvPr id="5" name="Rectangle 4"/>
          <p:cNvSpPr/>
          <p:nvPr/>
        </p:nvSpPr>
        <p:spPr>
          <a:xfrm>
            <a:off x="395784" y="5453767"/>
            <a:ext cx="6096000" cy="800219"/>
          </a:xfrm>
          <a:prstGeom prst="rect">
            <a:avLst/>
          </a:prstGeom>
        </p:spPr>
        <p:txBody>
          <a:bodyPr>
            <a:spAutoFit/>
          </a:bodyPr>
          <a:lstStyle/>
          <a:p>
            <a:r>
              <a:rPr lang="en-US" sz="1400" i="1" dirty="0"/>
              <a:t># power with </a:t>
            </a:r>
            <a:r>
              <a:rPr lang="en-US" sz="1400" i="1" dirty="0" smtClean="0"/>
              <a:t>wind speed </a:t>
            </a:r>
            <a:r>
              <a:rPr lang="en-US" sz="1400" i="1" dirty="0"/>
              <a:t>is highly correlated after that generator and </a:t>
            </a:r>
            <a:r>
              <a:rPr lang="en-US" sz="1400" i="1" dirty="0" smtClean="0"/>
              <a:t>rotor </a:t>
            </a:r>
            <a:r>
              <a:rPr lang="en-US" sz="1400" i="1" dirty="0"/>
              <a:t>speed.</a:t>
            </a:r>
            <a:r>
              <a:rPr lang="en-US" sz="1400" dirty="0"/>
              <a:t/>
            </a:r>
            <a:br>
              <a:rPr lang="en-US" sz="1400" dirty="0"/>
            </a:br>
            <a:r>
              <a:rPr lang="en-US" sz="1400" i="1" dirty="0"/>
              <a:t># With </a:t>
            </a:r>
            <a:r>
              <a:rPr lang="en-US" sz="1400" i="1" dirty="0" smtClean="0"/>
              <a:t>Winds peed </a:t>
            </a:r>
            <a:r>
              <a:rPr lang="en-US" sz="1400" i="1" dirty="0"/>
              <a:t>also rotor and generator rpm is  correlated</a:t>
            </a:r>
            <a:r>
              <a:rPr lang="en-US" sz="1400" dirty="0"/>
              <a:t/>
            </a:r>
            <a:br>
              <a:rPr lang="en-US" sz="1400" dirty="0"/>
            </a:br>
            <a:r>
              <a:rPr lang="en-US" sz="1400" i="1" dirty="0"/>
              <a:t># </a:t>
            </a:r>
            <a:r>
              <a:rPr lang="en-US" sz="1400" i="1" dirty="0" err="1"/>
              <a:t>Wtg_state_ok</a:t>
            </a:r>
            <a:r>
              <a:rPr lang="en-US" sz="1400" i="1" dirty="0"/>
              <a:t> is  correlated with the rotor and generator rpm</a:t>
            </a:r>
            <a:r>
              <a:rPr lang="en-US" i="1" dirty="0"/>
              <a:t>.</a:t>
            </a:r>
            <a:endParaRPr lang="en-US" dirty="0"/>
          </a:p>
        </p:txBody>
      </p:sp>
    </p:spTree>
    <p:extLst>
      <p:ext uri="{BB962C8B-B14F-4D97-AF65-F5344CB8AC3E}">
        <p14:creationId xmlns:p14="http://schemas.microsoft.com/office/powerpoint/2010/main" val="503827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cNvPicPr/>
          <p:nvPr/>
        </p:nvPicPr>
        <p:blipFill rotWithShape="1">
          <a:blip r:embed="rId2"/>
          <a:srcRect t="14593" r="6427" b="3056"/>
          <a:stretch/>
        </p:blipFill>
        <p:spPr bwMode="auto">
          <a:xfrm>
            <a:off x="516778" y="735514"/>
            <a:ext cx="5774840" cy="4380510"/>
          </a:xfrm>
          <a:prstGeom prst="rect">
            <a:avLst/>
          </a:prstGeom>
          <a:noFill/>
          <a:ln w="9525">
            <a:noFill/>
            <a:headEnd/>
            <a:tailEnd/>
          </a:ln>
        </p:spPr>
      </p:pic>
      <p:sp>
        <p:nvSpPr>
          <p:cNvPr id="6" name="TextBox 5"/>
          <p:cNvSpPr txBox="1"/>
          <p:nvPr/>
        </p:nvSpPr>
        <p:spPr>
          <a:xfrm>
            <a:off x="537700" y="5300690"/>
            <a:ext cx="5753918" cy="923330"/>
          </a:xfrm>
          <a:prstGeom prst="rect">
            <a:avLst/>
          </a:prstGeom>
          <a:noFill/>
        </p:spPr>
        <p:txBody>
          <a:bodyPr wrap="square" rtlCol="0">
            <a:spAutoFit/>
          </a:bodyPr>
          <a:lstStyle/>
          <a:p>
            <a:r>
              <a:rPr lang="en-US" dirty="0" smtClean="0"/>
              <a:t>The Scatter plot between wind speed vs power is a </a:t>
            </a:r>
            <a:r>
              <a:rPr lang="en-US" b="1" dirty="0" smtClean="0"/>
              <a:t>sigmoid graph </a:t>
            </a:r>
            <a:r>
              <a:rPr lang="en-US" dirty="0" smtClean="0"/>
              <a:t>but  There is also some data which is scatter form. But </a:t>
            </a:r>
            <a:r>
              <a:rPr lang="en-US" b="1" dirty="0" smtClean="0"/>
              <a:t>Ideally graph should be in “S” shape</a:t>
            </a:r>
            <a:r>
              <a:rPr lang="en-US" dirty="0" smtClean="0"/>
              <a:t>.</a:t>
            </a:r>
            <a:endParaRPr lang="en-US" dirty="0"/>
          </a:p>
        </p:txBody>
      </p:sp>
      <p:sp>
        <p:nvSpPr>
          <p:cNvPr id="8" name="TextBox 7"/>
          <p:cNvSpPr txBox="1"/>
          <p:nvPr/>
        </p:nvSpPr>
        <p:spPr>
          <a:xfrm>
            <a:off x="1424804" y="575754"/>
            <a:ext cx="4353636" cy="369332"/>
          </a:xfrm>
          <a:prstGeom prst="rect">
            <a:avLst/>
          </a:prstGeom>
          <a:noFill/>
        </p:spPr>
        <p:txBody>
          <a:bodyPr wrap="square" rtlCol="0">
            <a:spAutoFit/>
          </a:bodyPr>
          <a:lstStyle/>
          <a:p>
            <a:r>
              <a:rPr lang="en-US" b="1" dirty="0" smtClean="0"/>
              <a:t>Scatter plot between Wind Speed Vs Power</a:t>
            </a:r>
            <a:endParaRPr lang="en-US" b="1" dirty="0"/>
          </a:p>
        </p:txBody>
      </p:sp>
      <p:pic>
        <p:nvPicPr>
          <p:cNvPr id="9" name="Picture"/>
          <p:cNvPicPr/>
          <p:nvPr/>
        </p:nvPicPr>
        <p:blipFill rotWithShape="1">
          <a:blip r:embed="rId3"/>
          <a:srcRect t="18098" r="5587"/>
          <a:stretch/>
        </p:blipFill>
        <p:spPr bwMode="auto">
          <a:xfrm>
            <a:off x="6652217" y="945086"/>
            <a:ext cx="5248014" cy="3913517"/>
          </a:xfrm>
          <a:prstGeom prst="rect">
            <a:avLst/>
          </a:prstGeom>
          <a:noFill/>
          <a:ln w="9525">
            <a:noFill/>
            <a:headEnd/>
            <a:tailEnd/>
          </a:ln>
        </p:spPr>
      </p:pic>
      <p:sp>
        <p:nvSpPr>
          <p:cNvPr id="10" name="Rectangle 9"/>
          <p:cNvSpPr/>
          <p:nvPr/>
        </p:nvSpPr>
        <p:spPr>
          <a:xfrm>
            <a:off x="6556396" y="575754"/>
            <a:ext cx="5343835" cy="369332"/>
          </a:xfrm>
          <a:prstGeom prst="rect">
            <a:avLst/>
          </a:prstGeom>
        </p:spPr>
        <p:txBody>
          <a:bodyPr wrap="none">
            <a:spAutoFit/>
          </a:bodyPr>
          <a:lstStyle/>
          <a:p>
            <a:r>
              <a:rPr lang="en-US" b="1" dirty="0"/>
              <a:t>Scatter plot between </a:t>
            </a:r>
            <a:r>
              <a:rPr lang="en-US" b="1" dirty="0" smtClean="0"/>
              <a:t>Rotor </a:t>
            </a:r>
            <a:r>
              <a:rPr lang="en-US" b="1" dirty="0"/>
              <a:t>Speed Vs </a:t>
            </a:r>
            <a:r>
              <a:rPr lang="en-US" b="1" dirty="0" smtClean="0"/>
              <a:t>Generator Speed</a:t>
            </a:r>
            <a:endParaRPr lang="en-US" b="1" dirty="0"/>
          </a:p>
        </p:txBody>
      </p:sp>
      <p:sp>
        <p:nvSpPr>
          <p:cNvPr id="11" name="TextBox 10"/>
          <p:cNvSpPr txBox="1"/>
          <p:nvPr/>
        </p:nvSpPr>
        <p:spPr>
          <a:xfrm>
            <a:off x="6796585" y="5227935"/>
            <a:ext cx="5395415" cy="923330"/>
          </a:xfrm>
          <a:prstGeom prst="rect">
            <a:avLst/>
          </a:prstGeom>
          <a:noFill/>
        </p:spPr>
        <p:txBody>
          <a:bodyPr wrap="square" rtlCol="0">
            <a:spAutoFit/>
          </a:bodyPr>
          <a:lstStyle/>
          <a:p>
            <a:r>
              <a:rPr lang="en-US" dirty="0" smtClean="0"/>
              <a:t>The Scatter plot between rotor speed vs generator speed is </a:t>
            </a:r>
            <a:r>
              <a:rPr lang="en-US" b="1" dirty="0" smtClean="0"/>
              <a:t>highly correlated</a:t>
            </a:r>
            <a:r>
              <a:rPr lang="en-US" dirty="0" smtClean="0"/>
              <a:t>. As rotor speed increase then generator speed also increases.</a:t>
            </a:r>
            <a:endParaRPr lang="en-US" dirty="0"/>
          </a:p>
        </p:txBody>
      </p:sp>
    </p:spTree>
    <p:extLst>
      <p:ext uri="{BB962C8B-B14F-4D97-AF65-F5344CB8AC3E}">
        <p14:creationId xmlns:p14="http://schemas.microsoft.com/office/powerpoint/2010/main" val="354478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cNvPicPr/>
          <p:nvPr/>
        </p:nvPicPr>
        <p:blipFill>
          <a:blip r:embed="rId2"/>
          <a:stretch>
            <a:fillRect/>
          </a:stretch>
        </p:blipFill>
        <p:spPr bwMode="auto">
          <a:xfrm>
            <a:off x="333304" y="694045"/>
            <a:ext cx="5112153" cy="3796068"/>
          </a:xfrm>
          <a:prstGeom prst="rect">
            <a:avLst/>
          </a:prstGeom>
          <a:noFill/>
          <a:ln w="9525">
            <a:noFill/>
            <a:headEnd/>
            <a:tailEnd/>
          </a:ln>
        </p:spPr>
      </p:pic>
      <p:pic>
        <p:nvPicPr>
          <p:cNvPr id="4" name="Picture"/>
          <p:cNvPicPr/>
          <p:nvPr/>
        </p:nvPicPr>
        <p:blipFill>
          <a:blip r:embed="rId3"/>
          <a:stretch>
            <a:fillRect/>
          </a:stretch>
        </p:blipFill>
        <p:spPr bwMode="auto">
          <a:xfrm>
            <a:off x="6223378" y="694045"/>
            <a:ext cx="4898337" cy="3796068"/>
          </a:xfrm>
          <a:prstGeom prst="rect">
            <a:avLst/>
          </a:prstGeom>
          <a:noFill/>
          <a:ln w="9525">
            <a:noFill/>
            <a:headEnd/>
            <a:tailEnd/>
          </a:ln>
        </p:spPr>
      </p:pic>
      <p:sp>
        <p:nvSpPr>
          <p:cNvPr id="5" name="TextBox 4"/>
          <p:cNvSpPr txBox="1"/>
          <p:nvPr/>
        </p:nvSpPr>
        <p:spPr>
          <a:xfrm>
            <a:off x="3043451" y="286603"/>
            <a:ext cx="6728346" cy="584775"/>
          </a:xfrm>
          <a:prstGeom prst="rect">
            <a:avLst/>
          </a:prstGeom>
          <a:noFill/>
        </p:spPr>
        <p:txBody>
          <a:bodyPr wrap="square" rtlCol="0">
            <a:spAutoFit/>
          </a:bodyPr>
          <a:lstStyle/>
          <a:p>
            <a:r>
              <a:rPr lang="en-US" sz="3200" dirty="0" smtClean="0"/>
              <a:t>Wind Speed plot w.r.t time and Month</a:t>
            </a:r>
            <a:endParaRPr lang="en-US" sz="3200" dirty="0"/>
          </a:p>
        </p:txBody>
      </p:sp>
      <p:sp>
        <p:nvSpPr>
          <p:cNvPr id="6" name="TextBox 5"/>
          <p:cNvSpPr txBox="1"/>
          <p:nvPr/>
        </p:nvSpPr>
        <p:spPr>
          <a:xfrm>
            <a:off x="1173707" y="4749421"/>
            <a:ext cx="9948008" cy="646331"/>
          </a:xfrm>
          <a:prstGeom prst="rect">
            <a:avLst/>
          </a:prstGeom>
          <a:noFill/>
        </p:spPr>
        <p:txBody>
          <a:bodyPr wrap="square" rtlCol="0">
            <a:spAutoFit/>
          </a:bodyPr>
          <a:lstStyle/>
          <a:p>
            <a:r>
              <a:rPr lang="en-US" dirty="0" smtClean="0"/>
              <a:t># </a:t>
            </a:r>
            <a:r>
              <a:rPr lang="en-US" dirty="0"/>
              <a:t>From the graph it is clear that Avg. wind speed is </a:t>
            </a:r>
            <a:r>
              <a:rPr lang="en-US" dirty="0" smtClean="0"/>
              <a:t>deceasing </a:t>
            </a:r>
            <a:r>
              <a:rPr lang="en-US" dirty="0"/>
              <a:t>from June to October and then started increasing from October to </a:t>
            </a:r>
            <a:r>
              <a:rPr lang="en-US" dirty="0" smtClean="0"/>
              <a:t>January again. Same inference also clear from boxplot with month wise plot.</a:t>
            </a:r>
            <a:endParaRPr lang="en-US" dirty="0"/>
          </a:p>
        </p:txBody>
      </p:sp>
    </p:spTree>
    <p:extLst>
      <p:ext uri="{BB962C8B-B14F-4D97-AF65-F5344CB8AC3E}">
        <p14:creationId xmlns:p14="http://schemas.microsoft.com/office/powerpoint/2010/main" val="322291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cNvPicPr/>
          <p:nvPr/>
        </p:nvPicPr>
        <p:blipFill>
          <a:blip r:embed="rId2"/>
          <a:stretch>
            <a:fillRect/>
          </a:stretch>
        </p:blipFill>
        <p:spPr bwMode="auto">
          <a:xfrm>
            <a:off x="777923" y="1050879"/>
            <a:ext cx="6960358" cy="5131558"/>
          </a:xfrm>
          <a:prstGeom prst="rect">
            <a:avLst/>
          </a:prstGeom>
          <a:noFill/>
          <a:ln w="9525">
            <a:noFill/>
            <a:headEnd/>
            <a:tailEnd/>
          </a:ln>
        </p:spPr>
      </p:pic>
      <p:sp>
        <p:nvSpPr>
          <p:cNvPr id="3" name="TextBox 2"/>
          <p:cNvSpPr txBox="1"/>
          <p:nvPr/>
        </p:nvSpPr>
        <p:spPr>
          <a:xfrm>
            <a:off x="1364776" y="286603"/>
            <a:ext cx="7192370" cy="584775"/>
          </a:xfrm>
          <a:prstGeom prst="rect">
            <a:avLst/>
          </a:prstGeom>
          <a:noFill/>
        </p:spPr>
        <p:txBody>
          <a:bodyPr wrap="square" rtlCol="0">
            <a:spAutoFit/>
          </a:bodyPr>
          <a:lstStyle/>
          <a:p>
            <a:r>
              <a:rPr lang="en-US" sz="3200" dirty="0" smtClean="0"/>
              <a:t>Power Curve for Wind Turbine State</a:t>
            </a:r>
            <a:endParaRPr lang="en-US" sz="3200" dirty="0"/>
          </a:p>
        </p:txBody>
      </p:sp>
      <p:sp>
        <p:nvSpPr>
          <p:cNvPr id="4" name="TextBox 3"/>
          <p:cNvSpPr txBox="1"/>
          <p:nvPr/>
        </p:nvSpPr>
        <p:spPr>
          <a:xfrm>
            <a:off x="8161362" y="1617261"/>
            <a:ext cx="3671247" cy="2308324"/>
          </a:xfrm>
          <a:prstGeom prst="rect">
            <a:avLst/>
          </a:prstGeom>
          <a:noFill/>
        </p:spPr>
        <p:txBody>
          <a:bodyPr wrap="square" rtlCol="0">
            <a:spAutoFit/>
          </a:bodyPr>
          <a:lstStyle/>
          <a:p>
            <a:r>
              <a:rPr lang="en-US" dirty="0"/>
              <a:t>Power curve for all wind turbine is </a:t>
            </a:r>
            <a:r>
              <a:rPr lang="en-US" dirty="0" smtClean="0"/>
              <a:t>shown.</a:t>
            </a:r>
          </a:p>
          <a:p>
            <a:r>
              <a:rPr lang="en-US" dirty="0" smtClean="0"/>
              <a:t>Power curve is the relation between wind speed (m/s) and power (kW). The </a:t>
            </a:r>
            <a:r>
              <a:rPr lang="en-US" b="1" dirty="0" smtClean="0"/>
              <a:t>ok state of wind turbine </a:t>
            </a:r>
            <a:r>
              <a:rPr lang="en-US" dirty="0" smtClean="0"/>
              <a:t>percentage is more and follow sigmoid curve and the data is spread out for all other wind turbine state.</a:t>
            </a:r>
            <a:endParaRPr lang="en-US" dirty="0"/>
          </a:p>
        </p:txBody>
      </p:sp>
    </p:spTree>
    <p:extLst>
      <p:ext uri="{BB962C8B-B14F-4D97-AF65-F5344CB8AC3E}">
        <p14:creationId xmlns:p14="http://schemas.microsoft.com/office/powerpoint/2010/main" val="30140231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1256</TotalTime>
  <Words>1453</Words>
  <Application>Microsoft Office PowerPoint</Application>
  <PresentationFormat>Widescreen</PresentationFormat>
  <Paragraphs>177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Consolas</vt:lpstr>
      <vt:lpstr>Futura Light</vt:lpstr>
      <vt:lpstr>Times New Roman</vt:lpstr>
      <vt:lpstr>Retrospect</vt:lpstr>
      <vt:lpstr>     Analysis of Wind Turbine Performance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Vestas Performance                                       &amp;                          Diagnostics Center                     Data Science Assignment </dc:title>
  <dc:creator>Sumedh Kumar Prasad</dc:creator>
  <cp:lastModifiedBy>Sumedh Kumar Prasad</cp:lastModifiedBy>
  <cp:revision>11</cp:revision>
  <dcterms:created xsi:type="dcterms:W3CDTF">2018-10-08T11:38:46Z</dcterms:created>
  <dcterms:modified xsi:type="dcterms:W3CDTF">2018-10-27T11:00:56Z</dcterms:modified>
</cp:coreProperties>
</file>