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6"/>
  </p:notesMasterIdLst>
  <p:sldIdLst>
    <p:sldId id="256" r:id="rId2"/>
    <p:sldId id="257" r:id="rId3"/>
    <p:sldId id="258" r:id="rId4"/>
    <p:sldId id="259" r:id="rId5"/>
    <p:sldId id="262" r:id="rId6"/>
    <p:sldId id="309" r:id="rId7"/>
    <p:sldId id="308" r:id="rId8"/>
    <p:sldId id="340" r:id="rId9"/>
    <p:sldId id="311" r:id="rId10"/>
    <p:sldId id="312" r:id="rId11"/>
    <p:sldId id="310" r:id="rId12"/>
    <p:sldId id="313" r:id="rId13"/>
    <p:sldId id="314" r:id="rId14"/>
    <p:sldId id="315" r:id="rId15"/>
    <p:sldId id="316" r:id="rId16"/>
    <p:sldId id="334" r:id="rId17"/>
    <p:sldId id="335" r:id="rId18"/>
    <p:sldId id="336" r:id="rId19"/>
    <p:sldId id="317" r:id="rId20"/>
    <p:sldId id="319" r:id="rId21"/>
    <p:sldId id="320" r:id="rId22"/>
    <p:sldId id="337" r:id="rId23"/>
    <p:sldId id="338" r:id="rId24"/>
    <p:sldId id="339" r:id="rId25"/>
    <p:sldId id="322" r:id="rId26"/>
    <p:sldId id="327" r:id="rId27"/>
    <p:sldId id="328" r:id="rId28"/>
    <p:sldId id="329" r:id="rId29"/>
    <p:sldId id="272" r:id="rId30"/>
    <p:sldId id="342" r:id="rId31"/>
    <p:sldId id="345" r:id="rId32"/>
    <p:sldId id="344" r:id="rId33"/>
    <p:sldId id="343" r:id="rId34"/>
    <p:sldId id="27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4B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44D8F-41B5-4F18-93B8-F2A69BC86BB6}">
  <a:tblStyle styleId="{B6A44D8F-41B5-4F18-93B8-F2A69BC86BB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neCell>
      <a:tcTxStyle b="off" i="off"/>
      <a:tcStyle>
        <a:tcBdr/>
      </a:tcStyle>
    </a:neCell>
    <a:nwCell>
      <a:tcTxStyle b="off" i="off"/>
      <a:tcStyle>
        <a:tcBdr/>
      </a:tcStyle>
    </a:nwCell>
  </a:tblStyle>
  <a:tblStyle styleId="{D51E559F-F73D-4496-8B4E-573634BEDCC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neCell>
      <a:tcTxStyle b="off" i="off"/>
      <a:tcStyle>
        <a:tcBdr/>
      </a:tcStyle>
    </a:neCell>
    <a:nwCell>
      <a:tcTxStyle b="off" i="off"/>
      <a:tcStyle>
        <a:tcBdr/>
      </a:tcStyle>
    </a:nwCell>
  </a:tblStyle>
  <a:tblStyle styleId="{627CC384-D9E1-4871-AB55-01CD2BA64363}" styleName="Table_2">
    <a:wholeTbl>
      <a:tcTxStyle b="off" i="off">
        <a:font>
          <a:latin typeface="Arial"/>
          <a:ea typeface="Arial"/>
          <a:cs typeface="Aria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16ED8889-363F-487B-AF61-EEE8DF67404C}" styleName="Table_3">
    <a:wholeTbl>
      <a:tcTxStyle b="off" i="off">
        <a:font>
          <a:latin typeface="Arial"/>
          <a:ea typeface="Arial"/>
          <a:cs typeface="Arial"/>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tcStyle>
    </a:band1H>
    <a:band2H>
      <a:tcTxStyle/>
      <a:tcStyle>
        <a:tcBdr/>
      </a:tcStyle>
    </a:band2H>
    <a:band1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1V>
    <a:band2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50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76200" marR="0" lvl="0"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533400" marR="0" lvl="1"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90600" marR="0" lvl="2"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447800" marR="0" lvl="3"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905000" marR="0" lvl="4"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362200" marR="0" lvl="5"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819400" marR="0" lvl="6"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76600" marR="0" lvl="7"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733800" marR="0" lvl="8"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4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My notes</a:t>
            </a:r>
          </a:p>
        </p:txBody>
      </p:sp>
      <p:sp>
        <p:nvSpPr>
          <p:cNvPr id="91" name="Shape 91"/>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73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891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396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53512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3969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4" name="Shape 3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085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498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200" b="1"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65693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9175233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509497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60240805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896393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8900643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74007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24276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8637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79109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4256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Oct 14, 2018</a:t>
            </a:r>
            <a:endParaRPr lang="en-US"/>
          </a:p>
        </p:txBody>
      </p:sp>
      <p:sp>
        <p:nvSpPr>
          <p:cNvPr id="8" name="Footer Placeholder 7"/>
          <p:cNvSpPr>
            <a:spLocks noGrp="1"/>
          </p:cNvSpPr>
          <p:nvPr>
            <p:ph type="ftr" sz="quarter" idx="11"/>
          </p:nvPr>
        </p:nvSpPr>
        <p:spPr/>
        <p:txBody>
          <a:bodyPr/>
          <a:lstStyle/>
          <a:p>
            <a:r>
              <a:rPr lang="en-IN" smtClean="0"/>
              <a:t>Capstone Project Status Report - Oct-2018</a:t>
            </a:r>
            <a:endParaRPr lang="en-IN"/>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84110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Oct 14, 2018</a:t>
            </a:r>
            <a:endParaRPr lang="en-US"/>
          </a:p>
        </p:txBody>
      </p:sp>
      <p:sp>
        <p:nvSpPr>
          <p:cNvPr id="4" name="Footer Placeholder 3"/>
          <p:cNvSpPr>
            <a:spLocks noGrp="1"/>
          </p:cNvSpPr>
          <p:nvPr>
            <p:ph type="ftr" sz="quarter" idx="11"/>
          </p:nvPr>
        </p:nvSpPr>
        <p:spPr/>
        <p:txBody>
          <a:bodyPr/>
          <a:lstStyle/>
          <a:p>
            <a:r>
              <a:rPr lang="en-IN" smtClean="0"/>
              <a:t>Capstone Project Status Report - Oct-2018</a:t>
            </a:r>
            <a:endParaRPr lang="en-IN"/>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74832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 14, 2018</a:t>
            </a:r>
            <a:endParaRPr lang="en-US"/>
          </a:p>
        </p:txBody>
      </p:sp>
      <p:sp>
        <p:nvSpPr>
          <p:cNvPr id="3" name="Footer Placeholder 2"/>
          <p:cNvSpPr>
            <a:spLocks noGrp="1"/>
          </p:cNvSpPr>
          <p:nvPr>
            <p:ph type="ftr" sz="quarter" idx="11"/>
          </p:nvPr>
        </p:nvSpPr>
        <p:spPr/>
        <p:txBody>
          <a:bodyPr/>
          <a:lstStyle/>
          <a:p>
            <a:r>
              <a:rPr lang="en-IN" smtClean="0"/>
              <a:t>Capstone Project Status Report - Oct-2018</a:t>
            </a:r>
            <a:endParaRPr lang="en-IN"/>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53163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94478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50762419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Oct 14, 2018</a:t>
            </a: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Capstone Project Status Report - Oct-2018</a:t>
            </a: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243927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subTitle" idx="1"/>
          </p:nvPr>
        </p:nvSpPr>
        <p:spPr>
          <a:xfrm>
            <a:off x="228600" y="4146551"/>
            <a:ext cx="8686800" cy="137159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strike="noStrike" cap="none" dirty="0">
                <a:solidFill>
                  <a:schemeClr val="dk1"/>
                </a:solidFill>
                <a:latin typeface="Calibri"/>
                <a:ea typeface="Calibri"/>
                <a:cs typeface="Calibri"/>
                <a:sym typeface="Calibri"/>
              </a:rPr>
              <a:t>Presentation </a:t>
            </a:r>
            <a:r>
              <a:rPr lang="en-US" sz="1800" b="0" i="1" u="none" strike="noStrike" cap="none" dirty="0" smtClean="0">
                <a:solidFill>
                  <a:schemeClr val="dk1"/>
                </a:solidFill>
                <a:latin typeface="Calibri"/>
                <a:ea typeface="Calibri"/>
                <a:cs typeface="Calibri"/>
                <a:sym typeface="Calibri"/>
              </a:rPr>
              <a:t>by</a:t>
            </a:r>
          </a:p>
          <a:p>
            <a:pPr marL="0" marR="0" lvl="0" indent="0" algn="l" rtl="0">
              <a:lnSpc>
                <a:spcPct val="100000"/>
              </a:lnSpc>
              <a:spcBef>
                <a:spcPts val="0"/>
              </a:spcBef>
              <a:spcAft>
                <a:spcPts val="0"/>
              </a:spcAft>
              <a:buClr>
                <a:schemeClr val="dk1"/>
              </a:buClr>
              <a:buSzPct val="25000"/>
              <a:buFont typeface="Arial"/>
              <a:buNone/>
            </a:pPr>
            <a:r>
              <a:rPr lang="en-US" i="1" dirty="0" smtClean="0">
                <a:solidFill>
                  <a:schemeClr val="dk1"/>
                </a:solidFill>
                <a:latin typeface="Calibri"/>
                <a:ea typeface="Calibri"/>
                <a:cs typeface="Calibri"/>
                <a:sym typeface="Calibri"/>
              </a:rPr>
              <a:t>Sumedh Kumar Prasad</a:t>
            </a:r>
            <a:endParaRPr lang="en-US" sz="1800" b="0" i="1" u="none" strike="noStrike" cap="none" dirty="0">
              <a:solidFill>
                <a:schemeClr val="dk1"/>
              </a:solidFill>
              <a:latin typeface="Calibri"/>
              <a:ea typeface="Calibri"/>
              <a:cs typeface="Calibri"/>
              <a:sym typeface="Calibri"/>
            </a:endParaRPr>
          </a:p>
        </p:txBody>
      </p:sp>
      <p:sp>
        <p:nvSpPr>
          <p:cNvPr id="97" name="Shape 97"/>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a:solidFill>
                <a:schemeClr val="lt1"/>
              </a:solidFill>
              <a:latin typeface="Calibri"/>
              <a:ea typeface="Calibri"/>
              <a:cs typeface="Calibri"/>
              <a:sym typeface="Calibri"/>
            </a:endParaRPr>
          </a:p>
        </p:txBody>
      </p:sp>
      <p:sp>
        <p:nvSpPr>
          <p:cNvPr id="95" name="Shape 95"/>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96" name="Shape 96"/>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a:t>
            </a:fld>
            <a:endParaRPr lang="en-US" sz="1200" b="1" i="0" u="none" strike="noStrike" cap="none">
              <a:solidFill>
                <a:schemeClr val="lt1"/>
              </a:solidFill>
              <a:latin typeface="Calibri"/>
              <a:ea typeface="Calibri"/>
              <a:cs typeface="Calibri"/>
              <a:sym typeface="Calibri"/>
            </a:endParaRPr>
          </a:p>
        </p:txBody>
      </p:sp>
      <p:sp>
        <p:nvSpPr>
          <p:cNvPr id="98" name="Shape 98"/>
          <p:cNvSpPr txBox="1"/>
          <p:nvPr/>
        </p:nvSpPr>
        <p:spPr>
          <a:xfrm>
            <a:off x="685800" y="2057400"/>
            <a:ext cx="7772400" cy="135572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Bike Sharing Demand</a:t>
            </a:r>
            <a:endParaRPr lang="en-US"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Understanding the Data Set</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10</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dirty="0" smtClean="0">
                <a:solidFill>
                  <a:srgbClr val="0070C0"/>
                </a:solidFill>
                <a:latin typeface="Calibri"/>
                <a:ea typeface="Calibri"/>
                <a:cs typeface="Calibri"/>
                <a:sym typeface="Calibri"/>
              </a:rPr>
              <a:t>D</a:t>
            </a:r>
            <a:r>
              <a:rPr lang="en-US" sz="2400" b="0" i="0" u="none" strike="noStrike" cap="none" dirty="0" smtClean="0">
                <a:solidFill>
                  <a:srgbClr val="0070C0"/>
                </a:solidFill>
                <a:latin typeface="Calibri"/>
                <a:ea typeface="Calibri"/>
                <a:cs typeface="Calibri"/>
                <a:sym typeface="Calibri"/>
              </a:rPr>
              <a:t>ependent Variable:</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smtClean="0">
              <a:latin typeface="Calibri"/>
              <a:ea typeface="Calibri"/>
              <a:cs typeface="Calibri"/>
              <a:sym typeface="Calibri"/>
            </a:endParaRPr>
          </a:p>
          <a:p>
            <a:pPr>
              <a:buClr>
                <a:srgbClr val="000000"/>
              </a:buClr>
              <a:buSzPct val="25000"/>
            </a:pPr>
            <a:endParaRPr lang="en-US" sz="1800" b="1" i="1" dirty="0" smtClean="0">
              <a:latin typeface="Calibri"/>
              <a:ea typeface="Calibri"/>
              <a:cs typeface="Calibri"/>
              <a:sym typeface="Calibri"/>
            </a:endParaRPr>
          </a:p>
          <a:p>
            <a:pPr>
              <a:buClr>
                <a:srgbClr val="000000"/>
              </a:buClr>
              <a:buSzPct val="25000"/>
            </a:pPr>
            <a:r>
              <a:rPr lang="en-US" sz="1800" b="1" i="1" dirty="0" smtClean="0">
                <a:latin typeface="Calibri"/>
                <a:ea typeface="Calibri"/>
                <a:cs typeface="Calibri"/>
                <a:sym typeface="Calibri"/>
              </a:rPr>
              <a:t>registered:</a:t>
            </a:r>
            <a:r>
              <a:rPr lang="en-US" sz="1800" i="1" dirty="0" smtClean="0">
                <a:latin typeface="Calibri"/>
                <a:ea typeface="Calibri"/>
                <a:cs typeface="Calibri"/>
                <a:sym typeface="Calibri"/>
              </a:rPr>
              <a:t> number of registered user season:     Four categories-&gt; 1 = spring, 2 = 	   summer, 3 = fall, 4 = winter</a:t>
            </a:r>
          </a:p>
          <a:p>
            <a:pPr>
              <a:buClr>
                <a:srgbClr val="000000"/>
              </a:buClr>
              <a:buSzPct val="25000"/>
            </a:pPr>
            <a:r>
              <a:rPr lang="en-US" sz="1800" b="1" i="1" dirty="0" smtClean="0">
                <a:latin typeface="Calibri"/>
                <a:ea typeface="Calibri"/>
                <a:cs typeface="Calibri"/>
                <a:sym typeface="Calibri"/>
              </a:rPr>
              <a:t>casual:</a:t>
            </a:r>
            <a:r>
              <a:rPr lang="en-US" sz="1800" i="1" dirty="0" smtClean="0">
                <a:latin typeface="Calibri"/>
                <a:ea typeface="Calibri"/>
                <a:cs typeface="Calibri"/>
                <a:sym typeface="Calibri"/>
              </a:rPr>
              <a:t>        number of non-registered user</a:t>
            </a:r>
          </a:p>
          <a:p>
            <a:pPr>
              <a:buClr>
                <a:srgbClr val="000000"/>
              </a:buClr>
              <a:buSzPct val="25000"/>
            </a:pPr>
            <a:r>
              <a:rPr lang="en-US" sz="1800" b="1" i="1" dirty="0" smtClean="0">
                <a:latin typeface="Calibri"/>
                <a:ea typeface="Calibri"/>
                <a:cs typeface="Calibri"/>
                <a:sym typeface="Calibri"/>
              </a:rPr>
              <a:t>count:</a:t>
            </a:r>
            <a:r>
              <a:rPr lang="en-US" sz="1800" i="1" dirty="0" smtClean="0">
                <a:latin typeface="Calibri"/>
                <a:ea typeface="Calibri"/>
                <a:cs typeface="Calibri"/>
                <a:sym typeface="Calibri"/>
              </a:rPr>
              <a:t>         number of total rentals (registered + casual)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11</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77062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Below are the steps to import and perform data exploration:</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Assessment </a:t>
            </a:r>
            <a:r>
              <a:rPr lang="en-US" sz="1800" b="0" i="0" u="none" strike="noStrike" cap="none" dirty="0">
                <a:solidFill>
                  <a:schemeClr val="dk1"/>
                </a:solidFill>
                <a:latin typeface="Calibri"/>
                <a:ea typeface="Calibri"/>
                <a:cs typeface="Calibri"/>
                <a:sym typeface="Calibri"/>
              </a:rPr>
              <a:t>of significance of all data columns and removal of unwanted data columns</a:t>
            </a:r>
          </a:p>
          <a:p>
            <a:pPr marL="285750" indent="-285750">
              <a:buClr>
                <a:schemeClr val="dk1"/>
              </a:buClr>
              <a:buSzPct val="75000"/>
              <a:buFont typeface="Noto Sans Symbols"/>
              <a:buChar char="❑"/>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Variable Identification</a:t>
            </a:r>
          </a:p>
          <a:p>
            <a:pPr marL="285750" indent="-285750">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Multivariate Analysis</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Missing values treatment</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Outlier treatment</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smtClean="0">
                <a:solidFill>
                  <a:schemeClr val="dk1"/>
                </a:solidFill>
                <a:latin typeface="Calibri"/>
                <a:ea typeface="Calibri"/>
                <a:cs typeface="Calibri"/>
                <a:sym typeface="Calibri"/>
              </a:rPr>
              <a:t>Feature Engineering</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Identifying data for creating a </a:t>
            </a:r>
            <a:r>
              <a:rPr lang="en-US" sz="1800" b="0" i="0" u="none" strike="noStrike" cap="none" dirty="0" smtClean="0">
                <a:solidFill>
                  <a:schemeClr val="dk1"/>
                </a:solidFill>
                <a:latin typeface="Calibri"/>
                <a:ea typeface="Calibri"/>
                <a:cs typeface="Calibri"/>
                <a:sym typeface="Calibri"/>
              </a:rPr>
              <a:t>prototype</a:t>
            </a: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Data </a:t>
            </a:r>
            <a:r>
              <a:rPr lang="en-US" sz="4000" i="1" dirty="0" smtClean="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12</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44955"/>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Import Train and Test Data Set</a:t>
            </a:r>
            <a:endParaRPr lang="en-US" sz="2400" b="0" i="0" u="none" strike="noStrike" cap="none" dirty="0" smtClean="0">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pPr>
            <a:r>
              <a:rPr lang="en-US" sz="1800" dirty="0" err="1" smtClean="0">
                <a:solidFill>
                  <a:schemeClr val="dk1"/>
                </a:solidFill>
                <a:latin typeface="Calibri"/>
                <a:ea typeface="Calibri"/>
                <a:cs typeface="Calibri"/>
                <a:sym typeface="Calibri"/>
              </a:rPr>
              <a:t>bike_share_train</a:t>
            </a:r>
            <a:r>
              <a:rPr lang="en-US" sz="1800" dirty="0" smtClean="0">
                <a:solidFill>
                  <a:schemeClr val="dk1"/>
                </a:solidFill>
                <a:latin typeface="Calibri"/>
                <a:ea typeface="Calibri"/>
                <a:cs typeface="Calibri"/>
                <a:sym typeface="Calibri"/>
              </a:rPr>
              <a:t> &lt;- read.csv("bike_train.csv", header=T)</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err="1" smtClean="0">
                <a:solidFill>
                  <a:schemeClr val="dk1"/>
                </a:solidFill>
                <a:latin typeface="Calibri"/>
                <a:ea typeface="Calibri"/>
                <a:cs typeface="Calibri"/>
                <a:sym typeface="Calibri"/>
              </a:rPr>
              <a:t>bike_share_test</a:t>
            </a:r>
            <a:r>
              <a:rPr lang="en-US" sz="1800" dirty="0" smtClean="0">
                <a:solidFill>
                  <a:schemeClr val="dk1"/>
                </a:solidFill>
                <a:latin typeface="Calibri"/>
                <a:ea typeface="Calibri"/>
                <a:cs typeface="Calibri"/>
                <a:sym typeface="Calibri"/>
              </a:rPr>
              <a:t> &lt;- read.csv(“test.csv", header=T)</a:t>
            </a:r>
          </a:p>
          <a:p>
            <a:pPr>
              <a:buClr>
                <a:srgbClr val="0070C0"/>
              </a:buClr>
              <a:buSzPct val="25000"/>
            </a:pPr>
            <a:r>
              <a:rPr lang="en-US" sz="2400" dirty="0" smtClean="0">
                <a:solidFill>
                  <a:srgbClr val="0070C0"/>
                </a:solidFill>
                <a:latin typeface="Calibri"/>
                <a:ea typeface="Calibri"/>
                <a:cs typeface="Calibri"/>
                <a:sym typeface="Calibri"/>
              </a:rPr>
              <a:t>Combine both Train and Test Data set</a:t>
            </a:r>
          </a:p>
          <a:p>
            <a:pPr>
              <a:buClr>
                <a:srgbClr val="0070C0"/>
              </a:buClr>
              <a:buSzPct val="2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bike_share_test$registered=0</a:t>
            </a:r>
          </a:p>
          <a:p>
            <a:pPr marL="285750" indent="-285750">
              <a:buClr>
                <a:schemeClr val="dk1"/>
              </a:buClr>
              <a:buSzPct val="75000"/>
            </a:pPr>
            <a:r>
              <a:rPr lang="en-US" sz="1800" dirty="0" smtClean="0">
                <a:solidFill>
                  <a:schemeClr val="dk1"/>
                </a:solidFill>
                <a:latin typeface="Calibri"/>
                <a:ea typeface="Calibri"/>
                <a:cs typeface="Calibri"/>
                <a:sym typeface="Calibri"/>
              </a:rPr>
              <a:t>bike_share_test$casual=0</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bike_share_test$count=0</a:t>
            </a:r>
          </a:p>
          <a:p>
            <a:pPr marL="285750" indent="-285750">
              <a:buClr>
                <a:schemeClr val="dk1"/>
              </a:buClr>
              <a:buSzPct val="75000"/>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data=</a:t>
            </a:r>
            <a:r>
              <a:rPr lang="en-US" sz="1800" dirty="0" err="1" smtClean="0">
                <a:solidFill>
                  <a:schemeClr val="dk1"/>
                </a:solidFill>
                <a:latin typeface="Calibri"/>
                <a:ea typeface="Calibri"/>
                <a:cs typeface="Calibri"/>
                <a:sym typeface="Calibri"/>
              </a:rPr>
              <a:t>rbind</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bike_share_test</a:t>
            </a:r>
            <a:r>
              <a:rPr lang="en-US" sz="1800" dirty="0" smtClean="0">
                <a:solidFill>
                  <a:schemeClr val="dk1"/>
                </a:solidFill>
                <a:latin typeface="Calibri"/>
                <a:ea typeface="Calibri"/>
                <a:cs typeface="Calibri"/>
                <a:sym typeface="Calibri"/>
              </a:rPr>
              <a:t>)</a:t>
            </a:r>
            <a:endParaRPr lang="en-US" sz="180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Data </a:t>
            </a:r>
            <a:r>
              <a:rPr lang="en-US" sz="4000" i="1" dirty="0" smtClean="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13</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Variable Type Identification</a:t>
            </a:r>
          </a:p>
          <a:p>
            <a:pPr>
              <a:buClr>
                <a:srgbClr val="0070C0"/>
              </a:buClr>
              <a:buSzPct val="25000"/>
            </a:pPr>
            <a:endParaRPr lang="en-US" sz="2400" dirty="0" smtClean="0">
              <a:solidFill>
                <a:srgbClr val="0070C0"/>
              </a:solidFill>
              <a:latin typeface="Calibri"/>
              <a:ea typeface="Calibri"/>
              <a:cs typeface="Calibri"/>
              <a:sym typeface="Calibri"/>
            </a:endParaRPr>
          </a:p>
          <a:p>
            <a:pPr>
              <a:buClr>
                <a:srgbClr val="0070C0"/>
              </a:buClr>
              <a:buSzPct val="25000"/>
            </a:pPr>
            <a:r>
              <a:rPr lang="en-US" sz="1800" dirty="0" err="1" smtClean="0">
                <a:solidFill>
                  <a:schemeClr val="dk1"/>
                </a:solidFill>
                <a:latin typeface="Calibri"/>
                <a:ea typeface="Calibri"/>
                <a:cs typeface="Calibri"/>
                <a:sym typeface="Calibri"/>
              </a:rPr>
              <a:t>str</a:t>
            </a:r>
            <a:r>
              <a:rPr lang="en-US" sz="1800" dirty="0" smtClean="0">
                <a:solidFill>
                  <a:schemeClr val="dk1"/>
                </a:solidFill>
                <a:latin typeface="Calibri"/>
                <a:ea typeface="Calibri"/>
                <a:cs typeface="Calibri"/>
                <a:sym typeface="Calibri"/>
              </a:rPr>
              <a:t>(data)</a:t>
            </a:r>
          </a:p>
          <a:p>
            <a:pPr>
              <a:buClr>
                <a:srgbClr val="0070C0"/>
              </a:buClr>
              <a:buSzPct val="25000"/>
            </a:pP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data.frame</a:t>
            </a:r>
            <a:r>
              <a:rPr lang="en-US" sz="1800" dirty="0" smtClean="0">
                <a:solidFill>
                  <a:schemeClr val="dk1"/>
                </a:solidFill>
                <a:latin typeface="Calibri"/>
                <a:ea typeface="Calibri"/>
                <a:cs typeface="Calibri"/>
                <a:sym typeface="Calibri"/>
              </a:rPr>
              <a:t>‘   :  17379 obs. of  12 variables: </a:t>
            </a:r>
          </a:p>
          <a:p>
            <a:pPr>
              <a:buClr>
                <a:srgbClr val="0070C0"/>
              </a:buClr>
              <a:buSzPct val="25000"/>
            </a:pPr>
            <a:r>
              <a:rPr lang="en-US" sz="1800" dirty="0" smtClean="0">
                <a:solidFill>
                  <a:schemeClr val="dk1"/>
                </a:solidFill>
                <a:latin typeface="Calibri"/>
                <a:ea typeface="Calibri"/>
                <a:cs typeface="Calibri"/>
                <a:sym typeface="Calibri"/>
              </a:rPr>
              <a:t>$ datetime     : Factor w/ 17379 levels "2011-01-01 00:00:00",..: 1 2 3 4 5 6 7 8 9 10 ... </a:t>
            </a:r>
          </a:p>
          <a:p>
            <a:pPr>
              <a:buClr>
                <a:srgbClr val="0070C0"/>
              </a:buClr>
              <a:buSzPct val="25000"/>
            </a:pPr>
            <a:r>
              <a:rPr lang="en-US" sz="1800" dirty="0" smtClean="0">
                <a:solidFill>
                  <a:schemeClr val="dk1"/>
                </a:solidFill>
                <a:latin typeface="Calibri"/>
                <a:ea typeface="Calibri"/>
                <a:cs typeface="Calibri"/>
                <a:sym typeface="Calibri"/>
              </a:rPr>
              <a:t>$ season         : </a:t>
            </a:r>
            <a:r>
              <a:rPr lang="en-US" sz="1800" dirty="0" err="1" smtClean="0">
                <a:solidFill>
                  <a:schemeClr val="dk1"/>
                </a:solidFill>
                <a:latin typeface="Calibri"/>
                <a:ea typeface="Calibri"/>
                <a:cs typeface="Calibri"/>
                <a:sym typeface="Calibri"/>
              </a:rPr>
              <a:t>int</a:t>
            </a:r>
            <a:r>
              <a:rPr lang="en-US" sz="1800" dirty="0" smtClean="0">
                <a:solidFill>
                  <a:schemeClr val="dk1"/>
                </a:solidFill>
                <a:latin typeface="Calibri"/>
                <a:ea typeface="Calibri"/>
                <a:cs typeface="Calibri"/>
                <a:sym typeface="Calibri"/>
              </a:rPr>
              <a:t>  1 1 1 1 1 1 1 1 1 1 ... </a:t>
            </a:r>
          </a:p>
          <a:p>
            <a:pPr>
              <a:buClr>
                <a:srgbClr val="0070C0"/>
              </a:buClr>
              <a:buSzPct val="25000"/>
            </a:pPr>
            <a:r>
              <a:rPr lang="en-US" sz="1800" dirty="0" smtClean="0">
                <a:solidFill>
                  <a:schemeClr val="dk1"/>
                </a:solidFill>
                <a:latin typeface="Calibri"/>
                <a:ea typeface="Calibri"/>
                <a:cs typeface="Calibri"/>
                <a:sym typeface="Calibri"/>
              </a:rPr>
              <a:t>$ holiday        : </a:t>
            </a:r>
            <a:r>
              <a:rPr lang="en-US" sz="1800" dirty="0" err="1" smtClean="0">
                <a:solidFill>
                  <a:schemeClr val="dk1"/>
                </a:solidFill>
                <a:latin typeface="Calibri"/>
                <a:ea typeface="Calibri"/>
                <a:cs typeface="Calibri"/>
                <a:sym typeface="Calibri"/>
              </a:rPr>
              <a:t>int</a:t>
            </a:r>
            <a:r>
              <a:rPr lang="en-US" sz="1800" dirty="0" smtClean="0">
                <a:solidFill>
                  <a:schemeClr val="dk1"/>
                </a:solidFill>
                <a:latin typeface="Calibri"/>
                <a:ea typeface="Calibri"/>
                <a:cs typeface="Calibri"/>
                <a:sym typeface="Calibri"/>
              </a:rPr>
              <a:t>  0 0 0 0 0 0 0 0 0 0 ... </a:t>
            </a:r>
          </a:p>
          <a:p>
            <a:pPr>
              <a:buClr>
                <a:srgbClr val="0070C0"/>
              </a:buClr>
              <a:buSzPct val="25000"/>
            </a:pPr>
            <a:r>
              <a:rPr lang="en-US" sz="1800" dirty="0" smtClean="0">
                <a:solidFill>
                  <a:schemeClr val="dk1"/>
                </a:solidFill>
                <a:latin typeface="Calibri"/>
                <a:ea typeface="Calibri"/>
                <a:cs typeface="Calibri"/>
                <a:sym typeface="Calibri"/>
              </a:rPr>
              <a:t>$ workingday : </a:t>
            </a:r>
            <a:r>
              <a:rPr lang="en-US" sz="1800" dirty="0" err="1" smtClean="0">
                <a:solidFill>
                  <a:schemeClr val="dk1"/>
                </a:solidFill>
                <a:latin typeface="Calibri"/>
                <a:ea typeface="Calibri"/>
                <a:cs typeface="Calibri"/>
                <a:sym typeface="Calibri"/>
              </a:rPr>
              <a:t>int</a:t>
            </a:r>
            <a:r>
              <a:rPr lang="en-US" sz="1800" dirty="0" smtClean="0">
                <a:solidFill>
                  <a:schemeClr val="dk1"/>
                </a:solidFill>
                <a:latin typeface="Calibri"/>
                <a:ea typeface="Calibri"/>
                <a:cs typeface="Calibri"/>
                <a:sym typeface="Calibri"/>
              </a:rPr>
              <a:t>  0 0 0 0 0 0 0 0 0 0 ... </a:t>
            </a:r>
          </a:p>
          <a:p>
            <a:pPr>
              <a:buClr>
                <a:srgbClr val="0070C0"/>
              </a:buClr>
              <a:buSzPct val="25000"/>
            </a:pPr>
            <a:r>
              <a:rPr lang="en-US" sz="1800" dirty="0" smtClean="0">
                <a:solidFill>
                  <a:schemeClr val="dk1"/>
                </a:solidFill>
                <a:latin typeface="Calibri"/>
                <a:ea typeface="Calibri"/>
                <a:cs typeface="Calibri"/>
                <a:sym typeface="Calibri"/>
              </a:rPr>
              <a:t>$ weather      : </a:t>
            </a:r>
            <a:r>
              <a:rPr lang="en-US" sz="1800" dirty="0" err="1" smtClean="0">
                <a:solidFill>
                  <a:schemeClr val="dk1"/>
                </a:solidFill>
                <a:latin typeface="Calibri"/>
                <a:ea typeface="Calibri"/>
                <a:cs typeface="Calibri"/>
                <a:sym typeface="Calibri"/>
              </a:rPr>
              <a:t>int</a:t>
            </a:r>
            <a:r>
              <a:rPr lang="en-US" sz="1800" dirty="0" smtClean="0">
                <a:solidFill>
                  <a:schemeClr val="dk1"/>
                </a:solidFill>
                <a:latin typeface="Calibri"/>
                <a:ea typeface="Calibri"/>
                <a:cs typeface="Calibri"/>
                <a:sym typeface="Calibri"/>
              </a:rPr>
              <a:t>  1 1 1 1 1 2 1 1 1 1 ... </a:t>
            </a:r>
          </a:p>
          <a:p>
            <a:pPr>
              <a:buClr>
                <a:srgbClr val="0070C0"/>
              </a:buClr>
              <a:buSzPct val="25000"/>
            </a:pPr>
            <a:r>
              <a:rPr lang="en-US" sz="1800" dirty="0" smtClean="0">
                <a:solidFill>
                  <a:schemeClr val="dk1"/>
                </a:solidFill>
                <a:latin typeface="Calibri"/>
                <a:ea typeface="Calibri"/>
                <a:cs typeface="Calibri"/>
                <a:sym typeface="Calibri"/>
              </a:rPr>
              <a:t>$ temp           : num  9.84 9.02 9.02 9.84 9.84 ... </a:t>
            </a:r>
          </a:p>
          <a:p>
            <a:pPr>
              <a:buClr>
                <a:srgbClr val="0070C0"/>
              </a:buClr>
              <a:buSzPct val="2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atemp</a:t>
            </a:r>
            <a:r>
              <a:rPr lang="en-US" sz="1800" dirty="0" smtClean="0">
                <a:solidFill>
                  <a:schemeClr val="dk1"/>
                </a:solidFill>
                <a:latin typeface="Calibri"/>
                <a:ea typeface="Calibri"/>
                <a:cs typeface="Calibri"/>
                <a:sym typeface="Calibri"/>
              </a:rPr>
              <a:t>         : num  14.4 13.6 13.6 14.4 14.4 ... </a:t>
            </a:r>
          </a:p>
          <a:p>
            <a:pPr>
              <a:buClr>
                <a:srgbClr val="0070C0"/>
              </a:buClr>
              <a:buSzPct val="25000"/>
            </a:pPr>
            <a:r>
              <a:rPr lang="en-US" sz="1800" dirty="0" smtClean="0">
                <a:solidFill>
                  <a:schemeClr val="dk1"/>
                </a:solidFill>
                <a:latin typeface="Calibri"/>
                <a:ea typeface="Calibri"/>
                <a:cs typeface="Calibri"/>
                <a:sym typeface="Calibri"/>
              </a:rPr>
              <a:t>$ humidity     : </a:t>
            </a:r>
            <a:r>
              <a:rPr lang="en-US" sz="1800" dirty="0" err="1" smtClean="0">
                <a:solidFill>
                  <a:schemeClr val="dk1"/>
                </a:solidFill>
                <a:latin typeface="Calibri"/>
                <a:ea typeface="Calibri"/>
                <a:cs typeface="Calibri"/>
                <a:sym typeface="Calibri"/>
              </a:rPr>
              <a:t>int</a:t>
            </a:r>
            <a:r>
              <a:rPr lang="en-US" sz="1800" dirty="0" smtClean="0">
                <a:solidFill>
                  <a:schemeClr val="dk1"/>
                </a:solidFill>
                <a:latin typeface="Calibri"/>
                <a:ea typeface="Calibri"/>
                <a:cs typeface="Calibri"/>
                <a:sym typeface="Calibri"/>
              </a:rPr>
              <a:t>  81 80 80 75 75 75 80 86 75 76 ... </a:t>
            </a:r>
          </a:p>
          <a:p>
            <a:pPr>
              <a:buClr>
                <a:srgbClr val="0070C0"/>
              </a:buClr>
              <a:buSzPct val="25000"/>
            </a:pPr>
            <a:r>
              <a:rPr lang="en-US" sz="1800" dirty="0" smtClean="0">
                <a:solidFill>
                  <a:schemeClr val="dk1"/>
                </a:solidFill>
                <a:latin typeface="Calibri"/>
                <a:ea typeface="Calibri"/>
                <a:cs typeface="Calibri"/>
                <a:sym typeface="Calibri"/>
              </a:rPr>
              <a:t>$ windspeed : num  0 0 0 0 0 ... </a:t>
            </a:r>
          </a:p>
          <a:p>
            <a:pPr>
              <a:buClr>
                <a:srgbClr val="0070C0"/>
              </a:buClr>
              <a:buSzPct val="25000"/>
            </a:pPr>
            <a:r>
              <a:rPr lang="en-US" sz="1800" dirty="0" smtClean="0">
                <a:solidFill>
                  <a:schemeClr val="dk1"/>
                </a:solidFill>
                <a:latin typeface="Calibri"/>
                <a:ea typeface="Calibri"/>
                <a:cs typeface="Calibri"/>
                <a:sym typeface="Calibri"/>
              </a:rPr>
              <a:t>$ casual         : num  3 8 5 3 0 0 2 1 1 8 ... </a:t>
            </a:r>
          </a:p>
          <a:p>
            <a:pPr>
              <a:buClr>
                <a:srgbClr val="0070C0"/>
              </a:buClr>
              <a:buSzPct val="25000"/>
            </a:pPr>
            <a:r>
              <a:rPr lang="en-US" sz="1800" dirty="0" smtClean="0">
                <a:solidFill>
                  <a:schemeClr val="dk1"/>
                </a:solidFill>
                <a:latin typeface="Calibri"/>
                <a:ea typeface="Calibri"/>
                <a:cs typeface="Calibri"/>
                <a:sym typeface="Calibri"/>
              </a:rPr>
              <a:t>$ registered  : num  13 32 27 10 1 1 0 2 7 6 ... </a:t>
            </a:r>
          </a:p>
          <a:p>
            <a:pPr>
              <a:buClr>
                <a:srgbClr val="0070C0"/>
              </a:buClr>
              <a:buSzPct val="25000"/>
            </a:pPr>
            <a:r>
              <a:rPr lang="en-US" sz="1800" dirty="0" smtClean="0">
                <a:solidFill>
                  <a:schemeClr val="dk1"/>
                </a:solidFill>
                <a:latin typeface="Calibri"/>
                <a:ea typeface="Calibri"/>
                <a:cs typeface="Calibri"/>
                <a:sym typeface="Calibri"/>
              </a:rPr>
              <a:t>$ count          : num  16 40 32 13 1 1 2 3 8 14 ...</a:t>
            </a:r>
            <a:endParaRPr lang="en-US" sz="180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Data </a:t>
            </a:r>
            <a:r>
              <a:rPr lang="en-US" sz="4000" i="1" dirty="0" smtClean="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14</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Find missing values in data set if any</a:t>
            </a:r>
          </a:p>
          <a:p>
            <a:pPr>
              <a:buClr>
                <a:srgbClr val="0070C0"/>
              </a:buClr>
              <a:buSzPct val="25000"/>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table(is.na(data))</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FALSE </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208548</a:t>
            </a:r>
          </a:p>
          <a:p>
            <a:pPr marL="285750" indent="-285750">
              <a:buClr>
                <a:schemeClr val="dk1"/>
              </a:buClr>
              <a:buSzPct val="75000"/>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Above we can see that it has returned no missing values in the data frame.</a:t>
            </a:r>
            <a:endParaRPr lang="en-US" sz="180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Data </a:t>
            </a:r>
            <a:r>
              <a:rPr lang="en-US" sz="4000" i="1" dirty="0" smtClean="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15</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Distribution of numerical variables and generate a frequency table for numeric variables.  Now, We’ll test and plot a histogram for each numerical variables and analyze  the distribution.</a:t>
            </a:r>
          </a:p>
          <a:p>
            <a:pPr>
              <a:buClr>
                <a:srgbClr val="0070C0"/>
              </a:buClr>
              <a:buSzPct val="25000"/>
            </a:pPr>
            <a:endParaRPr lang="en-US" sz="1800" dirty="0" smtClean="0">
              <a:solidFill>
                <a:schemeClr val="dk1"/>
              </a:solidFill>
              <a:latin typeface="Calibri"/>
              <a:ea typeface="Calibri"/>
              <a:cs typeface="Calibri"/>
              <a:sym typeface="Calibri"/>
            </a:endParaRP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bike_share_train$count</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bike_share_train$season</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bike_share_train$weather</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bike_share_train$humidity</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bike_share_train$holiday</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bike_share_train$workingday</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bike_share_train$temp</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bike_share_train$atemp</a:t>
            </a:r>
            <a:r>
              <a:rPr lang="en-US" sz="1800" dirty="0" smtClean="0">
                <a:solidFill>
                  <a:schemeClr val="dk1"/>
                </a:solidFill>
                <a:latin typeface="Calibri"/>
                <a:ea typeface="Calibri"/>
                <a:cs typeface="Calibri"/>
                <a:sym typeface="Calibri"/>
              </a:rPr>
              <a:t>))</a:t>
            </a:r>
          </a:p>
          <a:p>
            <a:pPr>
              <a:buClr>
                <a:srgbClr val="0070C0"/>
              </a:buClr>
              <a:buSzPct val="25000"/>
            </a:pPr>
            <a:r>
              <a:rPr lang="en-US" sz="1800" dirty="0" err="1" smtClean="0">
                <a:solidFill>
                  <a:schemeClr val="dk1"/>
                </a:solidFill>
                <a:latin typeface="Calibri"/>
                <a:ea typeface="Calibri"/>
                <a:cs typeface="Calibri"/>
                <a:sym typeface="Calibri"/>
              </a:rPr>
              <a:t>hist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as.numeric</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bike_share_train$windspeed</a:t>
            </a:r>
            <a:r>
              <a:rPr lang="en-US" sz="1800" dirty="0" smtClean="0">
                <a:solidFill>
                  <a:schemeClr val="dk1"/>
                </a:solidFill>
                <a:latin typeface="Calibri"/>
                <a:ea typeface="Calibri"/>
                <a:cs typeface="Calibri"/>
                <a:sym typeface="Calibri"/>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16</a:t>
            </a:fld>
            <a:endParaRPr lang="en-US" sz="1200" b="1" i="0" u="none" strike="noStrike" cap="none" dirty="0">
              <a:solidFill>
                <a:schemeClr val="lt1"/>
              </a:solidFill>
              <a:latin typeface="Calibri"/>
              <a:ea typeface="Calibri"/>
              <a:cs typeface="Calibri"/>
              <a:sym typeface="Calibri"/>
            </a:endParaRPr>
          </a:p>
        </p:txBody>
      </p:sp>
      <p:pic>
        <p:nvPicPr>
          <p:cNvPr id="3074" name="Picture 2"/>
          <p:cNvPicPr>
            <a:picLocks noChangeAspect="1" noChangeArrowheads="1"/>
          </p:cNvPicPr>
          <p:nvPr/>
        </p:nvPicPr>
        <p:blipFill>
          <a:blip r:embed="rId3"/>
          <a:srcRect/>
          <a:stretch>
            <a:fillRect/>
          </a:stretch>
        </p:blipFill>
        <p:spPr bwMode="auto">
          <a:xfrm>
            <a:off x="828675" y="809625"/>
            <a:ext cx="7486650" cy="523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17</a:t>
            </a:fld>
            <a:endParaRPr lang="en-US" sz="1200" b="1" i="0" u="none" strike="noStrike" cap="none" dirty="0">
              <a:solidFill>
                <a:schemeClr val="lt1"/>
              </a:solidFill>
              <a:latin typeface="Calibri"/>
              <a:ea typeface="Calibri"/>
              <a:cs typeface="Calibri"/>
              <a:sym typeface="Calibri"/>
            </a:endParaRPr>
          </a:p>
        </p:txBody>
      </p:sp>
      <p:pic>
        <p:nvPicPr>
          <p:cNvPr id="4098" name="Picture 2" descr="C:\Shiv\Assignment Submission Aegis\CapstoneProject\Send to Dev\png\png\weather.png"/>
          <p:cNvPicPr>
            <a:picLocks noChangeAspect="1" noChangeArrowheads="1"/>
          </p:cNvPicPr>
          <p:nvPr/>
        </p:nvPicPr>
        <p:blipFill>
          <a:blip r:embed="rId3"/>
          <a:srcRect/>
          <a:stretch>
            <a:fillRect/>
          </a:stretch>
        </p:blipFill>
        <p:spPr bwMode="auto">
          <a:xfrm>
            <a:off x="827088" y="809625"/>
            <a:ext cx="7488237" cy="52387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18</a:t>
            </a:fld>
            <a:endParaRPr lang="en-US" sz="1200" b="1" i="0" u="none" strike="noStrike" cap="none" dirty="0">
              <a:solidFill>
                <a:schemeClr val="lt1"/>
              </a:solidFill>
              <a:latin typeface="Calibri"/>
              <a:ea typeface="Calibri"/>
              <a:cs typeface="Calibri"/>
              <a:sym typeface="Calibri"/>
            </a:endParaRPr>
          </a:p>
        </p:txBody>
      </p:sp>
      <p:pic>
        <p:nvPicPr>
          <p:cNvPr id="5122" name="Picture 2" descr="C:\Shiv\Assignment Submission Aegis\CapstoneProject\Send to Dev\png\png\weekdays.png"/>
          <p:cNvPicPr>
            <a:picLocks noChangeAspect="1" noChangeArrowheads="1"/>
          </p:cNvPicPr>
          <p:nvPr/>
        </p:nvPicPr>
        <p:blipFill>
          <a:blip r:embed="rId3"/>
          <a:srcRect/>
          <a:stretch>
            <a:fillRect/>
          </a:stretch>
        </p:blipFill>
        <p:spPr bwMode="auto">
          <a:xfrm>
            <a:off x="827088" y="809625"/>
            <a:ext cx="7488237" cy="52387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Data </a:t>
            </a:r>
            <a:r>
              <a:rPr lang="en-US" sz="4000" i="1" dirty="0" smtClean="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19</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a:ea typeface="Calibri"/>
                <a:cs typeface="Calibri"/>
                <a:sym typeface="Calibri"/>
              </a:rPr>
              <a:t>Few inferences can be drawn by looking at the these histograms:</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smtClean="0">
                <a:solidFill>
                  <a:schemeClr val="dk1"/>
                </a:solidFill>
                <a:latin typeface="Calibri"/>
                <a:ea typeface="Calibri"/>
                <a:cs typeface="Calibri"/>
                <a:sym typeface="Calibri"/>
              </a:rPr>
              <a:t>Season has four categories of almost equal distribution</a:t>
            </a:r>
          </a:p>
          <a:p>
            <a:pPr marL="285750" indent="-285750">
              <a:buClr>
                <a:schemeClr val="dk1"/>
              </a:buClr>
              <a:buSzPct val="75000"/>
              <a:buFont typeface="Wingdings" pitchFamily="2" charset="2"/>
              <a:buChar char="q"/>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smtClean="0">
                <a:solidFill>
                  <a:schemeClr val="dk1"/>
                </a:solidFill>
                <a:latin typeface="Calibri"/>
                <a:ea typeface="Calibri"/>
                <a:cs typeface="Calibri"/>
                <a:sym typeface="Calibri"/>
              </a:rPr>
              <a:t>Weather 1 has higher contribution i.e. mostly clear weather. </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smtClean="0">
                <a:solidFill>
                  <a:schemeClr val="dk1"/>
                </a:solidFill>
                <a:latin typeface="Calibri"/>
                <a:ea typeface="Calibri"/>
                <a:cs typeface="Calibri"/>
                <a:sym typeface="Calibri"/>
              </a:rPr>
              <a:t>As expected, mostly working days and variable holiday is also showing a similar inference. </a:t>
            </a:r>
          </a:p>
          <a:p>
            <a:pPr marL="285750" indent="-285750">
              <a:buClr>
                <a:schemeClr val="dk1"/>
              </a:buClr>
              <a:buSzPct val="75000"/>
              <a:buFont typeface="Wingdings" pitchFamily="2" charset="2"/>
              <a:buChar char="q"/>
            </a:pPr>
            <a:r>
              <a:rPr lang="en-US" sz="1800" dirty="0" smtClean="0">
                <a:solidFill>
                  <a:schemeClr val="dk1"/>
                </a:solidFill>
                <a:latin typeface="Calibri"/>
                <a:ea typeface="Calibri"/>
                <a:cs typeface="Calibri"/>
                <a:sym typeface="Calibri"/>
              </a:rPr>
              <a:t>Variables temp, </a:t>
            </a:r>
            <a:r>
              <a:rPr lang="en-US" sz="1800" dirty="0" err="1" smtClean="0">
                <a:solidFill>
                  <a:schemeClr val="dk1"/>
                </a:solidFill>
                <a:latin typeface="Calibri"/>
                <a:ea typeface="Calibri"/>
                <a:cs typeface="Calibri"/>
                <a:sym typeface="Calibri"/>
              </a:rPr>
              <a:t>atemp</a:t>
            </a:r>
            <a:r>
              <a:rPr lang="en-US" sz="1800" dirty="0" smtClean="0">
                <a:solidFill>
                  <a:schemeClr val="dk1"/>
                </a:solidFill>
                <a:latin typeface="Calibri"/>
                <a:ea typeface="Calibri"/>
                <a:cs typeface="Calibri"/>
                <a:sym typeface="Calibri"/>
              </a:rPr>
              <a:t>, humidity and windspeed  looks naturally distributed.</a:t>
            </a:r>
          </a:p>
          <a:p>
            <a:pPr marL="285750" indent="-285750">
              <a:buClr>
                <a:schemeClr val="dk1"/>
              </a:buClr>
              <a:buSzPct val="75000"/>
              <a:buFont typeface="Wingdings" pitchFamily="2" charset="2"/>
              <a:buChar char="q"/>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smtClean="0">
                <a:solidFill>
                  <a:schemeClr val="dk1"/>
                </a:solidFill>
                <a:latin typeface="Calibri"/>
                <a:ea typeface="Calibri"/>
                <a:cs typeface="Calibri"/>
                <a:sym typeface="Calibri"/>
              </a:rPr>
              <a:t>The bike rentals can be segregated into three categories:  </a:t>
            </a:r>
          </a:p>
          <a:p>
            <a:pPr marL="285750" indent="-285750">
              <a:buClr>
                <a:schemeClr val="dk1"/>
              </a:buClr>
              <a:buSzPct val="75000"/>
              <a:buFont typeface="Wingdings" pitchFamily="2" charset="2"/>
              <a:buChar char="q"/>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		1. High         : 8:00-10:00 and 17:00-20:00 </a:t>
            </a:r>
          </a:p>
          <a:p>
            <a:pPr marL="285750" indent="-285750">
              <a:buClr>
                <a:schemeClr val="dk1"/>
              </a:buClr>
              <a:buSzPct val="75000"/>
            </a:pPr>
            <a:r>
              <a:rPr lang="en-US" sz="1800" dirty="0" smtClean="0">
                <a:solidFill>
                  <a:schemeClr val="dk1"/>
                </a:solidFill>
                <a:latin typeface="Calibri"/>
                <a:ea typeface="Calibri"/>
                <a:cs typeface="Calibri"/>
                <a:sym typeface="Calibri"/>
              </a:rPr>
              <a:t>		2. Average   : 10:00-16:00 </a:t>
            </a:r>
          </a:p>
          <a:p>
            <a:pPr marL="285750" indent="-285750">
              <a:buClr>
                <a:schemeClr val="dk1"/>
              </a:buClr>
              <a:buSzPct val="75000"/>
            </a:pPr>
            <a:r>
              <a:rPr lang="en-US" sz="1800" dirty="0" smtClean="0">
                <a:solidFill>
                  <a:schemeClr val="dk1"/>
                </a:solidFill>
                <a:latin typeface="Calibri"/>
                <a:ea typeface="Calibri"/>
                <a:cs typeface="Calibri"/>
                <a:sym typeface="Calibri"/>
              </a:rPr>
              <a:t>		3. Low          : 0:00-6:00 and 20:00-24:00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Agenda</a:t>
            </a:r>
          </a:p>
        </p:txBody>
      </p:sp>
      <p:sp>
        <p:nvSpPr>
          <p:cNvPr id="108" name="Shape 108"/>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a:solidFill>
                <a:schemeClr val="lt1"/>
              </a:solidFill>
              <a:latin typeface="Calibri"/>
              <a:ea typeface="Calibri"/>
              <a:cs typeface="Calibri"/>
              <a:sym typeface="Calibri"/>
            </a:endParaRPr>
          </a:p>
        </p:txBody>
      </p:sp>
      <p:sp>
        <p:nvSpPr>
          <p:cNvPr id="106" name="Shape 106"/>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a:solidFill>
                <a:schemeClr val="lt1"/>
              </a:solidFill>
              <a:latin typeface="Calibri"/>
              <a:ea typeface="Calibri"/>
              <a:cs typeface="Calibri"/>
              <a:sym typeface="Calibri"/>
            </a:endParaRPr>
          </a:p>
        </p:txBody>
      </p:sp>
      <p:sp>
        <p:nvSpPr>
          <p:cNvPr id="107" name="Shape 107"/>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a:t>
            </a:fld>
            <a:endParaRPr lang="en-US" sz="1200" b="1" i="0" u="none" strike="noStrike" cap="none">
              <a:solidFill>
                <a:schemeClr val="lt1"/>
              </a:solidFill>
              <a:latin typeface="Calibri"/>
              <a:ea typeface="Calibri"/>
              <a:cs typeface="Calibri"/>
              <a:sym typeface="Calibri"/>
            </a:endParaRPr>
          </a:p>
        </p:txBody>
      </p:sp>
      <p:graphicFrame>
        <p:nvGraphicFramePr>
          <p:cNvPr id="105" name="Shape 105"/>
          <p:cNvGraphicFramePr/>
          <p:nvPr>
            <p:extLst>
              <p:ext uri="{D42A27DB-BD31-4B8C-83A1-F6EECF244321}">
                <p14:modId xmlns:p14="http://schemas.microsoft.com/office/powerpoint/2010/main" val="4090373937"/>
              </p:ext>
            </p:extLst>
          </p:nvPr>
        </p:nvGraphicFramePr>
        <p:xfrm>
          <a:off x="381000" y="1314449"/>
          <a:ext cx="8229600" cy="4229100"/>
        </p:xfrm>
        <a:graphic>
          <a:graphicData uri="http://schemas.openxmlformats.org/drawingml/2006/table">
            <a:tbl>
              <a:tblPr firstCol="1">
                <a:noFill/>
                <a:tableStyleId>{B6A44D8F-41B5-4F18-93B8-F2A69BC86BB6}</a:tableStyleId>
              </a:tblPr>
              <a:tblGrid>
                <a:gridCol w="1028700">
                  <a:extLst>
                    <a:ext uri="{9D8B030D-6E8A-4147-A177-3AD203B41FA5}">
                      <a16:colId xmlns:a16="http://schemas.microsoft.com/office/drawing/2014/main" val="20000"/>
                    </a:ext>
                  </a:extLst>
                </a:gridCol>
                <a:gridCol w="7200900">
                  <a:extLst>
                    <a:ext uri="{9D8B030D-6E8A-4147-A177-3AD203B41FA5}">
                      <a16:colId xmlns:a16="http://schemas.microsoft.com/office/drawing/2014/main" val="20001"/>
                    </a:ext>
                  </a:extLst>
                </a:gridCol>
              </a:tblGrid>
              <a:tr h="521088">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1</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Overall Status</a:t>
                      </a:r>
                      <a:endParaRPr lang="en-US" sz="2400" i="1" u="none" strike="noStrike" cap="none" dirty="0"/>
                    </a:p>
                  </a:txBody>
                  <a:tcPr marL="91450" marR="91450" marT="45725" marB="45725" anchor="ctr"/>
                </a:tc>
                <a:extLst>
                  <a:ext uri="{0D108BD9-81ED-4DB2-BD59-A6C34878D82A}">
                    <a16:rowId xmlns:a16="http://schemas.microsoft.com/office/drawing/2014/main" val="10000"/>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2</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Data Exploration &amp;</a:t>
                      </a:r>
                      <a:r>
                        <a:rPr lang="en-US" sz="2400" i="1" u="none" strike="noStrike" cap="none" baseline="0" dirty="0" smtClean="0"/>
                        <a:t> Data Processing</a:t>
                      </a:r>
                      <a:endParaRPr lang="en-US" sz="2400" i="1" u="none" strike="noStrike" cap="none" dirty="0"/>
                    </a:p>
                  </a:txBody>
                  <a:tcPr marL="91450" marR="91450" marT="45725" marB="45725" anchor="ctr"/>
                </a:tc>
                <a:extLst>
                  <a:ext uri="{0D108BD9-81ED-4DB2-BD59-A6C34878D82A}">
                    <a16:rowId xmlns:a16="http://schemas.microsoft.com/office/drawing/2014/main" val="10001"/>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b="1" i="1" u="none" strike="noStrike" cap="none"/>
                        <a:t>3</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baseline="0" dirty="0" smtClean="0"/>
                        <a:t> Linear Regression </a:t>
                      </a:r>
                      <a:r>
                        <a:rPr lang="en-US" sz="2400" i="1" u="none" strike="noStrike" cap="none" dirty="0" smtClean="0"/>
                        <a:t>Model Implementation</a:t>
                      </a:r>
                      <a:r>
                        <a:rPr lang="en-US" sz="2400" i="1" u="none" strike="noStrike" cap="none" baseline="0" dirty="0" smtClean="0"/>
                        <a:t> Results</a:t>
                      </a:r>
                      <a:endParaRPr lang="en-US" sz="2400" i="1" u="none" strike="noStrike" cap="none" dirty="0"/>
                    </a:p>
                  </a:txBody>
                  <a:tcPr marL="91450" marR="91450" marT="45725" marB="45725" anchor="ctr"/>
                </a:tc>
                <a:extLst>
                  <a:ext uri="{0D108BD9-81ED-4DB2-BD59-A6C34878D82A}">
                    <a16:rowId xmlns:a16="http://schemas.microsoft.com/office/drawing/2014/main" val="10002"/>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4</a:t>
                      </a:r>
                    </a:p>
                  </a:txBody>
                  <a:tcPr marL="91450" marR="91450" marT="45725" marB="45725" anchor="c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lang="en-US" sz="2400" i="1" u="none" strike="noStrike" cap="none" baseline="0" dirty="0" smtClean="0"/>
                        <a:t>Analysis of Results &amp; Optimization</a:t>
                      </a:r>
                      <a:endParaRPr lang="en-US" sz="2400" i="1" u="none" strike="noStrike" cap="none" dirty="0" smtClean="0"/>
                    </a:p>
                  </a:txBody>
                  <a:tcPr marL="91450" marR="91450" marT="45725" marB="45725" anchor="ctr"/>
                </a:tc>
                <a:extLst>
                  <a:ext uri="{0D108BD9-81ED-4DB2-BD59-A6C34878D82A}">
                    <a16:rowId xmlns:a16="http://schemas.microsoft.com/office/drawing/2014/main" val="10003"/>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5</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Components &amp; Deliverables</a:t>
                      </a:r>
                      <a:endParaRPr lang="en-US" sz="2400" i="1" u="none" strike="noStrike" cap="none" dirty="0"/>
                    </a:p>
                  </a:txBody>
                  <a:tcPr marL="91450" marR="91450" marT="45725" marB="45725" anchor="ctr"/>
                </a:tc>
                <a:extLst>
                  <a:ext uri="{0D108BD9-81ED-4DB2-BD59-A6C34878D82A}">
                    <a16:rowId xmlns:a16="http://schemas.microsoft.com/office/drawing/2014/main" val="10004"/>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6</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dirty="0" smtClean="0"/>
                        <a:t>Next Steps</a:t>
                      </a:r>
                      <a:endParaRPr lang="en-US" sz="2400" i="1" u="none" strike="noStrike" cap="none" dirty="0"/>
                    </a:p>
                  </a:txBody>
                  <a:tcPr marL="91450" marR="91450" marT="45725" marB="45725" anchor="ctr"/>
                </a:tc>
                <a:extLst>
                  <a:ext uri="{0D108BD9-81ED-4DB2-BD59-A6C34878D82A}">
                    <a16:rowId xmlns:a16="http://schemas.microsoft.com/office/drawing/2014/main" val="10005"/>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7</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Appendix</a:t>
                      </a:r>
                      <a:endParaRPr lang="en-US" sz="2400" i="1" u="none" strike="noStrike" cap="none" dirty="0"/>
                    </a:p>
                  </a:txBody>
                  <a:tcPr marL="91450" marR="91450" marT="45725" marB="45725"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20</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a:ea typeface="Calibri"/>
                <a:cs typeface="Calibri"/>
                <a:sym typeface="Calibri"/>
              </a:rPr>
              <a:t>Using multivariate analysis:</a:t>
            </a:r>
          </a:p>
          <a:p>
            <a:pPr>
              <a:buClr>
                <a:srgbClr val="0070C0"/>
              </a:buClr>
              <a:buSzPct val="25000"/>
            </a:pPr>
            <a:endParaRPr lang="en-US" sz="1800" dirty="0" smtClean="0">
              <a:solidFill>
                <a:schemeClr val="dk1"/>
              </a:solidFill>
              <a:latin typeface="Calibri"/>
              <a:ea typeface="Calibri"/>
              <a:cs typeface="Calibri"/>
              <a:sym typeface="Calibri"/>
            </a:endParaRPr>
          </a:p>
          <a:p>
            <a:pPr>
              <a:buClr>
                <a:srgbClr val="0070C0"/>
              </a:buClr>
              <a:buSzPct val="25000"/>
            </a:pPr>
            <a:r>
              <a:rPr lang="en-US" sz="1800" dirty="0" smtClean="0">
                <a:solidFill>
                  <a:schemeClr val="dk1"/>
                </a:solidFill>
                <a:latin typeface="Calibri"/>
                <a:ea typeface="Calibri"/>
                <a:cs typeface="Calibri"/>
                <a:sym typeface="Calibri"/>
              </a:rPr>
              <a:t>Till now, we have got a fair understanding of the data set. Now, let’s test the hypothesis which we had generated earlier.  Here we have added some additional hypothesis from the dataset. Let’s test them one by one:</a:t>
            </a:r>
          </a:p>
          <a:p>
            <a:pPr>
              <a:buClr>
                <a:srgbClr val="0070C0"/>
              </a:buClr>
              <a:buSzPct val="25000"/>
            </a:pPr>
            <a:endParaRPr lang="en-US" sz="1800" dirty="0" smtClean="0">
              <a:solidFill>
                <a:schemeClr val="dk1"/>
              </a:solidFill>
              <a:latin typeface="Calibri"/>
              <a:ea typeface="Calibri"/>
              <a:cs typeface="Calibri"/>
              <a:sym typeface="Calibri"/>
            </a:endParaRPr>
          </a:p>
          <a:p>
            <a:pPr marL="285750" lvl="0" indent="-285750">
              <a:buClr>
                <a:srgbClr val="000000"/>
              </a:buClr>
              <a:buSzPct val="75000"/>
              <a:buFont typeface="Wingdings" pitchFamily="2" charset="2"/>
              <a:buChar char="q"/>
            </a:pPr>
            <a:r>
              <a:rPr lang="en-US" sz="1800" b="1" dirty="0" smtClean="0">
                <a:solidFill>
                  <a:schemeClr val="dk1"/>
                </a:solidFill>
                <a:latin typeface="Calibri"/>
                <a:ea typeface="Calibri"/>
                <a:cs typeface="Calibri"/>
                <a:sym typeface="Calibri"/>
              </a:rPr>
              <a:t>Hourly trend: </a:t>
            </a:r>
            <a:r>
              <a:rPr lang="en-US" sz="1800" dirty="0" smtClean="0">
                <a:solidFill>
                  <a:schemeClr val="dk1"/>
                </a:solidFill>
                <a:latin typeface="Calibri"/>
                <a:ea typeface="Calibri"/>
                <a:cs typeface="Calibri"/>
                <a:sym typeface="Calibri"/>
              </a:rPr>
              <a:t>We don’t have the variable ‘hour’ with us right now. But we can extract it using the datetime column</a:t>
            </a:r>
            <a:r>
              <a:rPr lang="en-US" sz="1800" dirty="0" smtClean="0">
                <a:latin typeface="Calibri"/>
                <a:ea typeface="Calibri"/>
                <a:cs typeface="Calibri"/>
                <a:sym typeface="Calibri"/>
              </a:rPr>
              <a:t>.</a:t>
            </a:r>
          </a:p>
          <a:p>
            <a:pPr>
              <a:buClr>
                <a:srgbClr val="0070C0"/>
              </a:buClr>
              <a:buSzPct val="25000"/>
            </a:pPr>
            <a:endParaRPr lang="en-US" sz="1800" dirty="0" smtClean="0">
              <a:solidFill>
                <a:schemeClr val="dk1"/>
              </a:solidFill>
              <a:latin typeface="Calibri"/>
              <a:ea typeface="Calibri"/>
              <a:cs typeface="Calibri"/>
              <a:sym typeface="Calibri"/>
            </a:endParaRPr>
          </a:p>
          <a:p>
            <a:pPr>
              <a:buClr>
                <a:srgbClr val="0070C0"/>
              </a:buClr>
              <a:buSzPct val="2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substr</a:t>
            </a:r>
            <a:r>
              <a:rPr lang="en-US" sz="1800" dirty="0" smtClean="0">
                <a:solidFill>
                  <a:schemeClr val="dk1"/>
                </a:solidFill>
                <a:latin typeface="Calibri"/>
                <a:ea typeface="Calibri"/>
                <a:cs typeface="Calibri"/>
                <a:sym typeface="Calibri"/>
              </a:rPr>
              <a:t>(data$datetime,12,13) </a:t>
            </a:r>
          </a:p>
          <a:p>
            <a:pPr>
              <a:buClr>
                <a:srgbClr val="0070C0"/>
              </a:buClr>
              <a:buSzPct val="2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as.factor</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a:t>
            </a:r>
          </a:p>
          <a:p>
            <a:pPr>
              <a:buClr>
                <a:srgbClr val="0070C0"/>
              </a:buClr>
              <a:buSzPct val="25000"/>
            </a:pPr>
            <a:endParaRPr lang="en-US" sz="1800" dirty="0" smtClean="0">
              <a:solidFill>
                <a:schemeClr val="dk1"/>
              </a:solidFill>
              <a:latin typeface="Calibri"/>
              <a:ea typeface="Calibri"/>
              <a:cs typeface="Calibri"/>
              <a:sym typeface="Calibri"/>
            </a:endParaRPr>
          </a:p>
          <a:p>
            <a:pPr>
              <a:buClr>
                <a:srgbClr val="0070C0"/>
              </a:buClr>
              <a:buSzPct val="25000"/>
            </a:pPr>
            <a:r>
              <a:rPr lang="en-US" sz="1800" dirty="0" smtClean="0">
                <a:solidFill>
                  <a:schemeClr val="dk1"/>
                </a:solidFill>
                <a:latin typeface="Calibri"/>
                <a:ea typeface="Calibri"/>
                <a:cs typeface="Calibri"/>
                <a:sym typeface="Calibri"/>
              </a:rPr>
              <a:t>Let’s plot the hourly trend of count over hours and check if our hypothesis is correct or not. We will separate train and test data set from combined one.</a:t>
            </a:r>
          </a:p>
          <a:p>
            <a:pPr>
              <a:buClr>
                <a:srgbClr val="0070C0"/>
              </a:buClr>
              <a:buSzPct val="25000"/>
            </a:pPr>
            <a:endParaRPr lang="en-US" sz="1800" dirty="0" smtClean="0">
              <a:solidFill>
                <a:schemeClr val="dk1"/>
              </a:solidFill>
              <a:latin typeface="Calibri"/>
              <a:ea typeface="Calibri"/>
              <a:cs typeface="Calibri"/>
              <a:sym typeface="Calibri"/>
            </a:endParaRPr>
          </a:p>
          <a:p>
            <a:pPr>
              <a:buClr>
                <a:srgbClr val="0070C0"/>
              </a:buClr>
              <a:buSzPct val="25000"/>
            </a:pPr>
            <a:r>
              <a:rPr lang="en-US" sz="1800" dirty="0" smtClean="0">
                <a:solidFill>
                  <a:schemeClr val="dk1"/>
                </a:solidFill>
                <a:latin typeface="Calibri"/>
                <a:ea typeface="Calibri"/>
                <a:cs typeface="Calibri"/>
                <a:sym typeface="Calibri"/>
              </a:rPr>
              <a:t>train=data[</a:t>
            </a:r>
            <a:r>
              <a:rPr lang="en-US" sz="1800" dirty="0" err="1" smtClean="0">
                <a:solidFill>
                  <a:schemeClr val="dk1"/>
                </a:solidFill>
                <a:latin typeface="Calibri"/>
                <a:ea typeface="Calibri"/>
                <a:cs typeface="Calibri"/>
                <a:sym typeface="Calibri"/>
              </a:rPr>
              <a:t>as.integer</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substr</a:t>
            </a:r>
            <a:r>
              <a:rPr lang="en-US" sz="1800" dirty="0" smtClean="0">
                <a:solidFill>
                  <a:schemeClr val="dk1"/>
                </a:solidFill>
                <a:latin typeface="Calibri"/>
                <a:ea typeface="Calibri"/>
                <a:cs typeface="Calibri"/>
                <a:sym typeface="Calibri"/>
              </a:rPr>
              <a:t>(data$datetime,9,10))&lt;20,] test=data[</a:t>
            </a:r>
            <a:r>
              <a:rPr lang="en-US" sz="1800" dirty="0" err="1" smtClean="0">
                <a:solidFill>
                  <a:schemeClr val="dk1"/>
                </a:solidFill>
                <a:latin typeface="Calibri"/>
                <a:ea typeface="Calibri"/>
                <a:cs typeface="Calibri"/>
                <a:sym typeface="Calibri"/>
              </a:rPr>
              <a:t>as.integer</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substr</a:t>
            </a:r>
            <a:r>
              <a:rPr lang="en-US" sz="1800" dirty="0" smtClean="0">
                <a:solidFill>
                  <a:schemeClr val="dk1"/>
                </a:solidFill>
                <a:latin typeface="Calibri"/>
                <a:ea typeface="Calibri"/>
                <a:cs typeface="Calibri"/>
                <a:sym typeface="Calibri"/>
              </a:rPr>
              <a:t>(data$datetime,9,10))&gt;19,] </a:t>
            </a:r>
            <a:r>
              <a:rPr lang="en-US" sz="1800" dirty="0" err="1" smtClean="0">
                <a:solidFill>
                  <a:schemeClr val="dk1"/>
                </a:solidFill>
                <a:latin typeface="Calibri"/>
                <a:ea typeface="Calibri"/>
                <a:cs typeface="Calibri"/>
                <a:sym typeface="Calibri"/>
              </a:rPr>
              <a:t>boxplot</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train$count~train$hour,xlab</a:t>
            </a:r>
            <a:r>
              <a:rPr lang="en-US" sz="1800" dirty="0" smtClean="0">
                <a:solidFill>
                  <a:schemeClr val="dk1"/>
                </a:solidFill>
                <a:latin typeface="Calibri"/>
                <a:ea typeface="Calibri"/>
                <a:cs typeface="Calibri"/>
                <a:sym typeface="Calibri"/>
              </a:rPr>
              <a:t>="hour", </a:t>
            </a:r>
            <a:r>
              <a:rPr lang="en-US" sz="1800" dirty="0" err="1" smtClean="0">
                <a:solidFill>
                  <a:schemeClr val="dk1"/>
                </a:solidFill>
                <a:latin typeface="Calibri"/>
                <a:ea typeface="Calibri"/>
                <a:cs typeface="Calibri"/>
                <a:sym typeface="Calibri"/>
              </a:rPr>
              <a:t>ylab</a:t>
            </a:r>
            <a:r>
              <a:rPr lang="en-US" sz="1800" dirty="0" smtClean="0">
                <a:solidFill>
                  <a:schemeClr val="dk1"/>
                </a:solidFill>
                <a:latin typeface="Calibri"/>
                <a:ea typeface="Calibri"/>
                <a:cs typeface="Calibri"/>
                <a:sym typeface="Calibri"/>
              </a:rPr>
              <a:t>="count of users")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21</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6089391" y="783272"/>
            <a:ext cx="2532096" cy="472730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a:ea typeface="Calibri"/>
                <a:cs typeface="Calibri"/>
                <a:sym typeface="Calibri"/>
              </a:rPr>
              <a:t>	Here we can see the trend of bike demand over hours. We’ll segregate the bike demand in three categories:</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lvl="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High       : 7-9 and 17-	     19 hours</a:t>
            </a:r>
          </a:p>
          <a:p>
            <a:pPr marL="285750" lvl="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Average  : 10-16 hours</a:t>
            </a:r>
          </a:p>
          <a:p>
            <a:pPr marL="285750" lvl="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Low         : 0-6 and 20-24 hours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393700" y="809625"/>
            <a:ext cx="5516078" cy="472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22</a:t>
            </a:fld>
            <a:endParaRPr lang="en-US" sz="1200" b="1" i="0" u="none" strike="noStrike" cap="none" dirty="0">
              <a:solidFill>
                <a:schemeClr val="lt1"/>
              </a:solidFill>
              <a:latin typeface="Calibri"/>
              <a:ea typeface="Calibri"/>
              <a:cs typeface="Calibri"/>
              <a:sym typeface="Calibri"/>
            </a:endParaRPr>
          </a:p>
        </p:txBody>
      </p:sp>
      <p:pic>
        <p:nvPicPr>
          <p:cNvPr id="2050" name="Picture 2"/>
          <p:cNvPicPr>
            <a:picLocks noChangeAspect="1" noChangeArrowheads="1"/>
          </p:cNvPicPr>
          <p:nvPr/>
        </p:nvPicPr>
        <p:blipFill>
          <a:blip r:embed="rId3"/>
          <a:srcRect/>
          <a:stretch>
            <a:fillRect/>
          </a:stretch>
        </p:blipFill>
        <p:spPr bwMode="auto">
          <a:xfrm>
            <a:off x="828675" y="1549399"/>
            <a:ext cx="7486650" cy="4498975"/>
          </a:xfrm>
          <a:prstGeom prst="rect">
            <a:avLst/>
          </a:prstGeom>
          <a:noFill/>
          <a:ln w="9525">
            <a:noFill/>
            <a:miter lim="800000"/>
            <a:headEnd/>
            <a:tailEnd/>
          </a:ln>
        </p:spPr>
      </p:pic>
      <p:sp>
        <p:nvSpPr>
          <p:cNvPr id="7" name="Rectangle 6"/>
          <p:cNvSpPr/>
          <p:nvPr/>
        </p:nvSpPr>
        <p:spPr>
          <a:xfrm>
            <a:off x="685800" y="762000"/>
            <a:ext cx="7696200" cy="923330"/>
          </a:xfrm>
          <a:prstGeom prst="rect">
            <a:avLst/>
          </a:prstGeom>
        </p:spPr>
        <p:txBody>
          <a:bodyPr wrap="square">
            <a:spAutoFit/>
          </a:bodyPr>
          <a:lstStyle/>
          <a:p>
            <a:pPr>
              <a:buFont typeface="Wingdings" pitchFamily="2" charset="2"/>
              <a:buChar char="q"/>
            </a:pPr>
            <a:r>
              <a:rPr lang="en-US" sz="1800" dirty="0" smtClean="0">
                <a:latin typeface="Calibri"/>
                <a:ea typeface="Calibri"/>
                <a:cs typeface="Calibri"/>
                <a:sym typeface="Calibri"/>
              </a:rPr>
              <a:t>Correlation Analysis</a:t>
            </a:r>
            <a:endParaRPr lang="en-US" dirty="0" smtClean="0"/>
          </a:p>
          <a:p>
            <a:pPr>
              <a:buFont typeface="Wingdings" pitchFamily="2" charset="2"/>
              <a:buChar char="q"/>
            </a:pPr>
            <a:r>
              <a:rPr lang="en-US" sz="1800" dirty="0" smtClean="0">
                <a:latin typeface="Calibri"/>
                <a:ea typeface="Calibri"/>
                <a:cs typeface="Calibri"/>
                <a:sym typeface="Calibri"/>
              </a:rPr>
              <a:t>Correlation plot between fields</a:t>
            </a:r>
            <a:endParaRPr lang="en-US" dirty="0" smtClean="0"/>
          </a:p>
          <a:p>
            <a:pPr>
              <a:buFont typeface="Wingdings" pitchFamily="2" charset="2"/>
              <a:buChar char="q"/>
            </a:pPr>
            <a:r>
              <a:rPr lang="en-US" sz="1800" dirty="0" smtClean="0">
                <a:latin typeface="Calibri"/>
                <a:ea typeface="Calibri"/>
                <a:cs typeface="Calibri"/>
                <a:sym typeface="Calibri"/>
              </a:rPr>
              <a:t>It shows that temp, </a:t>
            </a:r>
            <a:r>
              <a:rPr lang="en-US" sz="1800" dirty="0" err="1" smtClean="0">
                <a:latin typeface="Calibri"/>
                <a:ea typeface="Calibri"/>
                <a:cs typeface="Calibri"/>
                <a:sym typeface="Calibri"/>
              </a:rPr>
              <a:t>atemp</a:t>
            </a:r>
            <a:r>
              <a:rPr lang="en-US" sz="1800" dirty="0" smtClean="0">
                <a:latin typeface="Calibri"/>
                <a:ea typeface="Calibri"/>
                <a:cs typeface="Calibri"/>
                <a:sym typeface="Calibri"/>
              </a:rPr>
              <a:t> has much correlation.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23</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Temperature, Windspeed and Humidity: </a:t>
            </a:r>
            <a:r>
              <a:rPr lang="en-US" sz="1800" dirty="0" smtClean="0">
                <a:solidFill>
                  <a:schemeClr val="dk1"/>
                </a:solidFill>
                <a:latin typeface="Calibri"/>
                <a:ea typeface="Calibri"/>
                <a:cs typeface="Calibri"/>
                <a:sym typeface="Calibri"/>
              </a:rPr>
              <a:t>These are continuous variables so we can look at the correlation factor to validate hypothesis.</a:t>
            </a:r>
          </a:p>
          <a:p>
            <a:pPr marL="285750" indent="-285750">
              <a:buClr>
                <a:schemeClr val="dk1"/>
              </a:buClr>
              <a:buSzPct val="75000"/>
            </a:pPr>
            <a:r>
              <a:rPr lang="en-US" sz="1800" dirty="0" smtClean="0">
                <a:solidFill>
                  <a:schemeClr val="dk1"/>
                </a:solidFill>
                <a:latin typeface="Calibri"/>
                <a:ea typeface="Calibri"/>
                <a:cs typeface="Calibri"/>
                <a:sym typeface="Calibri"/>
              </a:rPr>
              <a:t>	Here are a few inferences you can draw by looking at the above histograms:</a:t>
            </a:r>
          </a:p>
          <a:p>
            <a:pPr marL="285750" indent="-285750">
              <a:buClr>
                <a:schemeClr val="dk1"/>
              </a:buClr>
              <a:buSzPct val="75000"/>
            </a:pPr>
            <a:r>
              <a:rPr lang="en-US" sz="1800" dirty="0" smtClean="0">
                <a:solidFill>
                  <a:schemeClr val="dk1"/>
                </a:solidFill>
                <a:latin typeface="Calibri"/>
                <a:ea typeface="Calibri"/>
                <a:cs typeface="Calibri"/>
                <a:sym typeface="Calibri"/>
              </a:rPr>
              <a:t>	Variable temp is positively correlated with dependent variables (casual is more compare to registered)</a:t>
            </a:r>
          </a:p>
          <a:p>
            <a:pPr marL="285750" indent="-285750">
              <a:buClr>
                <a:schemeClr val="dk1"/>
              </a:buClr>
              <a:buSzPct val="75000"/>
            </a:pPr>
            <a:r>
              <a:rPr lang="en-US" sz="1800" dirty="0" smtClean="0">
                <a:solidFill>
                  <a:schemeClr val="dk1"/>
                </a:solidFill>
                <a:latin typeface="Calibri"/>
                <a:ea typeface="Calibri"/>
                <a:cs typeface="Calibri"/>
                <a:sym typeface="Calibri"/>
              </a:rPr>
              <a:t>	Variable </a:t>
            </a:r>
            <a:r>
              <a:rPr lang="en-US" sz="1800" dirty="0" err="1" smtClean="0">
                <a:solidFill>
                  <a:schemeClr val="dk1"/>
                </a:solidFill>
                <a:latin typeface="Calibri"/>
                <a:ea typeface="Calibri"/>
                <a:cs typeface="Calibri"/>
                <a:sym typeface="Calibri"/>
              </a:rPr>
              <a:t>atemp</a:t>
            </a:r>
            <a:r>
              <a:rPr lang="en-US" sz="1800" dirty="0" smtClean="0">
                <a:solidFill>
                  <a:schemeClr val="dk1"/>
                </a:solidFill>
                <a:latin typeface="Calibri"/>
                <a:ea typeface="Calibri"/>
                <a:cs typeface="Calibri"/>
                <a:sym typeface="Calibri"/>
              </a:rPr>
              <a:t> is highly correlated with temp.</a:t>
            </a:r>
          </a:p>
          <a:p>
            <a:pPr marL="285750" indent="-285750">
              <a:buClr>
                <a:schemeClr val="dk1"/>
              </a:buClr>
              <a:buSzPct val="75000"/>
            </a:pPr>
            <a:r>
              <a:rPr lang="en-US" sz="1800" dirty="0" smtClean="0">
                <a:solidFill>
                  <a:schemeClr val="dk1"/>
                </a:solidFill>
                <a:latin typeface="Calibri"/>
                <a:ea typeface="Calibri"/>
                <a:cs typeface="Calibri"/>
                <a:sym typeface="Calibri"/>
              </a:rPr>
              <a:t>	Windspeed has lower correlation as compared to temp and humidity.</a:t>
            </a:r>
          </a:p>
          <a:p>
            <a:pPr marL="285750" indent="-285750">
              <a:buClr>
                <a:schemeClr val="dk1"/>
              </a:buClr>
              <a:buSzPct val="75000"/>
              <a:buFont typeface="Wingdings" pitchFamily="2" charset="2"/>
              <a:buChar char="q"/>
            </a:pPr>
            <a:endParaRPr sz="1800" i="0" u="none" strike="noStrike" cap="none" dirty="0">
              <a:solidFill>
                <a:schemeClr val="dk1"/>
              </a:solidFill>
              <a:latin typeface="Calibri"/>
              <a:ea typeface="Calibri"/>
              <a:cs typeface="Calibri"/>
              <a:sym typeface="Calibri"/>
            </a:endParaRPr>
          </a:p>
        </p:txBody>
      </p:sp>
      <p:pic>
        <p:nvPicPr>
          <p:cNvPr id="136194" name="Picture 2" descr="5"/>
          <p:cNvPicPr>
            <a:picLocks noChangeAspect="1" noChangeArrowheads="1"/>
          </p:cNvPicPr>
          <p:nvPr/>
        </p:nvPicPr>
        <p:blipFill>
          <a:blip r:embed="rId3"/>
          <a:srcRect/>
          <a:stretch>
            <a:fillRect/>
          </a:stretch>
        </p:blipFill>
        <p:spPr bwMode="auto">
          <a:xfrm>
            <a:off x="492369" y="2982351"/>
            <a:ext cx="8102991" cy="263065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24</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17100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Time: </a:t>
            </a:r>
            <a:r>
              <a:rPr lang="en-US" sz="1800" dirty="0" smtClean="0">
                <a:solidFill>
                  <a:schemeClr val="dk1"/>
                </a:solidFill>
                <a:latin typeface="Calibri"/>
                <a:ea typeface="Calibri"/>
                <a:cs typeface="Calibri"/>
                <a:sym typeface="Calibri"/>
              </a:rPr>
              <a:t> Let’s extract year of each observation from the datetime column and see the trend of bike demand over year.</a:t>
            </a:r>
          </a:p>
          <a:p>
            <a:pPr marL="285750" indent="-285750">
              <a:buClr>
                <a:schemeClr val="dk1"/>
              </a:buClr>
              <a:buSzPct val="75000"/>
              <a:buFont typeface="Wingdings" pitchFamily="2" charset="2"/>
              <a:buChar char="q"/>
            </a:pPr>
            <a:endParaRPr lang="en-US" sz="1800" i="0" u="none" strike="noStrike" cap="none"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	You can see that 2012 has higher bike demand as compared to 2011.</a:t>
            </a:r>
            <a:endParaRPr sz="1800" i="0" u="none" strike="noStrike" cap="none" dirty="0">
              <a:solidFill>
                <a:schemeClr val="dk1"/>
              </a:solidFill>
              <a:latin typeface="Calibri"/>
              <a:ea typeface="Calibri"/>
              <a:cs typeface="Calibri"/>
              <a:sym typeface="Calibri"/>
            </a:endParaRPr>
          </a:p>
        </p:txBody>
      </p:sp>
      <p:pic>
        <p:nvPicPr>
          <p:cNvPr id="138242" name="Picture 2" descr="year"/>
          <p:cNvPicPr>
            <a:picLocks noChangeAspect="1" noChangeArrowheads="1"/>
          </p:cNvPicPr>
          <p:nvPr/>
        </p:nvPicPr>
        <p:blipFill>
          <a:blip r:embed="rId3"/>
          <a:srcRect/>
          <a:stretch>
            <a:fillRect/>
          </a:stretch>
        </p:blipFill>
        <p:spPr bwMode="auto">
          <a:xfrm>
            <a:off x="698500" y="2555875"/>
            <a:ext cx="8077200" cy="31432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25</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a:ea typeface="Calibri"/>
                <a:cs typeface="Calibri"/>
                <a:sym typeface="Calibri"/>
              </a:rPr>
              <a:t>	There are a lot of outliers while plotting the count of registered and casual users. These values are not generated due to error, so we consider them as natural outliers. They might be a result of groups of people taking up cycling (who are not registered). To treat such outliers, we will use logarithm transformation. Let’s look at the similar plot after log transformation.</a:t>
            </a:r>
            <a:endParaRPr sz="1800" b="0" i="0" u="none" strike="noStrike" cap="none" dirty="0">
              <a:solidFill>
                <a:schemeClr val="dk1"/>
              </a:solidFill>
              <a:latin typeface="Calibri"/>
              <a:ea typeface="Calibri"/>
              <a:cs typeface="Calibri"/>
              <a:sym typeface="Calibri"/>
            </a:endParaRPr>
          </a:p>
        </p:txBody>
      </p:sp>
      <p:pic>
        <p:nvPicPr>
          <p:cNvPr id="130050" name="Picture 2" descr="logcount"/>
          <p:cNvPicPr>
            <a:picLocks noChangeAspect="1" noChangeArrowheads="1"/>
          </p:cNvPicPr>
          <p:nvPr/>
        </p:nvPicPr>
        <p:blipFill>
          <a:blip r:embed="rId3"/>
          <a:srcRect/>
          <a:stretch>
            <a:fillRect/>
          </a:stretch>
        </p:blipFill>
        <p:spPr bwMode="auto">
          <a:xfrm>
            <a:off x="464234" y="3084977"/>
            <a:ext cx="8285870" cy="266870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26</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22688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a:ea typeface="Calibri"/>
                <a:cs typeface="Calibri"/>
                <a:sym typeface="Calibri"/>
              </a:rPr>
              <a:t>	In addition to existing independent variables, we will create new variables to improve the prediction power of model. Initially, we must have noticed that we generated new variables like hour, month, day and year.</a:t>
            </a:r>
          </a:p>
          <a:p>
            <a:pPr marL="285750" indent="-285750">
              <a:buClr>
                <a:schemeClr val="dk1"/>
              </a:buClr>
              <a:buSzPct val="75000"/>
            </a:pPr>
            <a:r>
              <a:rPr lang="en-US" sz="1800" dirty="0" smtClean="0">
                <a:solidFill>
                  <a:schemeClr val="dk1"/>
                </a:solidFill>
                <a:latin typeface="Calibri"/>
                <a:ea typeface="Calibri"/>
                <a:cs typeface="Calibri"/>
                <a:sym typeface="Calibri"/>
              </a:rPr>
              <a:t>	</a:t>
            </a:r>
          </a:p>
          <a:p>
            <a:pPr marL="285750" indent="-285750">
              <a:buClr>
                <a:schemeClr val="dk1"/>
              </a:buClr>
              <a:buSzPct val="75000"/>
            </a:pPr>
            <a:r>
              <a:rPr lang="en-US" sz="1800" dirty="0" smtClean="0">
                <a:solidFill>
                  <a:schemeClr val="dk1"/>
                </a:solidFill>
                <a:latin typeface="Calibri"/>
                <a:ea typeface="Calibri"/>
                <a:cs typeface="Calibri"/>
                <a:sym typeface="Calibri"/>
              </a:rPr>
              <a:t>	Here we will create more variables, let’s look at the some of these:</a:t>
            </a:r>
          </a:p>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Hour Bins:</a:t>
            </a:r>
            <a:r>
              <a:rPr lang="en-US" sz="1800" dirty="0" smtClean="0">
                <a:solidFill>
                  <a:schemeClr val="dk1"/>
                </a:solidFill>
                <a:latin typeface="Calibri"/>
                <a:ea typeface="Calibri"/>
                <a:cs typeface="Calibri"/>
                <a:sym typeface="Calibri"/>
              </a:rPr>
              <a:t> Initially, we have broadly categorize the hour into three categories. Let’s create bins for the hour variable separately for casual and registered users. Here we will use decision tree to find the accurate bins. </a:t>
            </a:r>
          </a:p>
        </p:txBody>
      </p:sp>
      <p:pic>
        <p:nvPicPr>
          <p:cNvPr id="140290" name="Picture 2" descr="6"/>
          <p:cNvPicPr>
            <a:picLocks noChangeAspect="1" noChangeArrowheads="1"/>
          </p:cNvPicPr>
          <p:nvPr/>
        </p:nvPicPr>
        <p:blipFill>
          <a:blip r:embed="rId3"/>
          <a:srcRect/>
          <a:stretch>
            <a:fillRect/>
          </a:stretch>
        </p:blipFill>
        <p:spPr bwMode="auto">
          <a:xfrm>
            <a:off x="469900" y="3035300"/>
            <a:ext cx="8115300" cy="2743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27</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a:ea typeface="Calibri"/>
                <a:cs typeface="Calibri"/>
                <a:sym typeface="Calibri"/>
              </a:rPr>
              <a:t>	 Now, looking at the nodes we can create different hour bucket for registered users.</a:t>
            </a:r>
          </a:p>
          <a:p>
            <a:pPr marL="285750" indent="-285750">
              <a:buClr>
                <a:schemeClr val="dk1"/>
              </a:buClr>
              <a:buSzPct val="75000"/>
            </a:pPr>
            <a:r>
              <a:rPr lang="en-US" sz="1800" dirty="0" smtClean="0">
                <a:solidFill>
                  <a:schemeClr val="dk1"/>
                </a:solidFill>
                <a:latin typeface="Calibri"/>
                <a:ea typeface="Calibri"/>
                <a:cs typeface="Calibri"/>
                <a:sym typeface="Calibri"/>
              </a:rPr>
              <a:t>	</a:t>
            </a:r>
          </a:p>
          <a:p>
            <a:pPr marL="285750" indent="-285750">
              <a:buClr>
                <a:schemeClr val="dk1"/>
              </a:buClr>
              <a:buSzPct val="75000"/>
            </a:pPr>
            <a:r>
              <a:rPr lang="en-US" sz="1800" dirty="0" smtClean="0">
                <a:solidFill>
                  <a:schemeClr val="dk1"/>
                </a:solidFill>
                <a:latin typeface="Calibri"/>
                <a:ea typeface="Calibri"/>
                <a:cs typeface="Calibri"/>
                <a:sym typeface="Calibri"/>
              </a:rPr>
              <a:t>	data=</a:t>
            </a:r>
            <a:r>
              <a:rPr lang="en-US" sz="1800" dirty="0" err="1" smtClean="0">
                <a:solidFill>
                  <a:schemeClr val="dk1"/>
                </a:solidFill>
                <a:latin typeface="Calibri"/>
                <a:ea typeface="Calibri"/>
                <a:cs typeface="Calibri"/>
                <a:sym typeface="Calibri"/>
              </a:rPr>
              <a:t>rbind</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train,test</a:t>
            </a:r>
            <a:r>
              <a:rPr lang="en-US" sz="1800" dirty="0" smtClean="0">
                <a:solidFill>
                  <a:schemeClr val="dk1"/>
                </a:solidFill>
                <a:latin typeface="Calibri"/>
                <a:ea typeface="Calibri"/>
                <a:cs typeface="Calibri"/>
                <a:sym typeface="Calibri"/>
              </a:rPr>
              <a:t>)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=0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&lt;8]=1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&gt;=22]=2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&gt;9 &amp; </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&lt;18]=3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==8]=4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==9]=5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==20 | </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==21]=6 </a:t>
            </a:r>
          </a:p>
          <a:p>
            <a:pPr marL="285750" indent="-285750">
              <a:buClr>
                <a:schemeClr val="dk1"/>
              </a:buClr>
              <a:buSzPct val="75000"/>
            </a:pP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data$dp_reg</a:t>
            </a:r>
            <a:r>
              <a:rPr lang="en-US" sz="1800" dirty="0" smtClean="0">
                <a:solidFill>
                  <a:schemeClr val="dk1"/>
                </a:solidFill>
                <a:latin typeface="Calibri"/>
                <a:ea typeface="Calibri"/>
                <a:cs typeface="Calibri"/>
                <a:sym typeface="Calibri"/>
              </a:rPr>
              <a:t>[</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==19 | </a:t>
            </a:r>
            <a:r>
              <a:rPr lang="en-US" sz="1800" dirty="0" err="1" smtClean="0">
                <a:solidFill>
                  <a:schemeClr val="dk1"/>
                </a:solidFill>
                <a:latin typeface="Calibri"/>
                <a:ea typeface="Calibri"/>
                <a:cs typeface="Calibri"/>
                <a:sym typeface="Calibri"/>
              </a:rPr>
              <a:t>data$hour</a:t>
            </a:r>
            <a:r>
              <a:rPr lang="en-US" sz="1800" dirty="0" smtClean="0">
                <a:solidFill>
                  <a:schemeClr val="dk1"/>
                </a:solidFill>
                <a:latin typeface="Calibri"/>
                <a:ea typeface="Calibri"/>
                <a:cs typeface="Calibri"/>
                <a:sym typeface="Calibri"/>
              </a:rPr>
              <a:t>==18]=7 </a:t>
            </a:r>
          </a:p>
          <a:p>
            <a:pPr marL="285750" indent="-285750">
              <a:buClr>
                <a:schemeClr val="dk1"/>
              </a:buClr>
              <a:buSzPct val="75000"/>
            </a:pPr>
            <a:endParaRPr lang="en-US" sz="1800" dirty="0" smtClean="0">
              <a:solidFill>
                <a:schemeClr val="dk1"/>
              </a:solidFill>
              <a:latin typeface="Calibri"/>
              <a:ea typeface="Calibri"/>
              <a:cs typeface="Calibri"/>
              <a:sym typeface="Calibri"/>
            </a:endParaRPr>
          </a:p>
          <a:p>
            <a:pPr marL="285750" indent="-285750">
              <a:buClr>
                <a:schemeClr val="dk1"/>
              </a:buClr>
              <a:buSzPct val="75000"/>
            </a:pPr>
            <a:r>
              <a:rPr lang="en-US" sz="1800" dirty="0" smtClean="0">
                <a:solidFill>
                  <a:schemeClr val="dk1"/>
                </a:solidFill>
                <a:latin typeface="Calibri"/>
                <a:ea typeface="Calibri"/>
                <a:cs typeface="Calibri"/>
                <a:sym typeface="Calibri"/>
              </a:rPr>
              <a:t>Similarly, we can create </a:t>
            </a:r>
            <a:r>
              <a:rPr lang="en-US" sz="1800" dirty="0" err="1" smtClean="0">
                <a:solidFill>
                  <a:schemeClr val="dk1"/>
                </a:solidFill>
                <a:latin typeface="Calibri"/>
                <a:ea typeface="Calibri"/>
                <a:cs typeface="Calibri"/>
                <a:sym typeface="Calibri"/>
              </a:rPr>
              <a:t>day_part</a:t>
            </a:r>
            <a:r>
              <a:rPr lang="en-US" sz="1800" dirty="0" smtClean="0">
                <a:solidFill>
                  <a:schemeClr val="dk1"/>
                </a:solidFill>
                <a:latin typeface="Calibri"/>
                <a:ea typeface="Calibri"/>
                <a:cs typeface="Calibri"/>
                <a:sym typeface="Calibri"/>
              </a:rPr>
              <a:t> for casual users also (</a:t>
            </a:r>
            <a:r>
              <a:rPr lang="en-US" sz="1800" dirty="0" err="1" smtClean="0">
                <a:solidFill>
                  <a:schemeClr val="dk1"/>
                </a:solidFill>
                <a:latin typeface="Calibri"/>
                <a:ea typeface="Calibri"/>
                <a:cs typeface="Calibri"/>
                <a:sym typeface="Calibri"/>
              </a:rPr>
              <a:t>dp_cas</a:t>
            </a:r>
            <a:r>
              <a:rPr lang="en-US" sz="1800" dirty="0" smtClean="0">
                <a:solidFill>
                  <a:schemeClr val="dk1"/>
                </a:solidFill>
                <a:latin typeface="Calibri"/>
                <a:ea typeface="Calibri"/>
                <a:cs typeface="Calibri"/>
                <a:sym typeface="Calibri"/>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28</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a:ea typeface="Calibri"/>
              <a:cs typeface="Calibri"/>
              <a:sym typeface="Calibri"/>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Temp Bins:</a:t>
            </a:r>
            <a:r>
              <a:rPr lang="en-US" sz="1800" dirty="0" smtClean="0">
                <a:solidFill>
                  <a:schemeClr val="dk1"/>
                </a:solidFill>
                <a:latin typeface="Calibri"/>
                <a:ea typeface="Calibri"/>
                <a:cs typeface="Calibri"/>
                <a:sym typeface="Calibri"/>
              </a:rPr>
              <a:t>  Using similar methods, we have created bins for temperature for both registered and casuals users. Variables created are (</a:t>
            </a:r>
            <a:r>
              <a:rPr lang="en-US" sz="1800" dirty="0" err="1" smtClean="0">
                <a:solidFill>
                  <a:schemeClr val="dk1"/>
                </a:solidFill>
                <a:latin typeface="Calibri"/>
                <a:ea typeface="Calibri"/>
                <a:cs typeface="Calibri"/>
                <a:sym typeface="Calibri"/>
              </a:rPr>
              <a:t>temp_reg</a:t>
            </a:r>
            <a:r>
              <a:rPr lang="en-US" sz="1800" dirty="0" smtClean="0">
                <a:solidFill>
                  <a:schemeClr val="dk1"/>
                </a:solidFill>
                <a:latin typeface="Calibri"/>
                <a:ea typeface="Calibri"/>
                <a:cs typeface="Calibri"/>
                <a:sym typeface="Calibri"/>
              </a:rPr>
              <a:t> and </a:t>
            </a:r>
            <a:r>
              <a:rPr lang="en-US" sz="1800" dirty="0" err="1" smtClean="0">
                <a:solidFill>
                  <a:schemeClr val="dk1"/>
                </a:solidFill>
                <a:latin typeface="Calibri"/>
                <a:ea typeface="Calibri"/>
                <a:cs typeface="Calibri"/>
                <a:sym typeface="Calibri"/>
              </a:rPr>
              <a:t>temp_cas</a:t>
            </a:r>
            <a:r>
              <a:rPr lang="en-US" sz="1800" dirty="0" smtClean="0">
                <a:solidFill>
                  <a:schemeClr val="dk1"/>
                </a:solidFill>
                <a:latin typeface="Calibri"/>
                <a:ea typeface="Calibri"/>
                <a:cs typeface="Calibri"/>
                <a:sym typeface="Calibri"/>
              </a:rPr>
              <a:t>).</a:t>
            </a:r>
          </a:p>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Year Bins:</a:t>
            </a:r>
            <a:r>
              <a:rPr lang="en-US" sz="1800" dirty="0" smtClean="0">
                <a:solidFill>
                  <a:schemeClr val="dk1"/>
                </a:solidFill>
                <a:latin typeface="Calibri"/>
                <a:ea typeface="Calibri"/>
                <a:cs typeface="Calibri"/>
                <a:sym typeface="Calibri"/>
              </a:rPr>
              <a:t> We had a hypothesis that bike demand will increase over time and we have proved it also. Here I have created 8 bins (quarterly) for two years. Jan-Mar 2011 as 1 …..Oct-Dec2012 as 8.</a:t>
            </a:r>
          </a:p>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Day Type:</a:t>
            </a:r>
            <a:r>
              <a:rPr lang="en-US" sz="1800" dirty="0" smtClean="0">
                <a:solidFill>
                  <a:schemeClr val="dk1"/>
                </a:solidFill>
                <a:latin typeface="Calibri"/>
                <a:ea typeface="Calibri"/>
                <a:cs typeface="Calibri"/>
                <a:sym typeface="Calibri"/>
              </a:rPr>
              <a:t> Created a variable having categories like “weekday”, “weekend” and “holiday”.</a:t>
            </a:r>
          </a:p>
          <a:p>
            <a:pPr marL="285750" indent="-285750">
              <a:buClr>
                <a:schemeClr val="dk1"/>
              </a:buClr>
              <a:buSzPct val="75000"/>
              <a:buFont typeface="Wingdings" pitchFamily="2" charset="2"/>
              <a:buChar char="q"/>
            </a:pPr>
            <a:r>
              <a:rPr lang="en-US" sz="1800" b="1" dirty="0" smtClean="0">
                <a:solidFill>
                  <a:schemeClr val="dk1"/>
                </a:solidFill>
                <a:latin typeface="Calibri"/>
                <a:ea typeface="Calibri"/>
                <a:cs typeface="Calibri"/>
                <a:sym typeface="Calibri"/>
              </a:rPr>
              <a:t>Weekend:</a:t>
            </a:r>
            <a:r>
              <a:rPr lang="en-US" sz="1800" dirty="0" smtClean="0">
                <a:solidFill>
                  <a:schemeClr val="dk1"/>
                </a:solidFill>
                <a:latin typeface="Calibri"/>
                <a:ea typeface="Calibri"/>
                <a:cs typeface="Calibri"/>
                <a:sym typeface="Calibri"/>
              </a:rPr>
              <a:t> Created a separate variable for weekend (0/1)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Model </a:t>
            </a:r>
            <a:r>
              <a:rPr lang="en-US" sz="4000" i="1" dirty="0" smtClean="0">
                <a:solidFill>
                  <a:schemeClr val="tx1"/>
                </a:solidFill>
              </a:rPr>
              <a:t>Creation</a:t>
            </a:r>
            <a:r>
              <a:rPr lang="en-US" sz="4000" i="1" dirty="0" smtClean="0"/>
              <a:t>	</a:t>
            </a:r>
            <a:endParaRPr lang="en-US" sz="4000" b="0" i="1" u="none" strike="noStrike" cap="none" dirty="0">
              <a:solidFill>
                <a:schemeClr val="dk1"/>
              </a:solidFill>
              <a:latin typeface="Calibri"/>
              <a:ea typeface="Calibri"/>
              <a:cs typeface="Calibri"/>
              <a:sym typeface="Calibri"/>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a:solidFill>
                <a:schemeClr val="lt1"/>
              </a:solidFill>
              <a:latin typeface="Calibri"/>
              <a:ea typeface="Calibri"/>
              <a:cs typeface="Calibri"/>
              <a:sym typeface="Calibri"/>
            </a:endParaRP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a:solidFill>
                <a:schemeClr val="lt1"/>
              </a:solidFill>
              <a:latin typeface="Calibri"/>
              <a:ea typeface="Calibri"/>
              <a:cs typeface="Calibri"/>
              <a:sym typeface="Calibri"/>
            </a:endParaRP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29</a:t>
            </a:fld>
            <a:endParaRPr lang="en-US" sz="1200" b="1" i="0" u="none" strike="noStrike" cap="none">
              <a:solidFill>
                <a:schemeClr val="lt1"/>
              </a:solidFill>
              <a:latin typeface="Calibri"/>
              <a:ea typeface="Calibri"/>
              <a:cs typeface="Calibri"/>
              <a:sym typeface="Calibri"/>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Model Creation</a:t>
            </a: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We have applied Linear Regression Algorithm. </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Approach – </a:t>
            </a: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dirty="0" smtClean="0">
              <a:solidFill>
                <a:schemeClr val="dk1"/>
              </a:solidFill>
              <a:latin typeface="Calibri"/>
              <a:ea typeface="Calibri"/>
              <a:cs typeface="Calibri"/>
              <a:sym typeface="Calibri"/>
            </a:endParaRPr>
          </a:p>
          <a:p>
            <a:pPr marL="571500" lvl="3" indent="-292100">
              <a:buClr>
                <a:schemeClr val="dk1"/>
              </a:buClr>
              <a:buSzPct val="75000"/>
              <a:buFont typeface="Courier New"/>
              <a:buChar char="o"/>
            </a:pPr>
            <a:r>
              <a:rPr lang="en-US" sz="1800" dirty="0" smtClean="0">
                <a:solidFill>
                  <a:schemeClr val="dk1"/>
                </a:solidFill>
                <a:latin typeface="Calibri"/>
                <a:ea typeface="Calibri"/>
                <a:cs typeface="Calibri"/>
                <a:sym typeface="Calibri"/>
              </a:rPr>
              <a:t>Create a prototype model for the Bike sharing data best fit for training in the data-exploration phase</a:t>
            </a:r>
          </a:p>
          <a:p>
            <a:pPr marL="571500" lvl="3" indent="-292100">
              <a:buClr>
                <a:schemeClr val="dk1"/>
              </a:buClr>
              <a:buSzPct val="75000"/>
              <a:buFont typeface="Courier New"/>
              <a:buChar char="o"/>
            </a:pPr>
            <a:r>
              <a:rPr lang="en-US" sz="1800" dirty="0" smtClean="0">
                <a:solidFill>
                  <a:schemeClr val="dk1"/>
                </a:solidFill>
                <a:latin typeface="Calibri"/>
                <a:ea typeface="Calibri"/>
                <a:cs typeface="Calibri"/>
                <a:sym typeface="Calibri"/>
              </a:rPr>
              <a:t>Validate and test the model using on the same dataset</a:t>
            </a:r>
          </a:p>
          <a:p>
            <a:pPr marL="571500" lvl="3" indent="-292100">
              <a:buClr>
                <a:schemeClr val="dk1"/>
              </a:buClr>
              <a:buSzPct val="75000"/>
              <a:buFont typeface="Courier New"/>
              <a:buChar char="o"/>
            </a:pPr>
            <a:r>
              <a:rPr lang="en-US" sz="1800" dirty="0" smtClean="0">
                <a:solidFill>
                  <a:schemeClr val="dk1"/>
                </a:solidFill>
                <a:latin typeface="Calibri"/>
                <a:ea typeface="Calibri"/>
                <a:cs typeface="Calibri"/>
                <a:sym typeface="Calibri"/>
              </a:rPr>
              <a:t>Test the model on test dataset </a:t>
            </a:r>
          </a:p>
          <a:p>
            <a:pPr marL="571500" lvl="3" indent="-292100">
              <a:buClr>
                <a:schemeClr val="dk1"/>
              </a:buClr>
              <a:buSzPct val="75000"/>
              <a:buFont typeface="Courier New"/>
              <a:buChar char="o"/>
            </a:pPr>
            <a:r>
              <a:rPr lang="en-US" sz="1800" dirty="0" smtClean="0">
                <a:solidFill>
                  <a:schemeClr val="dk1"/>
                </a:solidFill>
                <a:latin typeface="Calibri"/>
                <a:ea typeface="Calibri"/>
                <a:cs typeface="Calibri"/>
                <a:sym typeface="Calibri"/>
              </a:rPr>
              <a:t>Measure the accuracy of the results</a:t>
            </a:r>
          </a:p>
          <a:p>
            <a:pPr marL="571500" lvl="3" indent="-292100">
              <a:buClr>
                <a:schemeClr val="dk1"/>
              </a:buClr>
              <a:buSzPct val="75000"/>
              <a:buFont typeface="Courier New"/>
              <a:buChar char="o"/>
            </a:pPr>
            <a:r>
              <a:rPr lang="en-US" sz="1800" dirty="0" smtClean="0">
                <a:solidFill>
                  <a:schemeClr val="dk1"/>
                </a:solidFill>
                <a:latin typeface="Calibri"/>
                <a:ea typeface="Calibri"/>
                <a:cs typeface="Calibri"/>
                <a:sym typeface="Calibri"/>
              </a:rPr>
              <a:t>Re-train the model based on observations until the accuracy improves</a:t>
            </a:r>
          </a:p>
          <a:p>
            <a:pPr marL="285750" marR="0" lvl="0" indent="-285750" algn="l" rtl="0">
              <a:lnSpc>
                <a:spcPct val="100000"/>
              </a:lnSpc>
              <a:spcBef>
                <a:spcPts val="0"/>
              </a:spcBef>
              <a:spcAft>
                <a:spcPts val="0"/>
              </a:spcAft>
              <a:buClr>
                <a:schemeClr val="dk1"/>
              </a:buClr>
              <a:buSzPct val="75000"/>
            </a:pPr>
            <a:endParaRPr lang="en-US" sz="180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Background</a:t>
            </a:r>
          </a:p>
        </p:txBody>
      </p:sp>
      <p:sp>
        <p:nvSpPr>
          <p:cNvPr id="116" name="Shape 11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114" name="Shape 11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115" name="Shape 11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a:t>
            </a:fld>
            <a:endParaRPr lang="en-US" sz="1200" b="1" i="0" u="none" strike="noStrike" cap="none" dirty="0">
              <a:solidFill>
                <a:schemeClr val="lt1"/>
              </a:solidFill>
              <a:latin typeface="Calibri"/>
              <a:ea typeface="Calibri"/>
              <a:cs typeface="Calibri"/>
              <a:sym typeface="Calibri"/>
            </a:endParaRPr>
          </a:p>
        </p:txBody>
      </p:sp>
      <p:graphicFrame>
        <p:nvGraphicFramePr>
          <p:cNvPr id="117" name="Shape 117"/>
          <p:cNvGraphicFramePr/>
          <p:nvPr>
            <p:extLst>
              <p:ext uri="{D42A27DB-BD31-4B8C-83A1-F6EECF244321}">
                <p14:modId xmlns:p14="http://schemas.microsoft.com/office/powerpoint/2010/main" val="1965006026"/>
              </p:ext>
            </p:extLst>
          </p:nvPr>
        </p:nvGraphicFramePr>
        <p:xfrm>
          <a:off x="380995" y="1113245"/>
          <a:ext cx="4062425" cy="1371620"/>
        </p:xfrm>
        <a:graphic>
          <a:graphicData uri="http://schemas.openxmlformats.org/drawingml/2006/table">
            <a:tbl>
              <a:tblPr firstRow="1" bandRow="1">
                <a:noFill/>
                <a:tableStyleId>{B6A44D8F-41B5-4F18-93B8-F2A69BC86BB6}</a:tableStyleId>
              </a:tblPr>
              <a:tblGrid>
                <a:gridCol w="4062425">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Title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smtClean="0"/>
                        <a:t>Bike Sharing Demand</a:t>
                      </a:r>
                      <a:endParaRPr lang="en-US" sz="1800" u="none" strike="noStrike" cap="none" dirty="0"/>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8" name="Shape 118"/>
          <p:cNvGraphicFramePr/>
          <p:nvPr>
            <p:extLst>
              <p:ext uri="{D42A27DB-BD31-4B8C-83A1-F6EECF244321}">
                <p14:modId xmlns:p14="http://schemas.microsoft.com/office/powerpoint/2010/main" val="2450238724"/>
              </p:ext>
            </p:extLst>
          </p:nvPr>
        </p:nvGraphicFramePr>
        <p:xfrm>
          <a:off x="4781551" y="1113245"/>
          <a:ext cx="4057650" cy="1371620"/>
        </p:xfrm>
        <a:graphic>
          <a:graphicData uri="http://schemas.openxmlformats.org/drawingml/2006/table">
            <a:tbl>
              <a:tblPr firstRow="1" bandRow="1">
                <a:noFill/>
                <a:tableStyleId>{B6A44D8F-41B5-4F18-93B8-F2A69BC86BB6}</a:tableStyleId>
              </a:tblPr>
              <a:tblGrid>
                <a:gridCol w="405765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Input Data Source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smtClean="0"/>
                        <a:t>Hourly rental data for two years that </a:t>
                      </a:r>
                      <a:r>
                        <a:rPr lang="en-US" sz="1800" u="none" strike="noStrike" cap="none" dirty="0"/>
                        <a:t>contain </a:t>
                      </a:r>
                      <a:r>
                        <a:rPr lang="en-US" sz="1800" u="none" strike="noStrike" cap="none" dirty="0" smtClean="0"/>
                        <a:t>datetime, season, holiday, workingday,</a:t>
                      </a:r>
                      <a:r>
                        <a:rPr lang="en-US" sz="1800" u="none" strike="noStrike" cap="none" baseline="0" dirty="0" smtClean="0"/>
                        <a:t> windspeed etc.</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9" name="Shape 119"/>
          <p:cNvGraphicFramePr/>
          <p:nvPr>
            <p:extLst>
              <p:ext uri="{D42A27DB-BD31-4B8C-83A1-F6EECF244321}">
                <p14:modId xmlns:p14="http://schemas.microsoft.com/office/powerpoint/2010/main" val="3071630280"/>
              </p:ext>
            </p:extLst>
          </p:nvPr>
        </p:nvGraphicFramePr>
        <p:xfrm>
          <a:off x="380995" y="2606717"/>
          <a:ext cx="4062425" cy="3840500"/>
        </p:xfrm>
        <a:graphic>
          <a:graphicData uri="http://schemas.openxmlformats.org/drawingml/2006/table">
            <a:tbl>
              <a:tblPr firstRow="1" bandRow="1">
                <a:noFill/>
                <a:tableStyleId>{B6A44D8F-41B5-4F18-93B8-F2A69BC86BB6}</a:tableStyleId>
              </a:tblPr>
              <a:tblGrid>
                <a:gridCol w="4062425">
                  <a:extLst>
                    <a:ext uri="{9D8B030D-6E8A-4147-A177-3AD203B41FA5}">
                      <a16:colId xmlns:a16="http://schemas.microsoft.com/office/drawing/2014/main" val="20000"/>
                    </a:ext>
                  </a:extLst>
                </a:gridCol>
              </a:tblGrid>
              <a:tr h="3752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Goal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76925">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Create a machine learning model to </a:t>
                      </a:r>
                      <a:r>
                        <a:rPr lang="en-US" sz="1800" u="none" strike="noStrike" cap="none" dirty="0" smtClean="0"/>
                        <a:t>forecast bike rental demand by combining historical usages patterns with weather, time and other data.</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Using</a:t>
                      </a:r>
                      <a:r>
                        <a:rPr lang="en-US" sz="1800" u="none" strike="noStrike" cap="none" baseline="0" dirty="0" smtClean="0"/>
                        <a:t> this system people will be able to rent a bike from one location  and return it to a different location.</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Use </a:t>
                      </a:r>
                      <a:r>
                        <a:rPr lang="en-US" sz="1800" u="none" strike="noStrike" cap="none" dirty="0" smtClean="0"/>
                        <a:t>Regression model </a:t>
                      </a:r>
                      <a:r>
                        <a:rPr lang="en-US" sz="1800" u="none" strike="noStrike" cap="none" dirty="0"/>
                        <a:t>such as </a:t>
                      </a:r>
                      <a:r>
                        <a:rPr lang="en-US" sz="1800" b="0" u="none" strike="noStrike" cap="none" dirty="0" smtClean="0"/>
                        <a:t>Linear Regression </a:t>
                      </a:r>
                      <a:r>
                        <a:rPr lang="en-US" sz="1800" u="none" strike="noStrike" cap="none" dirty="0"/>
                        <a:t>to train, validate and test the tokenized and cleaned up </a:t>
                      </a:r>
                      <a:r>
                        <a:rPr lang="en-US" sz="1800" u="none" strike="noStrike" cap="none" dirty="0" smtClean="0"/>
                        <a:t>historical</a:t>
                      </a:r>
                      <a:r>
                        <a:rPr lang="en-US" sz="1800" u="none" strike="noStrike" cap="none" baseline="0" dirty="0" smtClean="0"/>
                        <a:t> </a:t>
                      </a:r>
                      <a:r>
                        <a:rPr lang="en-US" sz="1800" u="none" strike="noStrike" cap="none" dirty="0" smtClean="0"/>
                        <a:t>data </a:t>
                      </a:r>
                      <a:r>
                        <a:rPr lang="en-US" sz="1800" u="none" strike="noStrike" cap="none" dirty="0"/>
                        <a:t>along with the actual </a:t>
                      </a:r>
                      <a:r>
                        <a:rPr lang="en-US" sz="1800" u="none" strike="noStrike" cap="none" dirty="0" smtClean="0"/>
                        <a:t>number of total rentals.</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1" name="Shape 121"/>
          <p:cNvGraphicFramePr/>
          <p:nvPr>
            <p:extLst>
              <p:ext uri="{D42A27DB-BD31-4B8C-83A1-F6EECF244321}">
                <p14:modId xmlns:p14="http://schemas.microsoft.com/office/powerpoint/2010/main" val="994989099"/>
              </p:ext>
            </p:extLst>
          </p:nvPr>
        </p:nvGraphicFramePr>
        <p:xfrm>
          <a:off x="4781551" y="2606717"/>
          <a:ext cx="4057650" cy="1097300"/>
        </p:xfrm>
        <a:graphic>
          <a:graphicData uri="http://schemas.openxmlformats.org/drawingml/2006/table">
            <a:tbl>
              <a:tblPr firstRow="1" bandRow="1">
                <a:noFill/>
                <a:tableStyleId>{B6A44D8F-41B5-4F18-93B8-F2A69BC86BB6}</a:tableStyleId>
              </a:tblPr>
              <a:tblGrid>
                <a:gridCol w="405765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Technology &amp; Software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Programming Language – </a:t>
                      </a:r>
                      <a:r>
                        <a:rPr lang="en-US" sz="1800" u="none" strike="noStrike" cap="none" dirty="0" smtClean="0"/>
                        <a:t>R</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IDE– </a:t>
                      </a:r>
                      <a:r>
                        <a:rPr lang="en-US" sz="1800" u="none" strike="noStrike" cap="none" dirty="0"/>
                        <a:t>R </a:t>
                      </a:r>
                      <a:r>
                        <a:rPr lang="en-US" sz="1800" u="none" strike="noStrike" cap="none" dirty="0" smtClean="0"/>
                        <a:t>Studio</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tx1"/>
                </a:solidFill>
                <a:latin typeface="Calibri"/>
                <a:ea typeface="Calibri"/>
                <a:cs typeface="Calibri"/>
                <a:sym typeface="Calibri"/>
              </a:rPr>
              <a:t>Model </a:t>
            </a:r>
            <a:r>
              <a:rPr lang="en-US" sz="4000" i="1" dirty="0" smtClean="0">
                <a:solidFill>
                  <a:schemeClr val="tx1"/>
                </a:solidFill>
              </a:rPr>
              <a:t>Validation</a:t>
            </a:r>
            <a:r>
              <a:rPr lang="en-US" sz="4000" i="1" dirty="0" smtClean="0"/>
              <a:t>	</a:t>
            </a:r>
            <a:endParaRPr lang="en-US" sz="4000" b="0" i="1" u="none" strike="noStrike" cap="none" dirty="0">
              <a:solidFill>
                <a:schemeClr val="dk1"/>
              </a:solidFill>
              <a:latin typeface="Calibri"/>
              <a:ea typeface="Calibri"/>
              <a:cs typeface="Calibri"/>
              <a:sym typeface="Calibri"/>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a:solidFill>
                <a:schemeClr val="lt1"/>
              </a:solidFill>
              <a:latin typeface="Calibri"/>
              <a:ea typeface="Calibri"/>
              <a:cs typeface="Calibri"/>
              <a:sym typeface="Calibri"/>
            </a:endParaRP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a:solidFill>
                <a:schemeClr val="lt1"/>
              </a:solidFill>
              <a:latin typeface="Calibri"/>
              <a:ea typeface="Calibri"/>
              <a:cs typeface="Calibri"/>
              <a:sym typeface="Calibri"/>
            </a:endParaRP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30</a:t>
            </a:fld>
            <a:endParaRPr lang="en-US" sz="1200" b="1" i="0" u="none" strike="noStrike" cap="none">
              <a:solidFill>
                <a:schemeClr val="lt1"/>
              </a:solidFill>
              <a:latin typeface="Calibri"/>
              <a:ea typeface="Calibri"/>
              <a:cs typeface="Calibri"/>
              <a:sym typeface="Calibri"/>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Model </a:t>
            </a:r>
            <a:r>
              <a:rPr lang="en-US" sz="2400" b="0" i="0" u="none" strike="noStrike" cap="none" dirty="0" smtClean="0">
                <a:solidFill>
                  <a:srgbClr val="0070C0"/>
                </a:solidFill>
                <a:latin typeface="Calibri"/>
                <a:ea typeface="Calibri"/>
                <a:cs typeface="Calibri"/>
                <a:sym typeface="Calibri"/>
              </a:rPr>
              <a:t>Validation</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rgbClr val="0070C0"/>
              </a:solidFill>
              <a:latin typeface="Calibri"/>
              <a:ea typeface="Calibri"/>
              <a:cs typeface="Calibri"/>
              <a:sym typeface="Calibri"/>
            </a:endParaRPr>
          </a:p>
          <a:p>
            <a:pPr marL="285750" lvl="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We will be validating our model and tuning the </a:t>
            </a:r>
            <a:r>
              <a:rPr lang="en-US" sz="1800" dirty="0" err="1" smtClean="0">
                <a:solidFill>
                  <a:schemeClr val="dk1"/>
                </a:solidFill>
                <a:latin typeface="Calibri"/>
                <a:ea typeface="Calibri"/>
                <a:cs typeface="Calibri"/>
                <a:sym typeface="Calibri"/>
              </a:rPr>
              <a:t>hyperparameters</a:t>
            </a:r>
            <a:r>
              <a:rPr lang="en-US" sz="1800" dirty="0" smtClean="0">
                <a:solidFill>
                  <a:schemeClr val="dk1"/>
                </a:solidFill>
                <a:latin typeface="Calibri"/>
                <a:ea typeface="Calibri"/>
                <a:cs typeface="Calibri"/>
                <a:sym typeface="Calibri"/>
              </a:rPr>
              <a:t> using a 10 fold cross validation. We randomly shuffled our data set and used ⅓ of the data points as test set. We partitioned the remaining data set into 10 splits. In each of the 10 iterations we trained our model on 9 splits and calculated the RMSLE on the remaining split. On the basis of the average of 10 RMSLEs, we tuned our hyper parameters. After tuning the </a:t>
            </a:r>
            <a:r>
              <a:rPr lang="en-US" sz="1800" dirty="0" err="1" smtClean="0">
                <a:solidFill>
                  <a:schemeClr val="dk1"/>
                </a:solidFill>
                <a:latin typeface="Calibri"/>
                <a:ea typeface="Calibri"/>
                <a:cs typeface="Calibri"/>
                <a:sym typeface="Calibri"/>
              </a:rPr>
              <a:t>hyperparameters</a:t>
            </a:r>
            <a:r>
              <a:rPr lang="en-US" sz="1800" dirty="0" smtClean="0">
                <a:solidFill>
                  <a:schemeClr val="dk1"/>
                </a:solidFill>
                <a:latin typeface="Calibri"/>
                <a:ea typeface="Calibri"/>
                <a:cs typeface="Calibri"/>
                <a:sym typeface="Calibri"/>
              </a:rPr>
              <a:t>, we trained the model on the complete data set and evaluated the model on the test set. Thus, 10 fold cross validation was used to prevent </a:t>
            </a:r>
            <a:r>
              <a:rPr lang="en-US" sz="1800" dirty="0" err="1" smtClean="0">
                <a:solidFill>
                  <a:schemeClr val="dk1"/>
                </a:solidFill>
                <a:latin typeface="Calibri"/>
                <a:ea typeface="Calibri"/>
                <a:cs typeface="Calibri"/>
                <a:sym typeface="Calibri"/>
              </a:rPr>
              <a:t>overfitting</a:t>
            </a:r>
            <a:r>
              <a:rPr lang="en-US" sz="1800" dirty="0" smtClean="0">
                <a:solidFill>
                  <a:schemeClr val="dk1"/>
                </a:solidFill>
                <a:latin typeface="Calibri"/>
                <a:ea typeface="Calibri"/>
                <a:cs typeface="Calibri"/>
                <a:sym typeface="Calibri"/>
              </a:rPr>
              <a:t>. </a:t>
            </a:r>
            <a:endParaRPr lang="en-US" sz="180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Next Step:</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31</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a:ea typeface="Calibri"/>
                <a:cs typeface="Calibri"/>
                <a:sym typeface="Calibri"/>
              </a:rPr>
              <a:t>Further Optimization Area</a:t>
            </a:r>
          </a:p>
          <a:p>
            <a:pPr lvl="0">
              <a:buClr>
                <a:srgbClr val="0070C0"/>
              </a:buClr>
              <a:buSzPct val="25000"/>
            </a:pPr>
            <a:endParaRPr sz="1800" b="0" i="0" u="none" strike="noStrike" cap="none" dirty="0" smtClean="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In future work we would like to add some more covariates and improve the predictions. We can also do hourly predictions between each pair of stations. This prediction task may further help the Bike sharing company to do strategic management at more granular level.</a:t>
            </a:r>
          </a:p>
          <a:p>
            <a:pPr marL="285750" indent="-285750">
              <a:buSzPct val="75000"/>
              <a:buFont typeface="Wingdings" panose="05000000000000000000" pitchFamily="2" charset="2"/>
              <a:buChar char="q"/>
            </a:pPr>
            <a:r>
              <a:rPr lang="en-US" sz="1800" dirty="0" smtClean="0">
                <a:latin typeface="Calibri" panose="020F0502020204030204" pitchFamily="34" charset="0"/>
              </a:rPr>
              <a:t>Some of the covariates that we could think of integrating in future are: </a:t>
            </a:r>
          </a:p>
          <a:p>
            <a:pPr marL="285750" lvl="2" indent="-285750">
              <a:buSzPct val="75000"/>
            </a:pPr>
            <a:r>
              <a:rPr lang="en-US" sz="1800" dirty="0" smtClean="0">
                <a:latin typeface="Calibri" panose="020F0502020204030204" pitchFamily="34" charset="0"/>
              </a:rPr>
              <a:t>	● Taxi and subway data: We suspect that there could be a positive correlation between demand for short taxi rides within an area and demand for bikes in that area. The presence of subway station near a bike station may also increase the demand for bikes at that particular station.</a:t>
            </a:r>
          </a:p>
          <a:p>
            <a:pPr marL="285750" lvl="2" indent="-285750">
              <a:buSzPct val="75000"/>
            </a:pPr>
            <a:r>
              <a:rPr lang="en-US" sz="1800" dirty="0" smtClean="0">
                <a:latin typeface="Calibri" panose="020F0502020204030204" pitchFamily="34" charset="0"/>
              </a:rPr>
              <a:t>	● Restaurant and retail shop data: If there are a lot of restaurants and retail shop in an area, the number of customers visiting these places may have a positive correlation with the bike demand in the same area. </a:t>
            </a:r>
          </a:p>
        </p:txBody>
      </p:sp>
    </p:spTree>
    <p:extLst>
      <p:ext uri="{BB962C8B-B14F-4D97-AF65-F5344CB8AC3E}">
        <p14:creationId xmlns:p14="http://schemas.microsoft.com/office/powerpoint/2010/main" val="2481800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Next Step:</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32</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a:ea typeface="Calibri"/>
                <a:cs typeface="Calibri"/>
                <a:sym typeface="Calibri"/>
              </a:rPr>
              <a:t>Further Optimization Area</a:t>
            </a:r>
          </a:p>
          <a:p>
            <a:pPr lvl="0">
              <a:buClr>
                <a:srgbClr val="0070C0"/>
              </a:buClr>
              <a:buSzPct val="25000"/>
            </a:pPr>
            <a:endParaRPr sz="1800" b="0" i="0" u="none" strike="noStrike" cap="none" dirty="0" smtClean="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Some of the different models that could be tried in future are: </a:t>
            </a:r>
          </a:p>
          <a:p>
            <a:pPr marL="285750" indent="-285750">
              <a:buSzPct val="75000"/>
            </a:pPr>
            <a:r>
              <a:rPr lang="en-US" sz="1800" dirty="0" smtClean="0">
                <a:latin typeface="Calibri" panose="020F0502020204030204" pitchFamily="34" charset="0"/>
              </a:rPr>
              <a:t>	</a:t>
            </a:r>
          </a:p>
          <a:p>
            <a:pPr marL="285750" indent="-285750">
              <a:buSzPct val="75000"/>
            </a:pPr>
            <a:r>
              <a:rPr lang="en-US" sz="1800" dirty="0" smtClean="0">
                <a:latin typeface="Calibri" panose="020F0502020204030204" pitchFamily="34" charset="0"/>
              </a:rPr>
              <a:t>	● Time series analysis using models such as ​autoregressive integrated moving average (ARIMA), Microsoft’s time series algorithm, ARXTP (autoregressive tree-models with cross prediction). </a:t>
            </a:r>
          </a:p>
          <a:p>
            <a:pPr marL="285750" indent="-285750">
              <a:buSzPct val="75000"/>
            </a:pPr>
            <a:r>
              <a:rPr lang="en-US" sz="1800" dirty="0" smtClean="0">
                <a:latin typeface="Calibri" panose="020F0502020204030204" pitchFamily="34" charset="0"/>
              </a:rPr>
              <a:t>	● Neural network algorithms like LSTM, MLP regression. </a:t>
            </a:r>
          </a:p>
        </p:txBody>
      </p:sp>
    </p:spTree>
    <p:extLst>
      <p:ext uri="{BB962C8B-B14F-4D97-AF65-F5344CB8AC3E}">
        <p14:creationId xmlns:p14="http://schemas.microsoft.com/office/powerpoint/2010/main" val="2481800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Conclusion</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33</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376849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a:ea typeface="Calibri"/>
                <a:cs typeface="Calibri"/>
                <a:sym typeface="Calibri"/>
              </a:rPr>
              <a:t>Conclusion</a:t>
            </a:r>
          </a:p>
          <a:p>
            <a:pPr lvl="0">
              <a:buClr>
                <a:srgbClr val="0070C0"/>
              </a:buClr>
              <a:buSzPct val="25000"/>
            </a:pPr>
            <a:endParaRPr sz="1800" b="0" i="0" u="none" strike="noStrike" cap="none" dirty="0" smtClean="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We established significant relationship between several independent variables and Bike sharing ridership. </a:t>
            </a:r>
          </a:p>
          <a:p>
            <a:pPr marL="285750" indent="-285750">
              <a:buSzPct val="75000"/>
              <a:buFont typeface="Wingdings" panose="05000000000000000000" pitchFamily="2" charset="2"/>
              <a:buChar char="q"/>
            </a:pPr>
            <a:r>
              <a:rPr lang="en-US" sz="1800" dirty="0" smtClean="0">
                <a:latin typeface="Calibri" panose="020F0502020204030204" pitchFamily="34" charset="0"/>
              </a:rPr>
              <a:t>We developed a regression model that can be applied directly to bike station business to predict hourly demand. </a:t>
            </a:r>
          </a:p>
          <a:p>
            <a:pPr marL="285750" indent="-285750">
              <a:buSzPct val="75000"/>
              <a:buFont typeface="Wingdings" panose="05000000000000000000" pitchFamily="2" charset="2"/>
              <a:buChar char="q"/>
            </a:pPr>
            <a:r>
              <a:rPr lang="en-US" sz="1800" dirty="0" smtClean="0">
                <a:latin typeface="Calibri" panose="020F0502020204030204" pitchFamily="34" charset="0"/>
              </a:rPr>
              <a:t>We also found that the usage of bike rental is far more high for registered users as compared to casual user </a:t>
            </a:r>
          </a:p>
          <a:p>
            <a:pPr marL="285750" indent="-285750">
              <a:buSzPct val="75000"/>
              <a:buFont typeface="Wingdings" panose="05000000000000000000" pitchFamily="2" charset="2"/>
              <a:buChar char="q"/>
            </a:pPr>
            <a:r>
              <a:rPr lang="en-US" sz="1800" dirty="0" smtClean="0">
                <a:latin typeface="Calibri" panose="020F0502020204030204" pitchFamily="34" charset="0"/>
              </a:rPr>
              <a:t>And the demand is maximum during morning and evening travel hours. </a:t>
            </a:r>
          </a:p>
          <a:p>
            <a:pPr marL="285750" indent="-285750">
              <a:buSzPct val="75000"/>
              <a:buFont typeface="Wingdings" panose="05000000000000000000" pitchFamily="2" charset="2"/>
              <a:buChar char="q"/>
            </a:pPr>
            <a:r>
              <a:rPr lang="en-US" sz="1800" dirty="0" smtClean="0">
                <a:latin typeface="Calibri" panose="020F0502020204030204" pitchFamily="34" charset="0"/>
              </a:rPr>
              <a:t>Also weather has significant effect on bike ridership. A clear and sunny weather invites more riders as compared to rainy and snow weather.</a:t>
            </a:r>
            <a:endParaRPr lang="en-US" sz="1800" dirty="0">
              <a:latin typeface="Calibri" panose="020F0502020204030204" pitchFamily="34" charset="0"/>
            </a:endParaRPr>
          </a:p>
        </p:txBody>
      </p:sp>
    </p:spTree>
    <p:extLst>
      <p:ext uri="{BB962C8B-B14F-4D97-AF65-F5344CB8AC3E}">
        <p14:creationId xmlns:p14="http://schemas.microsoft.com/office/powerpoint/2010/main" val="2481800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444500" y="2425700"/>
            <a:ext cx="8458200" cy="762000"/>
          </a:xfrm>
          <a:prstGeom prst="rect">
            <a:avLst/>
          </a:prstGeom>
          <a:noFill/>
          <a:ln>
            <a:noFill/>
          </a:ln>
        </p:spPr>
        <p:txBody>
          <a:bodyPr wrap="square" lIns="91425" tIns="45700" rIns="91425" bIns="45700" anchor="ctr" anchorCtr="0">
            <a:noAutofit/>
          </a:bodyPr>
          <a:lstStyle/>
          <a:p>
            <a:pPr marL="0" marR="0" lvl="0" indent="0"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Thank You.</a:t>
            </a:r>
            <a:endParaRPr lang="en-US" sz="4000" b="0" i="1" u="none" strike="noStrike" cap="none" dirty="0">
              <a:solidFill>
                <a:schemeClr val="dk1"/>
              </a:solidFill>
              <a:latin typeface="Calibri"/>
              <a:ea typeface="Calibri"/>
              <a:cs typeface="Calibri"/>
              <a:sym typeface="Calibri"/>
            </a:endParaRPr>
          </a:p>
        </p:txBody>
      </p:sp>
      <p:sp>
        <p:nvSpPr>
          <p:cNvPr id="369" name="Shape 36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a:solidFill>
                <a:schemeClr val="lt1"/>
              </a:solidFill>
              <a:latin typeface="Calibri"/>
              <a:ea typeface="Calibri"/>
              <a:cs typeface="Calibri"/>
              <a:sym typeface="Calibri"/>
            </a:endParaRPr>
          </a:p>
        </p:txBody>
      </p:sp>
      <p:sp>
        <p:nvSpPr>
          <p:cNvPr id="367" name="Shape 36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a:solidFill>
                <a:schemeClr val="lt1"/>
              </a:solidFill>
              <a:latin typeface="Calibri"/>
              <a:ea typeface="Calibri"/>
              <a:cs typeface="Calibri"/>
              <a:sym typeface="Calibri"/>
            </a:endParaRPr>
          </a:p>
        </p:txBody>
      </p:sp>
      <p:sp>
        <p:nvSpPr>
          <p:cNvPr id="368" name="Shape 36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34</a:t>
            </a:fld>
            <a:endParaRPr lang="en-US" sz="1200" b="1"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Workflow</a:t>
            </a:r>
          </a:p>
        </p:txBody>
      </p:sp>
      <p:sp>
        <p:nvSpPr>
          <p:cNvPr id="129" name="Shape 12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128" name="Shape 12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4</a:t>
            </a:fld>
            <a:endParaRPr lang="en-US" sz="1200" b="1" i="0" u="none" strike="noStrike" cap="none" dirty="0">
              <a:solidFill>
                <a:schemeClr val="lt1"/>
              </a:solidFill>
              <a:latin typeface="Calibri"/>
              <a:ea typeface="Calibri"/>
              <a:cs typeface="Calibri"/>
              <a:sym typeface="Calibri"/>
            </a:endParaRPr>
          </a:p>
        </p:txBody>
      </p:sp>
      <p:sp>
        <p:nvSpPr>
          <p:cNvPr id="130" name="Shape 130"/>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Obtaining Data</a:t>
            </a:r>
          </a:p>
        </p:txBody>
      </p:sp>
      <p:sp>
        <p:nvSpPr>
          <p:cNvPr id="131" name="Shape 131"/>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Exploration</a:t>
            </a:r>
          </a:p>
        </p:txBody>
      </p:sp>
      <p:sp>
        <p:nvSpPr>
          <p:cNvPr id="132" name="Shape 132"/>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Preparation / Curation</a:t>
            </a:r>
          </a:p>
        </p:txBody>
      </p:sp>
      <p:sp>
        <p:nvSpPr>
          <p:cNvPr id="133" name="Shape 133"/>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a:t>
            </a:r>
            <a:r>
              <a:rPr lang="en-US" sz="1800" dirty="0" smtClean="0">
                <a:solidFill>
                  <a:schemeClr val="lt1"/>
                </a:solidFill>
                <a:latin typeface="Calibri"/>
                <a:ea typeface="Calibri"/>
                <a:cs typeface="Calibri"/>
                <a:sym typeface="Calibri"/>
              </a:rPr>
              <a:t>Building</a:t>
            </a:r>
            <a:endParaRPr lang="en-US" sz="1800" b="0" i="0" u="none" strike="noStrike" cap="none" dirty="0">
              <a:solidFill>
                <a:schemeClr val="lt1"/>
              </a:solidFill>
              <a:latin typeface="Calibri"/>
              <a:ea typeface="Calibri"/>
              <a:cs typeface="Calibri"/>
              <a:sym typeface="Calibri"/>
            </a:endParaRPr>
          </a:p>
        </p:txBody>
      </p:sp>
      <p:sp>
        <p:nvSpPr>
          <p:cNvPr id="134" name="Shape 134"/>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Validation</a:t>
            </a:r>
          </a:p>
        </p:txBody>
      </p:sp>
      <p:cxnSp>
        <p:nvCxnSpPr>
          <p:cNvPr id="135" name="Shape 135"/>
          <p:cNvCxnSpPr>
            <a:stCxn id="130" idx="2"/>
            <a:endCxn id="131"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6" name="Shape 136"/>
          <p:cNvCxnSpPr>
            <a:stCxn id="131" idx="2"/>
            <a:endCxn id="132"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7" name="Shape 137"/>
          <p:cNvCxnSpPr>
            <a:stCxn id="132" idx="2"/>
            <a:endCxn id="133"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8" name="Shape 138"/>
          <p:cNvCxnSpPr>
            <a:stCxn id="134"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9" name="Shape 139"/>
          <p:cNvCxnSpPr>
            <a:stCxn id="133" idx="3"/>
            <a:endCxn id="134"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40" name="Shape 140"/>
          <p:cNvCxnSpPr>
            <a:endCxn id="142" idx="3"/>
          </p:cNvCxnSpPr>
          <p:nvPr/>
        </p:nvCxnSpPr>
        <p:spPr>
          <a:xfrm flipH="1">
            <a:off x="5214938" y="5016042"/>
            <a:ext cx="1208591"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1" name="Shape 141"/>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Implementation</a:t>
            </a:r>
          </a:p>
        </p:txBody>
      </p:sp>
      <p:sp>
        <p:nvSpPr>
          <p:cNvPr id="142" name="Shape 142"/>
          <p:cNvSpPr/>
          <p:nvPr/>
        </p:nvSpPr>
        <p:spPr>
          <a:xfrm>
            <a:off x="2400300" y="5291953"/>
            <a:ext cx="2814638"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smtClean="0">
                <a:solidFill>
                  <a:schemeClr val="lt1"/>
                </a:solidFill>
                <a:latin typeface="Calibri"/>
                <a:ea typeface="Calibri"/>
                <a:cs typeface="Calibri"/>
                <a:sym typeface="Calibri"/>
              </a:rPr>
              <a:t>Optimization</a:t>
            </a:r>
            <a:endParaRPr lang="en-US" sz="1800" b="0" i="0" u="none" strike="noStrike" cap="none" dirty="0">
              <a:solidFill>
                <a:schemeClr val="lt1"/>
              </a:solidFill>
              <a:latin typeface="Calibri"/>
              <a:ea typeface="Calibri"/>
              <a:cs typeface="Calibri"/>
              <a:sym typeface="Calibri"/>
            </a:endParaRPr>
          </a:p>
        </p:txBody>
      </p:sp>
      <p:cxnSp>
        <p:nvCxnSpPr>
          <p:cNvPr id="143" name="Shape 143"/>
          <p:cNvCxnSpPr>
            <a:stCxn id="142" idx="1"/>
            <a:endCxn id="133" idx="2"/>
          </p:cNvCxnSpPr>
          <p:nvPr/>
        </p:nvCxnSpPr>
        <p:spPr>
          <a:xfrm flipH="1" flipV="1">
            <a:off x="1537469" y="5010057"/>
            <a:ext cx="862831"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4" name="Shape 144"/>
          <p:cNvSpPr txBox="1"/>
          <p:nvPr/>
        </p:nvSpPr>
        <p:spPr>
          <a:xfrm>
            <a:off x="5112878" y="1101345"/>
            <a:ext cx="3719182" cy="461664"/>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Input Data</a:t>
            </a:r>
          </a:p>
        </p:txBody>
      </p:sp>
      <p:graphicFrame>
        <p:nvGraphicFramePr>
          <p:cNvPr id="145" name="Shape 145"/>
          <p:cNvGraphicFramePr/>
          <p:nvPr/>
        </p:nvGraphicFramePr>
        <p:xfrm>
          <a:off x="5112878" y="1816056"/>
          <a:ext cx="3719175" cy="1512030"/>
        </p:xfrm>
        <a:graphic>
          <a:graphicData uri="http://schemas.openxmlformats.org/drawingml/2006/table">
            <a:tbl>
              <a:tblPr firstCol="1">
                <a:noFill/>
                <a:tableStyleId>{D51E559F-F73D-4496-8B4E-573634BEDCC9}</a:tableStyleId>
              </a:tblPr>
              <a:tblGrid>
                <a:gridCol w="89977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780500">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Sources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smtClean="0"/>
                        <a:t>Kaggle.com</a:t>
                      </a:r>
                      <a:endParaRPr lang="en-US" sz="1400" u="none" strike="noStrike" cap="none" dirty="0"/>
                    </a:p>
                  </a:txBody>
                  <a:tcPr marL="91450" marR="91450" marT="45725" marB="45725"/>
                </a:tc>
                <a:extLst>
                  <a:ext uri="{0D108BD9-81ED-4DB2-BD59-A6C34878D82A}">
                    <a16:rowId xmlns:a16="http://schemas.microsoft.com/office/drawing/2014/main" val="10000"/>
                  </a:ext>
                </a:extLst>
              </a:tr>
              <a:tr h="499175">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Features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a:t>
                      </a:r>
                      <a:r>
                        <a:rPr lang="en-US" sz="1400" u="none" strike="noStrike" cap="none" dirty="0" smtClean="0"/>
                        <a:t>Hourly rental data spanning two years.</a:t>
                      </a:r>
                      <a:endParaRPr lang="en-US" sz="1400" u="none" strike="noStrike" cap="none" dirty="0"/>
                    </a:p>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Files are provided in .csv </a:t>
                      </a:r>
                      <a:r>
                        <a:rPr lang="en-US" sz="1400" u="none" strike="noStrike" cap="none" dirty="0" smtClean="0"/>
                        <a:t>format</a:t>
                      </a:r>
                      <a:endParaRPr lang="en-US"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
        <p:nvSpPr>
          <p:cNvPr id="146" name="Shape 146"/>
          <p:cNvSpPr/>
          <p:nvPr/>
        </p:nvSpPr>
        <p:spPr>
          <a:xfrm>
            <a:off x="5020525" y="1144602"/>
            <a:ext cx="3939538" cy="2670585"/>
          </a:xfrm>
          <a:prstGeom prst="rect">
            <a:avLst/>
          </a:prstGeom>
          <a:solidFill>
            <a:srgbClr val="93B3D7">
              <a:alpha val="8627"/>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
        <p:nvSpPr>
          <p:cNvPr id="147" name="Shape 147"/>
          <p:cNvSpPr/>
          <p:nvPr/>
        </p:nvSpPr>
        <p:spPr>
          <a:xfrm>
            <a:off x="4009257" y="2016332"/>
            <a:ext cx="784981"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Hypothesis Generation</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5</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smtClean="0">
                <a:solidFill>
                  <a:srgbClr val="0070C0"/>
                </a:solidFill>
                <a:latin typeface="Calibri"/>
                <a:ea typeface="Calibri"/>
                <a:cs typeface="Calibri"/>
                <a:sym typeface="Calibri"/>
              </a:rPr>
              <a:t>Hypothesis which could influence the demand of bike:</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Hourly trend</a:t>
            </a:r>
            <a:r>
              <a:rPr lang="en-US" sz="1800" dirty="0" smtClean="0">
                <a:solidFill>
                  <a:schemeClr val="dk1"/>
                </a:solidFill>
                <a:latin typeface="Calibri"/>
                <a:ea typeface="Calibri"/>
                <a:cs typeface="Calibri"/>
                <a:sym typeface="Calibri"/>
              </a:rPr>
              <a:t>: There must be high demand during office timings. Early morning and late evening can have different trend (cyclist) and low demand during 10:00 pm to 4:00 am.</a:t>
            </a: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Daily Trend</a:t>
            </a:r>
            <a:r>
              <a:rPr lang="en-US" sz="1800" dirty="0" smtClean="0">
                <a:solidFill>
                  <a:schemeClr val="dk1"/>
                </a:solidFill>
                <a:latin typeface="Calibri"/>
                <a:ea typeface="Calibri"/>
                <a:cs typeface="Calibri"/>
                <a:sym typeface="Calibri"/>
              </a:rPr>
              <a:t>: Registered users demand more bike on weekdays as compared to weekend or holiday.</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Rain</a:t>
            </a:r>
            <a:r>
              <a:rPr lang="en-US" sz="1800" dirty="0" smtClean="0">
                <a:solidFill>
                  <a:schemeClr val="dk1"/>
                </a:solidFill>
                <a:latin typeface="Calibri"/>
                <a:ea typeface="Calibri"/>
                <a:cs typeface="Calibri"/>
                <a:sym typeface="Calibri"/>
              </a:rPr>
              <a:t>: The demand of bikes will be lower on a rainy day as compared to a sunny day. Similarly, higher humidity will cause to lower the demand and vice versa.</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Temperature</a:t>
            </a:r>
            <a:r>
              <a:rPr lang="en-US" sz="1800" dirty="0" smtClean="0">
                <a:solidFill>
                  <a:schemeClr val="dk1"/>
                </a:solidFill>
                <a:latin typeface="Calibri"/>
                <a:ea typeface="Calibri"/>
                <a:cs typeface="Calibri"/>
                <a:sym typeface="Calibri"/>
              </a:rPr>
              <a:t>: At some location, temperature has negative correlation with bike demand. But, after looking at temperature graph for some other location, I presume it may have positive correlation.</a:t>
            </a: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Hypothesis Generation</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6</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lvl="0" indent="-285750">
              <a:buClr>
                <a:schemeClr val="dk1"/>
              </a:buClr>
            </a:pPr>
            <a:endParaRPr lang="en-US" sz="1800" dirty="0" smtClean="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Pollution</a:t>
            </a:r>
            <a:r>
              <a:rPr lang="en-US" sz="1800" dirty="0" smtClean="0">
                <a:solidFill>
                  <a:schemeClr val="dk1"/>
                </a:solidFill>
                <a:latin typeface="Calibri"/>
                <a:ea typeface="Calibri"/>
                <a:cs typeface="Calibri"/>
                <a:sym typeface="Calibri"/>
              </a:rPr>
              <a:t>: If the pollution level in a city starts soaring, people may start using Bike (it may be influenced by government / company policies or increased awareness).</a:t>
            </a: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Time</a:t>
            </a:r>
            <a:r>
              <a:rPr lang="en-US" sz="1800" dirty="0" smtClean="0">
                <a:solidFill>
                  <a:schemeClr val="dk1"/>
                </a:solidFill>
                <a:latin typeface="Calibri"/>
                <a:ea typeface="Calibri"/>
                <a:cs typeface="Calibri"/>
                <a:sym typeface="Calibri"/>
              </a:rPr>
              <a:t>: Total demand should have higher contribution of registered user as compared to casual because registered user base would increase over time.</a:t>
            </a:r>
            <a:endParaRPr lang="en-US" sz="180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lvl="0" indent="-285750">
              <a:buClr>
                <a:schemeClr val="dk1"/>
              </a:buClr>
              <a:buSzPct val="75000"/>
              <a:buFont typeface="Noto Sans Symbols"/>
              <a:buChar char="❑"/>
            </a:pPr>
            <a:r>
              <a:rPr lang="en-US" sz="1800" b="1" dirty="0" smtClean="0">
                <a:solidFill>
                  <a:schemeClr val="dk1"/>
                </a:solidFill>
                <a:latin typeface="Calibri"/>
                <a:ea typeface="Calibri"/>
                <a:cs typeface="Calibri"/>
                <a:sym typeface="Calibri"/>
              </a:rPr>
              <a:t>Traffic</a:t>
            </a:r>
            <a:r>
              <a:rPr lang="en-US" sz="1800" dirty="0" smtClean="0">
                <a:solidFill>
                  <a:schemeClr val="dk1"/>
                </a:solidFill>
                <a:latin typeface="Calibri"/>
                <a:ea typeface="Calibri"/>
                <a:cs typeface="Calibri"/>
                <a:sym typeface="Calibri"/>
              </a:rPr>
              <a:t>: It can be positively correlated with Bike demand. Higher traffic may force people to use bike as compared to other road transport medium like car, taxi etc.</a:t>
            </a: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Understanding the Data Set</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7</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a:t>
            </a:r>
            <a:r>
              <a:rPr lang="en-US" sz="2400" b="0" i="0" u="none" strike="noStrike" cap="none" dirty="0" smtClean="0">
                <a:solidFill>
                  <a:srgbClr val="0070C0"/>
                </a:solidFill>
                <a:latin typeface="Calibri"/>
                <a:ea typeface="Calibri"/>
                <a:cs typeface="Calibri"/>
                <a:sym typeface="Calibri"/>
              </a:rPr>
              <a:t>Set Understanding</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36700"/>
            <a:ext cx="8305799" cy="4432300"/>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0" i="1" u="none" strike="noStrike" cap="none" dirty="0">
              <a:solidFill>
                <a:srgbClr val="000000"/>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0" y="1052513"/>
            <a:ext cx="9144000" cy="4954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Understanding the Data Set</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8</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a:t>
            </a:r>
            <a:r>
              <a:rPr lang="en-US" sz="2400" b="0" i="0" u="none" strike="noStrike" cap="none" dirty="0" smtClean="0">
                <a:solidFill>
                  <a:srgbClr val="0070C0"/>
                </a:solidFill>
                <a:latin typeface="Calibri"/>
                <a:ea typeface="Calibri"/>
                <a:cs typeface="Calibri"/>
                <a:sym typeface="Calibri"/>
              </a:rPr>
              <a:t>Set Understanding</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816254"/>
            <a:ext cx="8305799" cy="1616263"/>
          </a:xfrm>
          <a:prstGeom prst="rect">
            <a:avLst/>
          </a:prstGeom>
          <a:noFill/>
          <a:ln>
            <a:noFill/>
          </a:ln>
        </p:spPr>
        <p:txBody>
          <a:bodyPr wrap="square" lIns="91425" tIns="45700" rIns="91425" bIns="45700" anchor="t" anchorCtr="0">
            <a:noAutofit/>
          </a:bodyPr>
          <a:lstStyle/>
          <a:p>
            <a:pPr>
              <a:buClr>
                <a:srgbClr val="000000"/>
              </a:buClr>
              <a:buSzPct val="25000"/>
            </a:pPr>
            <a:r>
              <a:rPr lang="en-US" sz="1800" i="1" dirty="0" smtClean="0">
                <a:latin typeface="Calibri"/>
                <a:ea typeface="Calibri"/>
                <a:cs typeface="Calibri"/>
                <a:sym typeface="Calibri"/>
              </a:rPr>
              <a:t>The dataset shows hourly rental data for two years (2011 and 2012). The training data set is for the first 19 days of each month. The test dataset is from 20th day to month’s end. We are required to predict the total count of bikes rented during each hour covered by the test set.</a:t>
            </a:r>
            <a:endParaRPr lang="en-US" sz="1800" b="0" i="1" u="none" strike="noStrike" cap="none" dirty="0">
              <a:solidFill>
                <a:srgbClr val="000000"/>
              </a:solidFill>
              <a:latin typeface="Calibri"/>
              <a:ea typeface="Calibri"/>
              <a:cs typeface="Calibri"/>
              <a:sym typeface="Calibri"/>
            </a:endParaRPr>
          </a:p>
        </p:txBody>
      </p:sp>
      <p:sp>
        <p:nvSpPr>
          <p:cNvPr id="9" name="Shape 239"/>
          <p:cNvSpPr txBox="1"/>
          <p:nvPr/>
        </p:nvSpPr>
        <p:spPr>
          <a:xfrm>
            <a:off x="395017" y="3517962"/>
            <a:ext cx="8242546" cy="1754324"/>
          </a:xfrm>
          <a:prstGeom prst="rect">
            <a:avLst/>
          </a:prstGeom>
          <a:noFill/>
          <a:ln>
            <a:noFill/>
          </a:ln>
        </p:spPr>
        <p:txBody>
          <a:bodyPr wrap="square" lIns="91425" tIns="45700" rIns="91425" bIns="45700" anchor="t" anchorCtr="0">
            <a:noAutofit/>
          </a:bodyPr>
          <a:lstStyle/>
          <a:p>
            <a:pPr lvl="0">
              <a:buClr>
                <a:srgbClr val="000000"/>
              </a:buClr>
              <a:buSzPct val="25000"/>
            </a:pPr>
            <a:r>
              <a:rPr lang="en-US" sz="1800" i="1" dirty="0" smtClean="0">
                <a:latin typeface="Calibri"/>
                <a:ea typeface="Calibri"/>
                <a:cs typeface="Calibri"/>
                <a:sym typeface="Calibri"/>
              </a:rPr>
              <a:t>In the training data set, we have separately given bike demand by registered, casual users and sum of both is given as count.</a:t>
            </a:r>
          </a:p>
          <a:p>
            <a:pPr lvl="0">
              <a:buClr>
                <a:srgbClr val="000000"/>
              </a:buClr>
              <a:buSzPct val="25000"/>
            </a:pPr>
            <a:endParaRPr lang="en-US" sz="1800" i="1" dirty="0" smtClean="0">
              <a:latin typeface="Calibri"/>
              <a:ea typeface="Calibri"/>
              <a:cs typeface="Calibri"/>
              <a:sym typeface="Calibri"/>
            </a:endParaRPr>
          </a:p>
          <a:p>
            <a:pPr lvl="0">
              <a:buClr>
                <a:srgbClr val="000000"/>
              </a:buClr>
              <a:buSzPct val="25000"/>
            </a:pPr>
            <a:r>
              <a:rPr lang="en-US" sz="1800" i="1" dirty="0" smtClean="0">
                <a:latin typeface="Calibri"/>
                <a:ea typeface="Calibri"/>
                <a:cs typeface="Calibri"/>
                <a:sym typeface="Calibri"/>
              </a:rPr>
              <a:t>Training data set has 12 variables (see below) and Test has 9 (excluding registered, casual and count).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Understanding the Data Set</a:t>
            </a:r>
            <a:endParaRPr lang="en-US" sz="4000" b="0" i="1"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9</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smtClean="0">
                <a:solidFill>
                  <a:srgbClr val="0070C0"/>
                </a:solidFill>
                <a:latin typeface="Calibri"/>
                <a:ea typeface="Calibri"/>
                <a:cs typeface="Calibri"/>
                <a:sym typeface="Calibri"/>
              </a:rPr>
              <a:t>Independent Variable:</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smtClean="0">
              <a:latin typeface="Calibri"/>
              <a:ea typeface="Calibri"/>
              <a:cs typeface="Calibri"/>
              <a:sym typeface="Calibri"/>
            </a:endParaRPr>
          </a:p>
          <a:p>
            <a:pPr>
              <a:buClr>
                <a:srgbClr val="000000"/>
              </a:buClr>
              <a:buSzPct val="25000"/>
            </a:pPr>
            <a:r>
              <a:rPr lang="en-US" sz="1800" b="1" i="1" dirty="0" smtClean="0">
                <a:latin typeface="Calibri"/>
                <a:ea typeface="Calibri"/>
                <a:cs typeface="Calibri"/>
                <a:sym typeface="Calibri"/>
              </a:rPr>
              <a:t>datetime:</a:t>
            </a:r>
            <a:r>
              <a:rPr lang="en-US" sz="1800" i="1" dirty="0" smtClean="0">
                <a:latin typeface="Calibri"/>
                <a:ea typeface="Calibri"/>
                <a:cs typeface="Calibri"/>
                <a:sym typeface="Calibri"/>
              </a:rPr>
              <a:t>      date and hour in "mm/</a:t>
            </a:r>
            <a:r>
              <a:rPr lang="en-US" sz="1800" i="1" dirty="0" err="1" smtClean="0">
                <a:latin typeface="Calibri"/>
                <a:ea typeface="Calibri"/>
                <a:cs typeface="Calibri"/>
                <a:sym typeface="Calibri"/>
              </a:rPr>
              <a:t>dd</a:t>
            </a:r>
            <a:r>
              <a:rPr lang="en-US" sz="1800" i="1" dirty="0" smtClean="0">
                <a:latin typeface="Calibri"/>
                <a:ea typeface="Calibri"/>
                <a:cs typeface="Calibri"/>
                <a:sym typeface="Calibri"/>
              </a:rPr>
              <a:t>/</a:t>
            </a:r>
            <a:r>
              <a:rPr lang="en-US" sz="1800" i="1" dirty="0" err="1" smtClean="0">
                <a:latin typeface="Calibri"/>
                <a:ea typeface="Calibri"/>
                <a:cs typeface="Calibri"/>
                <a:sym typeface="Calibri"/>
              </a:rPr>
              <a:t>yyyy</a:t>
            </a:r>
            <a:r>
              <a:rPr lang="en-US" sz="1800" i="1" dirty="0" smtClean="0">
                <a:latin typeface="Calibri"/>
                <a:ea typeface="Calibri"/>
                <a:cs typeface="Calibri"/>
                <a:sym typeface="Calibri"/>
              </a:rPr>
              <a:t> </a:t>
            </a:r>
            <a:r>
              <a:rPr lang="en-US" sz="1800" i="1" dirty="0" err="1" smtClean="0">
                <a:latin typeface="Calibri"/>
                <a:ea typeface="Calibri"/>
                <a:cs typeface="Calibri"/>
                <a:sym typeface="Calibri"/>
              </a:rPr>
              <a:t>hh:mm</a:t>
            </a:r>
            <a:r>
              <a:rPr lang="en-US" sz="1800" i="1" dirty="0" smtClean="0">
                <a:latin typeface="Calibri"/>
                <a:ea typeface="Calibri"/>
                <a:cs typeface="Calibri"/>
                <a:sym typeface="Calibri"/>
              </a:rPr>
              <a:t>" format</a:t>
            </a:r>
          </a:p>
          <a:p>
            <a:pPr>
              <a:buClr>
                <a:srgbClr val="000000"/>
              </a:buClr>
              <a:buSzPct val="25000"/>
            </a:pPr>
            <a:r>
              <a:rPr lang="en-US" sz="1800" b="1" i="1" dirty="0" smtClean="0">
                <a:latin typeface="Calibri"/>
                <a:ea typeface="Calibri"/>
                <a:cs typeface="Calibri"/>
                <a:sym typeface="Calibri"/>
              </a:rPr>
              <a:t>season:</a:t>
            </a:r>
            <a:r>
              <a:rPr lang="en-US" sz="1800" i="1" dirty="0" smtClean="0">
                <a:latin typeface="Calibri"/>
                <a:ea typeface="Calibri"/>
                <a:cs typeface="Calibri"/>
                <a:sym typeface="Calibri"/>
              </a:rPr>
              <a:t>          Four categories-&gt; 1 = spring, 2 = summer, 3 = fall, 4 = winter</a:t>
            </a:r>
          </a:p>
          <a:p>
            <a:pPr>
              <a:buClr>
                <a:srgbClr val="000000"/>
              </a:buClr>
              <a:buSzPct val="25000"/>
            </a:pPr>
            <a:r>
              <a:rPr lang="en-US" sz="1800" b="1" i="1" dirty="0" smtClean="0">
                <a:latin typeface="Calibri"/>
                <a:ea typeface="Calibri"/>
                <a:cs typeface="Calibri"/>
                <a:sym typeface="Calibri"/>
              </a:rPr>
              <a:t>holiday:</a:t>
            </a:r>
            <a:r>
              <a:rPr lang="en-US" sz="1800" i="1" dirty="0" smtClean="0">
                <a:latin typeface="Calibri"/>
                <a:ea typeface="Calibri"/>
                <a:cs typeface="Calibri"/>
                <a:sym typeface="Calibri"/>
              </a:rPr>
              <a:t>         whether the day is a holiday or not (1/0)</a:t>
            </a:r>
          </a:p>
          <a:p>
            <a:pPr>
              <a:buClr>
                <a:srgbClr val="000000"/>
              </a:buClr>
              <a:buSzPct val="25000"/>
            </a:pPr>
            <a:r>
              <a:rPr lang="en-US" sz="1800" b="1" i="1" dirty="0" smtClean="0">
                <a:latin typeface="Calibri"/>
                <a:ea typeface="Calibri"/>
                <a:cs typeface="Calibri"/>
                <a:sym typeface="Calibri"/>
              </a:rPr>
              <a:t>workingday:</a:t>
            </a:r>
            <a:r>
              <a:rPr lang="en-US" sz="1800" i="1" dirty="0" smtClean="0">
                <a:latin typeface="Calibri"/>
                <a:ea typeface="Calibri"/>
                <a:cs typeface="Calibri"/>
                <a:sym typeface="Calibri"/>
              </a:rPr>
              <a:t> whether the day is neither a weekend nor holiday (1/0)</a:t>
            </a:r>
          </a:p>
          <a:p>
            <a:pPr>
              <a:buClr>
                <a:srgbClr val="000000"/>
              </a:buClr>
              <a:buSzPct val="25000"/>
            </a:pPr>
            <a:r>
              <a:rPr lang="en-US" sz="1800" b="1" i="1" dirty="0" smtClean="0">
                <a:latin typeface="Calibri"/>
                <a:ea typeface="Calibri"/>
                <a:cs typeface="Calibri"/>
                <a:sym typeface="Calibri"/>
              </a:rPr>
              <a:t>weather:</a:t>
            </a:r>
            <a:r>
              <a:rPr lang="en-US" sz="1800" i="1" dirty="0" smtClean="0">
                <a:latin typeface="Calibri"/>
                <a:ea typeface="Calibri"/>
                <a:cs typeface="Calibri"/>
                <a:sym typeface="Calibri"/>
              </a:rPr>
              <a:t>       Four Categories of weather</a:t>
            </a:r>
          </a:p>
          <a:p>
            <a:pPr>
              <a:buClr>
                <a:srgbClr val="000000"/>
              </a:buClr>
              <a:buSzPct val="25000"/>
            </a:pPr>
            <a:r>
              <a:rPr lang="en-US" sz="1800" i="1" dirty="0" smtClean="0">
                <a:latin typeface="Calibri"/>
                <a:ea typeface="Calibri"/>
                <a:cs typeface="Calibri"/>
                <a:sym typeface="Calibri"/>
              </a:rPr>
              <a:t>                       1-&gt; Clear, Few clouds, Partly cloudy</a:t>
            </a:r>
          </a:p>
          <a:p>
            <a:pPr>
              <a:buClr>
                <a:srgbClr val="000000"/>
              </a:buClr>
              <a:buSzPct val="25000"/>
            </a:pPr>
            <a:r>
              <a:rPr lang="en-US" sz="1800" i="1" dirty="0" smtClean="0">
                <a:latin typeface="Calibri"/>
                <a:ea typeface="Calibri"/>
                <a:cs typeface="Calibri"/>
                <a:sym typeface="Calibri"/>
              </a:rPr>
              <a:t>                       2-&gt; Mist + Cloudy, Mist + Broken clouds, Mist + Few clouds, Mist</a:t>
            </a:r>
          </a:p>
          <a:p>
            <a:pPr>
              <a:buClr>
                <a:srgbClr val="000000"/>
              </a:buClr>
              <a:buSzPct val="25000"/>
            </a:pPr>
            <a:r>
              <a:rPr lang="en-US" sz="1800" i="1" dirty="0" smtClean="0">
                <a:latin typeface="Calibri"/>
                <a:ea typeface="Calibri"/>
                <a:cs typeface="Calibri"/>
                <a:sym typeface="Calibri"/>
              </a:rPr>
              <a:t>                       3-&gt; Light Snow and Rain + Thunderstorm + Scattered clouds, Light Rain +     	         Scattered clouds</a:t>
            </a:r>
          </a:p>
          <a:p>
            <a:pPr>
              <a:buClr>
                <a:srgbClr val="000000"/>
              </a:buClr>
              <a:buSzPct val="25000"/>
            </a:pPr>
            <a:r>
              <a:rPr lang="en-US" sz="1800" i="1" dirty="0" smtClean="0">
                <a:latin typeface="Calibri"/>
                <a:ea typeface="Calibri"/>
                <a:cs typeface="Calibri"/>
                <a:sym typeface="Calibri"/>
              </a:rPr>
              <a:t>                       4-&gt; Heavy Rain + Ice Pallets + Thunderstorm + Mist, Snow + Fog</a:t>
            </a:r>
          </a:p>
          <a:p>
            <a:pPr>
              <a:buClr>
                <a:srgbClr val="000000"/>
              </a:buClr>
              <a:buSzPct val="25000"/>
            </a:pPr>
            <a:r>
              <a:rPr lang="en-US" sz="1800" b="1" i="1" dirty="0" smtClean="0">
                <a:latin typeface="Calibri"/>
                <a:ea typeface="Calibri"/>
                <a:cs typeface="Calibri"/>
                <a:sym typeface="Calibri"/>
              </a:rPr>
              <a:t>temp:</a:t>
            </a:r>
            <a:r>
              <a:rPr lang="en-US" sz="1800" i="1" dirty="0" smtClean="0">
                <a:latin typeface="Calibri"/>
                <a:ea typeface="Calibri"/>
                <a:cs typeface="Calibri"/>
                <a:sym typeface="Calibri"/>
              </a:rPr>
              <a:t>            hourly temperature in Celsius</a:t>
            </a:r>
          </a:p>
          <a:p>
            <a:pPr>
              <a:buClr>
                <a:srgbClr val="000000"/>
              </a:buClr>
              <a:buSzPct val="25000"/>
            </a:pPr>
            <a:r>
              <a:rPr lang="en-US" sz="1800" b="1" i="1" dirty="0" err="1" smtClean="0">
                <a:latin typeface="Calibri"/>
                <a:ea typeface="Calibri"/>
                <a:cs typeface="Calibri"/>
                <a:sym typeface="Calibri"/>
              </a:rPr>
              <a:t>atemp</a:t>
            </a:r>
            <a:r>
              <a:rPr lang="en-US" sz="1800" b="1" i="1" dirty="0" smtClean="0">
                <a:latin typeface="Calibri"/>
                <a:ea typeface="Calibri"/>
                <a:cs typeface="Calibri"/>
                <a:sym typeface="Calibri"/>
              </a:rPr>
              <a:t>:</a:t>
            </a:r>
            <a:r>
              <a:rPr lang="en-US" sz="1800" i="1" dirty="0" smtClean="0">
                <a:latin typeface="Calibri"/>
                <a:ea typeface="Calibri"/>
                <a:cs typeface="Calibri"/>
                <a:sym typeface="Calibri"/>
              </a:rPr>
              <a:t>         "feels like" temperature in Celsius</a:t>
            </a:r>
          </a:p>
          <a:p>
            <a:pPr>
              <a:buClr>
                <a:srgbClr val="000000"/>
              </a:buClr>
              <a:buSzPct val="25000"/>
            </a:pPr>
            <a:r>
              <a:rPr lang="en-US" sz="1800" b="1" i="1" dirty="0" smtClean="0">
                <a:latin typeface="Calibri"/>
                <a:ea typeface="Calibri"/>
                <a:cs typeface="Calibri"/>
                <a:sym typeface="Calibri"/>
              </a:rPr>
              <a:t>humidity:</a:t>
            </a:r>
            <a:r>
              <a:rPr lang="en-US" sz="1800" i="1" dirty="0" smtClean="0">
                <a:latin typeface="Calibri"/>
                <a:ea typeface="Calibri"/>
                <a:cs typeface="Calibri"/>
                <a:sym typeface="Calibri"/>
              </a:rPr>
              <a:t>     relative humidity</a:t>
            </a:r>
          </a:p>
          <a:p>
            <a:pPr>
              <a:buClr>
                <a:srgbClr val="000000"/>
              </a:buClr>
              <a:buSzPct val="25000"/>
            </a:pPr>
            <a:r>
              <a:rPr lang="en-US" sz="1800" b="1" i="1" dirty="0" smtClean="0">
                <a:latin typeface="Calibri"/>
                <a:ea typeface="Calibri"/>
                <a:cs typeface="Calibri"/>
                <a:sym typeface="Calibri"/>
              </a:rPr>
              <a:t>windspeed:</a:t>
            </a:r>
            <a:r>
              <a:rPr lang="en-US" sz="1800" i="1" dirty="0" smtClean="0">
                <a:latin typeface="Calibri"/>
                <a:ea typeface="Calibri"/>
                <a:cs typeface="Calibri"/>
                <a:sym typeface="Calibri"/>
              </a:rPr>
              <a:t>  wind speed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4352</TotalTime>
  <Words>1328</Words>
  <Application>Microsoft Office PowerPoint</Application>
  <PresentationFormat>On-screen Show (4:3)</PresentationFormat>
  <Paragraphs>388</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Noto Sans Symbols</vt:lpstr>
      <vt:lpstr>Trebuchet MS</vt:lpstr>
      <vt:lpstr>Wingdings</vt:lpstr>
      <vt:lpstr>Wingdings 3</vt:lpstr>
      <vt:lpstr>Facet</vt:lpstr>
      <vt:lpstr>PowerPoint Presentation</vt:lpstr>
      <vt:lpstr>Agenda</vt:lpstr>
      <vt:lpstr>Background</vt:lpstr>
      <vt:lpstr>Workflow</vt:lpstr>
      <vt:lpstr>Hypothesis Generation</vt:lpstr>
      <vt:lpstr>Hypothesis Generation</vt:lpstr>
      <vt:lpstr>Understanding the Data Set</vt:lpstr>
      <vt:lpstr>Understanding the Data Set</vt:lpstr>
      <vt:lpstr>Understanding the Data Set</vt:lpstr>
      <vt:lpstr>Understanding the Data Set</vt:lpstr>
      <vt:lpstr>Data Exploration</vt:lpstr>
      <vt:lpstr>Data Exploration</vt:lpstr>
      <vt:lpstr>Data Exploration</vt:lpstr>
      <vt:lpstr>Data Exploration</vt:lpstr>
      <vt:lpstr>Data Exploration</vt:lpstr>
      <vt:lpstr>Data Exploration</vt:lpstr>
      <vt:lpstr>Data Exploration</vt:lpstr>
      <vt:lpstr>Data Exploration</vt:lpstr>
      <vt:lpstr>Data Exploration</vt:lpstr>
      <vt:lpstr>Hypothesis Testing</vt:lpstr>
      <vt:lpstr>Hypothesis Testing</vt:lpstr>
      <vt:lpstr>Hypothesis Testing</vt:lpstr>
      <vt:lpstr>Hypothesis Testing</vt:lpstr>
      <vt:lpstr>Hypothesis Testing</vt:lpstr>
      <vt:lpstr>Hypothesis Testing</vt:lpstr>
      <vt:lpstr>Feature Engineering</vt:lpstr>
      <vt:lpstr>Feature Engineering</vt:lpstr>
      <vt:lpstr>Feature Engineering</vt:lpstr>
      <vt:lpstr>Model Creation </vt:lpstr>
      <vt:lpstr>Model Validation </vt:lpstr>
      <vt:lpstr>Next Step:</vt:lpstr>
      <vt:lpstr>Next Step: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cp:lastModifiedBy>Sumedh Kumar Prasad</cp:lastModifiedBy>
  <cp:revision>346</cp:revision>
  <dcterms:modified xsi:type="dcterms:W3CDTF">2019-02-24T14:45:02Z</dcterms:modified>
</cp:coreProperties>
</file>