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9" r:id="rId1"/>
  </p:sldMasterIdLst>
  <p:sldIdLst>
    <p:sldId id="256" r:id="rId2"/>
    <p:sldId id="257" r:id="rId3"/>
    <p:sldId id="258" r:id="rId4"/>
    <p:sldId id="263" r:id="rId5"/>
    <p:sldId id="271" r:id="rId6"/>
    <p:sldId id="272" r:id="rId7"/>
    <p:sldId id="270" r:id="rId8"/>
    <p:sldId id="274" r:id="rId9"/>
    <p:sldId id="262" r:id="rId10"/>
    <p:sldId id="267" r:id="rId11"/>
    <p:sldId id="266" r:id="rId12"/>
    <p:sldId id="261" r:id="rId13"/>
    <p:sldId id="273" r:id="rId14"/>
    <p:sldId id="265"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EEC420-07F8-4E20-8B56-FAA57CBA6C01}" v="11" dt="2019-07-21T18:22:05.6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9984" autoAdjust="0"/>
    <p:restoredTop sz="94660"/>
  </p:normalViewPr>
  <p:slideViewPr>
    <p:cSldViewPr snapToGrid="0">
      <p:cViewPr varScale="1">
        <p:scale>
          <a:sx n="76" d="100"/>
          <a:sy n="76" d="100"/>
        </p:scale>
        <p:origin x="-108" y="-18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B61BEF0D-F0BB-DE4B-95CE-6DB70DBA9567}" type="datetimeFigureOut">
              <a:rPr lang="en-US" smtClean="0"/>
              <a:pPr/>
              <a:t>7/8/2023</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57F1E4F-1CFF-5643-939E-217C01CDF56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481330"/>
            <a:ext cx="109728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61BEF0D-F0BB-DE4B-95CE-6DB70DBA9567}" type="datetimeFigureOut">
              <a:rPr lang="en-US" smtClean="0"/>
              <a:pPr/>
              <a:t>7/8/2023</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4328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61BEF0D-F0BB-DE4B-95CE-6DB70DBA9567}" type="datetimeFigureOut">
              <a:rPr lang="en-US" smtClean="0"/>
              <a:pPr/>
              <a:t>7/8/2023</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61BEF0D-F0BB-DE4B-95CE-6DB70DBA9567}" type="datetimeFigureOut">
              <a:rPr lang="en-US" smtClean="0"/>
              <a:pPr/>
              <a:t>7/8/2023</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D57F1E4F-1CFF-5643-939E-217C01CDF565}" type="slidenum">
              <a:rPr lang="en-US" smtClean="0"/>
              <a:pPr/>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61BEF0D-F0BB-DE4B-95CE-6DB70DBA9567}" type="datetimeFigureOut">
              <a:rPr lang="en-US" smtClean="0"/>
              <a:pPr/>
              <a:t>7/8/2023</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D57F1E4F-1CFF-5643-939E-217C01CDF565}" type="slidenum">
              <a:rPr lang="en-US" smtClean="0"/>
              <a:pPr/>
              <a:t>‹#›</a:t>
            </a:fld>
            <a:endParaRPr lang="en-US" dirty="0"/>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61BEF0D-F0BB-DE4B-95CE-6DB70DBA9567}" type="datetimeFigureOut">
              <a:rPr lang="en-US" smtClean="0"/>
              <a:pPr/>
              <a:t>7/8/2023</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D57F1E4F-1CFF-5643-939E-217C01CDF565}" type="slidenum">
              <a:rPr lang="en-US" smtClean="0"/>
              <a:pPr/>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61BEF0D-F0BB-DE4B-95CE-6DB70DBA9567}" type="datetimeFigureOut">
              <a:rPr lang="en-US" smtClean="0"/>
              <a:pPr/>
              <a:t>7/8/2023</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D57F1E4F-1CFF-5643-939E-217C01CDF565}"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B61BEF0D-F0BB-DE4B-95CE-6DB70DBA9567}" type="datetimeFigureOut">
              <a:rPr lang="en-US" smtClean="0"/>
              <a:pPr/>
              <a:t>7/8/2023</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D57F1E4F-1CFF-5643-939E-217C01CDF565}" type="slidenum">
              <a:rPr lang="en-US" smtClean="0"/>
              <a:pPr/>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B61BEF0D-F0BB-DE4B-95CE-6DB70DBA9567}" type="datetimeFigureOut">
              <a:rPr lang="en-US" smtClean="0"/>
              <a:pPr/>
              <a:t>7/8/2023</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extLst/>
          </a:lstStyle>
          <a:p>
            <a:fld id="{B61BEF0D-F0BB-DE4B-95CE-6DB70DBA9567}" type="datetimeFigureOut">
              <a:rPr lang="en-US" smtClean="0"/>
              <a:pPr/>
              <a:t>7/8/2023</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D57F1E4F-1CFF-5643-939E-217C01CDF565}"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B61BEF0D-F0BB-DE4B-95CE-6DB70DBA9567}" type="datetimeFigureOut">
              <a:rPr lang="en-US" smtClean="0"/>
              <a:pPr/>
              <a:t>7/8/2023</a:t>
            </a:fld>
            <a:endParaRPr lang="en-US" dirty="0"/>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57F1E4F-1CFF-5643-939E-217C01CDF565}" type="slidenum">
              <a:rPr lang="en-US" smtClean="0"/>
              <a:pPr/>
              <a:t>‹#›</a:t>
            </a:fld>
            <a:endParaRPr lang="en-US"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B61BEF0D-F0BB-DE4B-95CE-6DB70DBA9567}" type="datetimeFigureOut">
              <a:rPr lang="en-US" smtClean="0"/>
              <a:pPr/>
              <a:t>7/8/2023</a:t>
            </a:fld>
            <a:endParaRPr lang="en-US" dirty="0"/>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D57F1E4F-1CFF-5643-939E-217C01CDF56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mailto:ddsmegh4@gmai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46525" y="1714363"/>
            <a:ext cx="6079691" cy="994446"/>
          </a:xfrm>
        </p:spPr>
        <p:txBody>
          <a:bodyPr>
            <a:noAutofit/>
          </a:bodyPr>
          <a:lstStyle/>
          <a:p>
            <a:r>
              <a:rPr lang="en-US" sz="4400" dirty="0" smtClean="0">
                <a:cs typeface="Calibri Light"/>
              </a:rPr>
              <a:t>Dairy goods sales prediction</a:t>
            </a:r>
            <a:endParaRPr lang="en-US" sz="4400" dirty="0">
              <a:cs typeface="Calibri Light"/>
            </a:endParaRPr>
          </a:p>
        </p:txBody>
      </p:sp>
      <p:sp>
        <p:nvSpPr>
          <p:cNvPr id="3" name="Subtitle 2"/>
          <p:cNvSpPr>
            <a:spLocks noGrp="1"/>
          </p:cNvSpPr>
          <p:nvPr>
            <p:ph type="subTitle" idx="1"/>
          </p:nvPr>
        </p:nvSpPr>
        <p:spPr>
          <a:xfrm>
            <a:off x="3172692" y="4108645"/>
            <a:ext cx="3775653" cy="1059103"/>
          </a:xfrm>
        </p:spPr>
        <p:txBody>
          <a:bodyPr>
            <a:normAutofit lnSpcReduction="10000"/>
          </a:bodyPr>
          <a:lstStyle/>
          <a:p>
            <a:pPr algn="l"/>
            <a:r>
              <a:rPr lang="en-US" sz="2000" dirty="0">
                <a:ea typeface="+mn-lt"/>
                <a:cs typeface="+mn-lt"/>
              </a:rPr>
              <a:t>Project Mentor</a:t>
            </a:r>
            <a:r>
              <a:rPr lang="en-US" sz="2000" b="1" dirty="0">
                <a:ea typeface="+mn-lt"/>
                <a:cs typeface="+mn-lt"/>
              </a:rPr>
              <a:t> :</a:t>
            </a:r>
            <a:endParaRPr lang="en-US" sz="2000" dirty="0">
              <a:cs typeface="Calibri" panose="020F0502020204030204"/>
            </a:endParaRPr>
          </a:p>
          <a:p>
            <a:pPr algn="l"/>
            <a:r>
              <a:rPr lang="en-US" sz="2000" b="1" dirty="0">
                <a:ea typeface="+mn-lt"/>
                <a:cs typeface="+mn-lt"/>
              </a:rPr>
              <a:t>      Prof. </a:t>
            </a:r>
            <a:r>
              <a:rPr lang="en-US" sz="2200" b="1" dirty="0">
                <a:ea typeface="+mn-lt"/>
                <a:cs typeface="+mn-lt"/>
              </a:rPr>
              <a:t>Arnab Chakraborty</a:t>
            </a:r>
            <a:endParaRPr lang="en-US" sz="2000">
              <a:cs typeface="Calibri" panose="020F0502020204030204"/>
            </a:endParaRPr>
          </a:p>
        </p:txBody>
      </p:sp>
      <p:sp>
        <p:nvSpPr>
          <p:cNvPr id="4" name="TextBox 3">
            <a:extLst>
              <a:ext uri="{FF2B5EF4-FFF2-40B4-BE49-F238E27FC236}">
                <a16:creationId xmlns:a16="http://schemas.microsoft.com/office/drawing/2014/main" xmlns="" id="{68A09A12-8603-45A6-AB7F-70A6D3F0A161}"/>
              </a:ext>
            </a:extLst>
          </p:cNvPr>
          <p:cNvSpPr txBox="1"/>
          <p:nvPr/>
        </p:nvSpPr>
        <p:spPr>
          <a:xfrm>
            <a:off x="8188040" y="4114800"/>
            <a:ext cx="3449781"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noProof="1">
                <a:ea typeface="+mn-lt"/>
                <a:cs typeface="+mn-lt"/>
              </a:rPr>
              <a:t>Team Members :</a:t>
            </a:r>
          </a:p>
          <a:p>
            <a:pPr marL="342900" indent="-342900">
              <a:buFont typeface="Arial"/>
              <a:buChar char="•"/>
            </a:pPr>
            <a:r>
              <a:rPr lang="en-US" sz="2200" b="1" noProof="1" smtClean="0">
                <a:cs typeface="Calibri" panose="020F0502020204030204"/>
              </a:rPr>
              <a:t>Vishwanath.R</a:t>
            </a:r>
            <a:endParaRPr lang="en-US" sz="2200" b="1" noProof="1">
              <a:cs typeface="Calibri" panose="020F0502020204030204"/>
            </a:endParaRPr>
          </a:p>
        </p:txBody>
      </p:sp>
    </p:spTree>
    <p:extLst>
      <p:ext uri="{BB962C8B-B14F-4D97-AF65-F5344CB8AC3E}">
        <p14:creationId xmlns:p14="http://schemas.microsoft.com/office/powerpoint/2010/main" xmlns="" val="2526593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fade">
                                      <p:cBhvr>
                                        <p:cTn id="19" dur="500"/>
                                        <p:tgtEl>
                                          <p:spTgt spid="4">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fade">
                                      <p:cBhvr>
                                        <p:cTn id="2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E469D8D-569E-4C22-83AA-F97FD7EEC776}"/>
              </a:ext>
            </a:extLst>
          </p:cNvPr>
          <p:cNvSpPr>
            <a:spLocks noGrp="1"/>
          </p:cNvSpPr>
          <p:nvPr>
            <p:ph idx="1"/>
          </p:nvPr>
        </p:nvSpPr>
        <p:spPr>
          <a:xfrm>
            <a:off x="746621" y="2466363"/>
            <a:ext cx="4680584" cy="3324841"/>
          </a:xfrm>
        </p:spPr>
        <p:txBody>
          <a:bodyPr vert="horz" lIns="91440" tIns="45720" rIns="91440" bIns="45720" rtlCol="0" anchor="ctr">
            <a:noAutofit/>
          </a:bodyPr>
          <a:lstStyle/>
          <a:p>
            <a:r>
              <a:rPr lang="en-US" sz="2000" dirty="0" smtClean="0"/>
              <a:t>Random Forest Regression is a supervised learning algorithm that uses ensemble learning method for regression. Ensemble learning method is a technique that combines predictions from multiple machine learning algorithms to make a more accurate prediction than a single model.</a:t>
            </a:r>
            <a:endParaRPr lang="en-US" sz="2000" dirty="0"/>
          </a:p>
        </p:txBody>
      </p:sp>
      <p:sp>
        <p:nvSpPr>
          <p:cNvPr id="2" name="Title 1">
            <a:extLst>
              <a:ext uri="{FF2B5EF4-FFF2-40B4-BE49-F238E27FC236}">
                <a16:creationId xmlns:a16="http://schemas.microsoft.com/office/drawing/2014/main" xmlns="" id="{02B4806A-3422-4C9B-ACD3-A558283BE27F}"/>
              </a:ext>
            </a:extLst>
          </p:cNvPr>
          <p:cNvSpPr>
            <a:spLocks noGrp="1"/>
          </p:cNvSpPr>
          <p:nvPr>
            <p:ph type="title"/>
          </p:nvPr>
        </p:nvSpPr>
        <p:spPr>
          <a:xfrm>
            <a:off x="838428" y="1030292"/>
            <a:ext cx="4588777" cy="1035579"/>
          </a:xfrm>
        </p:spPr>
        <p:txBody>
          <a:bodyPr>
            <a:noAutofit/>
          </a:bodyPr>
          <a:lstStyle/>
          <a:p>
            <a:r>
              <a:rPr lang="en-US" sz="3800" dirty="0" smtClean="0">
                <a:cs typeface="Calibri Light"/>
              </a:rPr>
              <a:t>RANDOM FOREST REGRESSOR</a:t>
            </a:r>
            <a:endParaRPr lang="en-US" sz="3800" dirty="0">
              <a:cs typeface="Calibri Light"/>
            </a:endParaRPr>
          </a:p>
        </p:txBody>
      </p:sp>
      <p:pic>
        <p:nvPicPr>
          <p:cNvPr id="7" name="Picture 6"/>
          <p:cNvPicPr/>
          <p:nvPr/>
        </p:nvPicPr>
        <p:blipFill>
          <a:blip r:embed="rId2"/>
          <a:srcRect/>
          <a:stretch>
            <a:fillRect/>
          </a:stretch>
        </p:blipFill>
        <p:spPr bwMode="auto">
          <a:xfrm>
            <a:off x="6140742" y="939565"/>
            <a:ext cx="5265954" cy="4588995"/>
          </a:xfrm>
          <a:prstGeom prst="rect">
            <a:avLst/>
          </a:prstGeom>
          <a:noFill/>
          <a:ln w="9525">
            <a:noFill/>
            <a:miter lim="800000"/>
            <a:headEnd/>
            <a:tailEnd/>
          </a:ln>
        </p:spPr>
      </p:pic>
    </p:spTree>
    <p:extLst>
      <p:ext uri="{BB962C8B-B14F-4D97-AF65-F5344CB8AC3E}">
        <p14:creationId xmlns:p14="http://schemas.microsoft.com/office/powerpoint/2010/main" xmlns="" val="2553554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E469D8D-569E-4C22-83AA-F97FD7EEC776}"/>
              </a:ext>
            </a:extLst>
          </p:cNvPr>
          <p:cNvSpPr>
            <a:spLocks noGrp="1"/>
          </p:cNvSpPr>
          <p:nvPr>
            <p:ph idx="1"/>
          </p:nvPr>
        </p:nvSpPr>
        <p:spPr>
          <a:xfrm>
            <a:off x="763399" y="1518342"/>
            <a:ext cx="5528344" cy="4863628"/>
          </a:xfrm>
        </p:spPr>
        <p:txBody>
          <a:bodyPr vert="horz" lIns="91440" tIns="45720" rIns="91440" bIns="45720" rtlCol="0" anchor="ctr">
            <a:noAutofit/>
          </a:bodyPr>
          <a:lstStyle/>
          <a:p>
            <a:r>
              <a:rPr lang="en-US" sz="2000" dirty="0" smtClean="0"/>
              <a:t>Ridge regression is a specialized technique used to analyze multiple regression data that is multi collinear in nature. It is a fundamental regularization technique, but it is not used very widely because of the complex science behind it. However, it is fairly easy to explore the science behind ridge regression in r if you have an overall idea of the concept of multiple regression. Regression stays the same, but in </a:t>
            </a:r>
            <a:r>
              <a:rPr lang="en-US" sz="2000" dirty="0" smtClean="0"/>
              <a:t>regularization, </a:t>
            </a:r>
            <a:r>
              <a:rPr lang="en-US" sz="2000" dirty="0" smtClean="0"/>
              <a:t>the way the model coefficients are determined is different.</a:t>
            </a:r>
            <a:endParaRPr lang="en-US" sz="2000" dirty="0"/>
          </a:p>
        </p:txBody>
      </p:sp>
      <p:sp>
        <p:nvSpPr>
          <p:cNvPr id="2" name="Title 1">
            <a:extLst>
              <a:ext uri="{FF2B5EF4-FFF2-40B4-BE49-F238E27FC236}">
                <a16:creationId xmlns:a16="http://schemas.microsoft.com/office/drawing/2014/main" xmlns="" id="{02B4806A-3422-4C9B-ACD3-A558283BE27F}"/>
              </a:ext>
            </a:extLst>
          </p:cNvPr>
          <p:cNvSpPr>
            <a:spLocks noGrp="1"/>
          </p:cNvSpPr>
          <p:nvPr>
            <p:ph type="title"/>
          </p:nvPr>
        </p:nvSpPr>
        <p:spPr>
          <a:xfrm>
            <a:off x="662731" y="255274"/>
            <a:ext cx="2961313" cy="1608124"/>
          </a:xfrm>
        </p:spPr>
        <p:txBody>
          <a:bodyPr>
            <a:normAutofit/>
          </a:bodyPr>
          <a:lstStyle/>
          <a:p>
            <a:r>
              <a:rPr lang="en-US" sz="3800" dirty="0" smtClean="0">
                <a:cs typeface="Calibri Light" panose="020F0302020204030204"/>
              </a:rPr>
              <a:t>RIDGE</a:t>
            </a:r>
            <a:endParaRPr lang="en-US" sz="3800" dirty="0">
              <a:cs typeface="Calibri Light" panose="020F0302020204030204"/>
            </a:endParaRPr>
          </a:p>
        </p:txBody>
      </p:sp>
      <p:pic>
        <p:nvPicPr>
          <p:cNvPr id="5" name="Picture 4"/>
          <p:cNvPicPr/>
          <p:nvPr/>
        </p:nvPicPr>
        <p:blipFill>
          <a:blip r:embed="rId2"/>
          <a:srcRect/>
          <a:stretch>
            <a:fillRect/>
          </a:stretch>
        </p:blipFill>
        <p:spPr bwMode="auto">
          <a:xfrm>
            <a:off x="6929306" y="679508"/>
            <a:ext cx="4731391" cy="3534802"/>
          </a:xfrm>
          <a:prstGeom prst="rect">
            <a:avLst/>
          </a:prstGeom>
          <a:noFill/>
          <a:ln w="9525">
            <a:noFill/>
            <a:miter lim="800000"/>
            <a:headEnd/>
            <a:tailEnd/>
          </a:ln>
        </p:spPr>
      </p:pic>
      <p:pic>
        <p:nvPicPr>
          <p:cNvPr id="6" name="Picture 5"/>
          <p:cNvPicPr/>
          <p:nvPr/>
        </p:nvPicPr>
        <p:blipFill>
          <a:blip r:embed="rId3"/>
          <a:srcRect/>
          <a:stretch>
            <a:fillRect/>
          </a:stretch>
        </p:blipFill>
        <p:spPr bwMode="auto">
          <a:xfrm>
            <a:off x="6954473" y="4378584"/>
            <a:ext cx="4672551" cy="2093989"/>
          </a:xfrm>
          <a:prstGeom prst="rect">
            <a:avLst/>
          </a:prstGeom>
          <a:noFill/>
          <a:ln w="9525">
            <a:noFill/>
            <a:miter lim="800000"/>
            <a:headEnd/>
            <a:tailEnd/>
          </a:ln>
        </p:spPr>
      </p:pic>
    </p:spTree>
    <p:extLst>
      <p:ext uri="{BB962C8B-B14F-4D97-AF65-F5344CB8AC3E}">
        <p14:creationId xmlns:p14="http://schemas.microsoft.com/office/powerpoint/2010/main" xmlns="" val="1616246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E469D8D-569E-4C22-83AA-F97FD7EEC776}"/>
              </a:ext>
            </a:extLst>
          </p:cNvPr>
          <p:cNvSpPr>
            <a:spLocks noGrp="1"/>
          </p:cNvSpPr>
          <p:nvPr>
            <p:ph idx="1"/>
          </p:nvPr>
        </p:nvSpPr>
        <p:spPr>
          <a:xfrm>
            <a:off x="1877553" y="5418802"/>
            <a:ext cx="7914699" cy="1280007"/>
          </a:xfrm>
        </p:spPr>
        <p:txBody>
          <a:bodyPr>
            <a:normAutofit fontScale="70000" lnSpcReduction="20000"/>
          </a:bodyPr>
          <a:lstStyle/>
          <a:p>
            <a:r>
              <a:rPr lang="en-US" dirty="0">
                <a:cs typeface="Calibri" panose="020F0502020204030204"/>
              </a:rPr>
              <a:t>The data shown above is an  average of multiple test runs.</a:t>
            </a:r>
            <a:endParaRPr lang="en-US" dirty="0"/>
          </a:p>
          <a:p>
            <a:r>
              <a:rPr lang="en-US" dirty="0">
                <a:cs typeface="Calibri" panose="020F0502020204030204"/>
              </a:rPr>
              <a:t>We see that the highest accuracy for the train dataset is </a:t>
            </a:r>
            <a:r>
              <a:rPr lang="en-US" dirty="0" smtClean="0">
                <a:cs typeface="Calibri" panose="020F0502020204030204"/>
              </a:rPr>
              <a:t>Ridge</a:t>
            </a:r>
            <a:r>
              <a:rPr lang="en-US" dirty="0" smtClean="0">
                <a:cs typeface="Calibri" panose="020F0502020204030204"/>
              </a:rPr>
              <a:t>.</a:t>
            </a:r>
            <a:endParaRPr lang="en-US" dirty="0">
              <a:cs typeface="Calibri" panose="020F0502020204030204"/>
            </a:endParaRPr>
          </a:p>
          <a:p>
            <a:r>
              <a:rPr lang="en-US" dirty="0">
                <a:cs typeface="Calibri" panose="020F0502020204030204"/>
              </a:rPr>
              <a:t>So we select </a:t>
            </a:r>
            <a:r>
              <a:rPr lang="en-US" dirty="0" smtClean="0">
                <a:cs typeface="Calibri" panose="020F0502020204030204"/>
              </a:rPr>
              <a:t>Ridge</a:t>
            </a:r>
            <a:r>
              <a:rPr lang="en-US" dirty="0" smtClean="0">
                <a:cs typeface="Calibri" panose="020F0502020204030204"/>
              </a:rPr>
              <a:t> </a:t>
            </a:r>
            <a:r>
              <a:rPr lang="en-US" dirty="0">
                <a:cs typeface="Calibri" panose="020F0502020204030204"/>
              </a:rPr>
              <a:t>model to predict the test dataset.</a:t>
            </a:r>
          </a:p>
        </p:txBody>
      </p:sp>
      <p:sp>
        <p:nvSpPr>
          <p:cNvPr id="2" name="Title 1">
            <a:extLst>
              <a:ext uri="{FF2B5EF4-FFF2-40B4-BE49-F238E27FC236}">
                <a16:creationId xmlns:a16="http://schemas.microsoft.com/office/drawing/2014/main" xmlns="" id="{02B4806A-3422-4C9B-ACD3-A558283BE27F}"/>
              </a:ext>
            </a:extLst>
          </p:cNvPr>
          <p:cNvSpPr>
            <a:spLocks noGrp="1"/>
          </p:cNvSpPr>
          <p:nvPr>
            <p:ph type="title"/>
          </p:nvPr>
        </p:nvSpPr>
        <p:spPr>
          <a:xfrm>
            <a:off x="519547" y="110841"/>
            <a:ext cx="9272444" cy="1456267"/>
          </a:xfrm>
        </p:spPr>
        <p:txBody>
          <a:bodyPr>
            <a:normAutofit/>
          </a:bodyPr>
          <a:lstStyle/>
          <a:p>
            <a:r>
              <a:rPr lang="en-US" sz="3800">
                <a:cs typeface="Calibri Light"/>
              </a:rPr>
              <a:t>Accuracy comparison graph</a:t>
            </a:r>
          </a:p>
        </p:txBody>
      </p:sp>
      <p:graphicFrame>
        <p:nvGraphicFramePr>
          <p:cNvPr id="7" name="Table 7">
            <a:extLst>
              <a:ext uri="{FF2B5EF4-FFF2-40B4-BE49-F238E27FC236}">
                <a16:creationId xmlns:a16="http://schemas.microsoft.com/office/drawing/2014/main" xmlns="" id="{76CA4D93-F759-41A5-8B09-9B987F1510B1}"/>
              </a:ext>
            </a:extLst>
          </p:cNvPr>
          <p:cNvGraphicFramePr>
            <a:graphicFrameLocks noGrp="1"/>
          </p:cNvGraphicFramePr>
          <p:nvPr>
            <p:extLst>
              <p:ext uri="{D42A27DB-BD31-4B8C-83A1-F6EECF244321}">
                <p14:modId xmlns:p14="http://schemas.microsoft.com/office/powerpoint/2010/main" xmlns="" val="2689181419"/>
              </p:ext>
            </p:extLst>
          </p:nvPr>
        </p:nvGraphicFramePr>
        <p:xfrm>
          <a:off x="6627303" y="1577130"/>
          <a:ext cx="4889707" cy="3578540"/>
        </p:xfrm>
        <a:graphic>
          <a:graphicData uri="http://schemas.openxmlformats.org/drawingml/2006/table">
            <a:tbl>
              <a:tblPr firstRow="1" bandRow="1">
                <a:tableStyleId>{5C22544A-7EE6-4342-B048-85BDC9FD1C3A}</a:tableStyleId>
              </a:tblPr>
              <a:tblGrid>
                <a:gridCol w="3142597">
                  <a:extLst>
                    <a:ext uri="{9D8B030D-6E8A-4147-A177-3AD203B41FA5}">
                      <a16:colId xmlns:a16="http://schemas.microsoft.com/office/drawing/2014/main" xmlns="" val="1611207010"/>
                    </a:ext>
                  </a:extLst>
                </a:gridCol>
                <a:gridCol w="1747110">
                  <a:extLst>
                    <a:ext uri="{9D8B030D-6E8A-4147-A177-3AD203B41FA5}">
                      <a16:colId xmlns:a16="http://schemas.microsoft.com/office/drawing/2014/main" xmlns="" val="50549333"/>
                    </a:ext>
                  </a:extLst>
                </a:gridCol>
              </a:tblGrid>
              <a:tr h="774380">
                <a:tc>
                  <a:txBody>
                    <a:bodyPr/>
                    <a:lstStyle/>
                    <a:p>
                      <a:pPr algn="ctr">
                        <a:lnSpc>
                          <a:spcPct val="150000"/>
                        </a:lnSpc>
                      </a:pPr>
                      <a:r>
                        <a:rPr lang="en-US" sz="2200" b="1" dirty="0"/>
                        <a:t>Models Used</a:t>
                      </a:r>
                    </a:p>
                  </a:txBody>
                  <a:tcPr/>
                </a:tc>
                <a:tc>
                  <a:txBody>
                    <a:bodyPr/>
                    <a:lstStyle/>
                    <a:p>
                      <a:pPr algn="ctr">
                        <a:lnSpc>
                          <a:spcPct val="150000"/>
                        </a:lnSpc>
                      </a:pPr>
                      <a:r>
                        <a:rPr lang="en-US" sz="2200" b="1" dirty="0"/>
                        <a:t>Accuracy %</a:t>
                      </a:r>
                    </a:p>
                  </a:txBody>
                  <a:tcPr/>
                </a:tc>
                <a:extLst>
                  <a:ext uri="{0D108BD9-81ED-4DB2-BD59-A6C34878D82A}">
                    <a16:rowId xmlns:a16="http://schemas.microsoft.com/office/drawing/2014/main" xmlns="" val="545488361"/>
                  </a:ext>
                </a:extLst>
              </a:tr>
              <a:tr h="490288">
                <a:tc>
                  <a:txBody>
                    <a:bodyPr/>
                    <a:lstStyle/>
                    <a:p>
                      <a:pPr lvl="0" algn="ctr">
                        <a:lnSpc>
                          <a:spcPct val="175000"/>
                        </a:lnSpc>
                        <a:buNone/>
                      </a:pPr>
                      <a:r>
                        <a:rPr lang="en-US" sz="2000" dirty="0" smtClean="0"/>
                        <a:t>Linear </a:t>
                      </a:r>
                      <a:r>
                        <a:rPr lang="en-US" sz="2000" dirty="0"/>
                        <a:t>Regression</a:t>
                      </a:r>
                    </a:p>
                  </a:txBody>
                  <a:tcPr/>
                </a:tc>
                <a:tc>
                  <a:txBody>
                    <a:bodyPr/>
                    <a:lstStyle/>
                    <a:p>
                      <a:pPr algn="ctr">
                        <a:lnSpc>
                          <a:spcPct val="175000"/>
                        </a:lnSpc>
                      </a:pPr>
                      <a:r>
                        <a:rPr lang="en-US" sz="2000" dirty="0" smtClean="0"/>
                        <a:t>82.0</a:t>
                      </a:r>
                      <a:endParaRPr lang="en-US" sz="2000" dirty="0"/>
                    </a:p>
                  </a:txBody>
                  <a:tcPr/>
                </a:tc>
                <a:extLst>
                  <a:ext uri="{0D108BD9-81ED-4DB2-BD59-A6C34878D82A}">
                    <a16:rowId xmlns:a16="http://schemas.microsoft.com/office/drawing/2014/main" xmlns="" val="829776629"/>
                  </a:ext>
                </a:extLst>
              </a:tr>
              <a:tr h="490288">
                <a:tc>
                  <a:txBody>
                    <a:bodyPr/>
                    <a:lstStyle/>
                    <a:p>
                      <a:pPr lvl="0" algn="ctr">
                        <a:lnSpc>
                          <a:spcPct val="175000"/>
                        </a:lnSpc>
                        <a:buNone/>
                      </a:pPr>
                      <a:r>
                        <a:rPr lang="en-US" sz="2000" dirty="0" smtClean="0"/>
                        <a:t>Lasso</a:t>
                      </a:r>
                      <a:r>
                        <a:rPr lang="en-US" sz="2000" baseline="0" dirty="0" smtClean="0"/>
                        <a:t> </a:t>
                      </a:r>
                      <a:endParaRPr lang="en-US" sz="2000" dirty="0"/>
                    </a:p>
                  </a:txBody>
                  <a:tcPr/>
                </a:tc>
                <a:tc>
                  <a:txBody>
                    <a:bodyPr/>
                    <a:lstStyle/>
                    <a:p>
                      <a:pPr algn="ctr">
                        <a:lnSpc>
                          <a:spcPct val="175000"/>
                        </a:lnSpc>
                      </a:pPr>
                      <a:r>
                        <a:rPr lang="en-US" sz="2000" dirty="0" smtClean="0"/>
                        <a:t>83.0</a:t>
                      </a:r>
                      <a:endParaRPr lang="en-US" sz="2000" dirty="0"/>
                    </a:p>
                  </a:txBody>
                  <a:tcPr/>
                </a:tc>
                <a:extLst>
                  <a:ext uri="{0D108BD9-81ED-4DB2-BD59-A6C34878D82A}">
                    <a16:rowId xmlns:a16="http://schemas.microsoft.com/office/drawing/2014/main" xmlns="" val="1759375213"/>
                  </a:ext>
                </a:extLst>
              </a:tr>
              <a:tr h="950961">
                <a:tc>
                  <a:txBody>
                    <a:bodyPr/>
                    <a:lstStyle/>
                    <a:p>
                      <a:pPr lvl="0" algn="ctr">
                        <a:lnSpc>
                          <a:spcPct val="175000"/>
                        </a:lnSpc>
                        <a:buNone/>
                      </a:pPr>
                      <a:r>
                        <a:rPr lang="en-US" sz="2000" dirty="0" smtClean="0"/>
                        <a:t>Random</a:t>
                      </a:r>
                      <a:r>
                        <a:rPr lang="en-US" sz="2000" baseline="0" dirty="0" smtClean="0"/>
                        <a:t> Forest Regressor</a:t>
                      </a:r>
                      <a:endParaRPr lang="en-US" sz="2000" dirty="0"/>
                    </a:p>
                  </a:txBody>
                  <a:tcPr/>
                </a:tc>
                <a:tc>
                  <a:txBody>
                    <a:bodyPr/>
                    <a:lstStyle/>
                    <a:p>
                      <a:pPr algn="ctr">
                        <a:lnSpc>
                          <a:spcPct val="175000"/>
                        </a:lnSpc>
                      </a:pPr>
                      <a:r>
                        <a:rPr lang="en-US" sz="2000" dirty="0" smtClean="0"/>
                        <a:t>77.0</a:t>
                      </a:r>
                      <a:endParaRPr lang="en-US" sz="2000" dirty="0"/>
                    </a:p>
                  </a:txBody>
                  <a:tcPr/>
                </a:tc>
                <a:extLst>
                  <a:ext uri="{0D108BD9-81ED-4DB2-BD59-A6C34878D82A}">
                    <a16:rowId xmlns:a16="http://schemas.microsoft.com/office/drawing/2014/main" xmlns="" val="1895637599"/>
                  </a:ext>
                </a:extLst>
              </a:tr>
              <a:tr h="490288">
                <a:tc>
                  <a:txBody>
                    <a:bodyPr/>
                    <a:lstStyle/>
                    <a:p>
                      <a:pPr lvl="0" algn="ctr">
                        <a:lnSpc>
                          <a:spcPct val="175000"/>
                        </a:lnSpc>
                        <a:buNone/>
                      </a:pPr>
                      <a:r>
                        <a:rPr lang="en-US" sz="2000" dirty="0" smtClean="0"/>
                        <a:t>Ridge</a:t>
                      </a:r>
                      <a:endParaRPr lang="en-US" sz="2000" dirty="0"/>
                    </a:p>
                  </a:txBody>
                  <a:tcPr/>
                </a:tc>
                <a:tc>
                  <a:txBody>
                    <a:bodyPr/>
                    <a:lstStyle/>
                    <a:p>
                      <a:pPr algn="ctr">
                        <a:lnSpc>
                          <a:spcPct val="175000"/>
                        </a:lnSpc>
                      </a:pPr>
                      <a:r>
                        <a:rPr lang="en-US" sz="2000" dirty="0" smtClean="0"/>
                        <a:t>88.0</a:t>
                      </a:r>
                      <a:endParaRPr lang="en-US" sz="2000" dirty="0"/>
                    </a:p>
                  </a:txBody>
                  <a:tcPr/>
                </a:tc>
                <a:extLst>
                  <a:ext uri="{0D108BD9-81ED-4DB2-BD59-A6C34878D82A}">
                    <a16:rowId xmlns:a16="http://schemas.microsoft.com/office/drawing/2014/main" xmlns="" val="2944415490"/>
                  </a:ext>
                </a:extLst>
              </a:tr>
            </a:tbl>
          </a:graphicData>
        </a:graphic>
      </p:graphicFrame>
      <p:pic>
        <p:nvPicPr>
          <p:cNvPr id="1026" name="Picture 2"/>
          <p:cNvPicPr>
            <a:picLocks noChangeAspect="1" noChangeArrowheads="1"/>
          </p:cNvPicPr>
          <p:nvPr/>
        </p:nvPicPr>
        <p:blipFill>
          <a:blip r:embed="rId2"/>
          <a:srcRect/>
          <a:stretch>
            <a:fillRect/>
          </a:stretch>
        </p:blipFill>
        <p:spPr bwMode="auto">
          <a:xfrm>
            <a:off x="793940" y="1610687"/>
            <a:ext cx="5419725" cy="3718120"/>
          </a:xfrm>
          <a:prstGeom prst="rect">
            <a:avLst/>
          </a:prstGeom>
          <a:noFill/>
          <a:ln w="9525">
            <a:noFill/>
            <a:miter lim="800000"/>
            <a:headEnd/>
            <a:tailEnd/>
          </a:ln>
          <a:effectLst/>
        </p:spPr>
      </p:pic>
    </p:spTree>
    <p:extLst>
      <p:ext uri="{BB962C8B-B14F-4D97-AF65-F5344CB8AC3E}">
        <p14:creationId xmlns:p14="http://schemas.microsoft.com/office/powerpoint/2010/main" xmlns="" val="1030053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E469D8D-569E-4C22-83AA-F97FD7EEC776}"/>
              </a:ext>
            </a:extLst>
          </p:cNvPr>
          <p:cNvSpPr>
            <a:spLocks noGrp="1"/>
          </p:cNvSpPr>
          <p:nvPr>
            <p:ph idx="1"/>
          </p:nvPr>
        </p:nvSpPr>
        <p:spPr>
          <a:xfrm>
            <a:off x="1877553" y="5418802"/>
            <a:ext cx="7914699" cy="1280007"/>
          </a:xfrm>
        </p:spPr>
        <p:txBody>
          <a:bodyPr>
            <a:normAutofit/>
          </a:bodyPr>
          <a:lstStyle/>
          <a:p>
            <a:pPr>
              <a:buNone/>
            </a:pPr>
            <a:r>
              <a:rPr lang="en-US" dirty="0" smtClean="0">
                <a:cs typeface="Calibri" panose="020F0502020204030204"/>
              </a:rPr>
              <a:t>We see that the </a:t>
            </a:r>
            <a:r>
              <a:rPr lang="en-US" dirty="0" smtClean="0">
                <a:cs typeface="Calibri" panose="020F0502020204030204"/>
              </a:rPr>
              <a:t>Ridge model has least Mean absolute error.</a:t>
            </a:r>
            <a:endParaRPr lang="en-US" dirty="0" smtClean="0">
              <a:cs typeface="Calibri" panose="020F0502020204030204"/>
            </a:endParaRPr>
          </a:p>
          <a:p>
            <a:pPr>
              <a:buNone/>
            </a:pPr>
            <a:endParaRPr lang="en-US" dirty="0">
              <a:cs typeface="Calibri" panose="020F0502020204030204"/>
            </a:endParaRPr>
          </a:p>
        </p:txBody>
      </p:sp>
      <p:sp>
        <p:nvSpPr>
          <p:cNvPr id="2" name="Title 1">
            <a:extLst>
              <a:ext uri="{FF2B5EF4-FFF2-40B4-BE49-F238E27FC236}">
                <a16:creationId xmlns:a16="http://schemas.microsoft.com/office/drawing/2014/main" xmlns="" id="{02B4806A-3422-4C9B-ACD3-A558283BE27F}"/>
              </a:ext>
            </a:extLst>
          </p:cNvPr>
          <p:cNvSpPr>
            <a:spLocks noGrp="1"/>
          </p:cNvSpPr>
          <p:nvPr>
            <p:ph type="title"/>
          </p:nvPr>
        </p:nvSpPr>
        <p:spPr>
          <a:xfrm>
            <a:off x="519547" y="110841"/>
            <a:ext cx="9272444" cy="1456267"/>
          </a:xfrm>
        </p:spPr>
        <p:txBody>
          <a:bodyPr>
            <a:normAutofit/>
          </a:bodyPr>
          <a:lstStyle/>
          <a:p>
            <a:r>
              <a:rPr lang="en-US" sz="3800" dirty="0" err="1" smtClean="0">
                <a:cs typeface="Calibri Light"/>
              </a:rPr>
              <a:t>Mean_absolute_error</a:t>
            </a:r>
            <a:r>
              <a:rPr lang="en-US" sz="3800" dirty="0" smtClean="0">
                <a:cs typeface="Calibri Light"/>
              </a:rPr>
              <a:t> </a:t>
            </a:r>
            <a:r>
              <a:rPr lang="en-US" sz="3800" dirty="0">
                <a:cs typeface="Calibri Light"/>
              </a:rPr>
              <a:t>comparison graph</a:t>
            </a:r>
          </a:p>
        </p:txBody>
      </p:sp>
      <p:graphicFrame>
        <p:nvGraphicFramePr>
          <p:cNvPr id="7" name="Table 7">
            <a:extLst>
              <a:ext uri="{FF2B5EF4-FFF2-40B4-BE49-F238E27FC236}">
                <a16:creationId xmlns:a16="http://schemas.microsoft.com/office/drawing/2014/main" xmlns="" id="{76CA4D93-F759-41A5-8B09-9B987F1510B1}"/>
              </a:ext>
            </a:extLst>
          </p:cNvPr>
          <p:cNvGraphicFramePr>
            <a:graphicFrameLocks noGrp="1"/>
          </p:cNvGraphicFramePr>
          <p:nvPr>
            <p:extLst>
              <p:ext uri="{D42A27DB-BD31-4B8C-83A1-F6EECF244321}">
                <p14:modId xmlns:p14="http://schemas.microsoft.com/office/powerpoint/2010/main" xmlns="" val="2689181419"/>
              </p:ext>
            </p:extLst>
          </p:nvPr>
        </p:nvGraphicFramePr>
        <p:xfrm>
          <a:off x="5670958" y="1115735"/>
          <a:ext cx="6308521" cy="3880851"/>
        </p:xfrm>
        <a:graphic>
          <a:graphicData uri="http://schemas.openxmlformats.org/drawingml/2006/table">
            <a:tbl>
              <a:tblPr firstRow="1" bandRow="1">
                <a:tableStyleId>{5C22544A-7EE6-4342-B048-85BDC9FD1C3A}</a:tableStyleId>
              </a:tblPr>
              <a:tblGrid>
                <a:gridCol w="3355596">
                  <a:extLst>
                    <a:ext uri="{9D8B030D-6E8A-4147-A177-3AD203B41FA5}">
                      <a16:colId xmlns:a16="http://schemas.microsoft.com/office/drawing/2014/main" xmlns="" val="1611207010"/>
                    </a:ext>
                  </a:extLst>
                </a:gridCol>
                <a:gridCol w="2952925">
                  <a:extLst>
                    <a:ext uri="{9D8B030D-6E8A-4147-A177-3AD203B41FA5}">
                      <a16:colId xmlns:a16="http://schemas.microsoft.com/office/drawing/2014/main" xmlns="" val="50549333"/>
                    </a:ext>
                  </a:extLst>
                </a:gridCol>
              </a:tblGrid>
              <a:tr h="774380">
                <a:tc>
                  <a:txBody>
                    <a:bodyPr/>
                    <a:lstStyle/>
                    <a:p>
                      <a:pPr algn="ctr">
                        <a:lnSpc>
                          <a:spcPct val="150000"/>
                        </a:lnSpc>
                      </a:pPr>
                      <a:r>
                        <a:rPr lang="en-US" sz="2200" b="1" dirty="0"/>
                        <a:t>Models Used</a:t>
                      </a:r>
                    </a:p>
                  </a:txBody>
                  <a:tcPr/>
                </a:tc>
                <a:tc>
                  <a:txBody>
                    <a:bodyPr/>
                    <a:lstStyle/>
                    <a:p>
                      <a:pPr algn="ctr">
                        <a:lnSpc>
                          <a:spcPct val="150000"/>
                        </a:lnSpc>
                      </a:pPr>
                      <a:r>
                        <a:rPr lang="en-US" sz="2200" b="1" dirty="0" smtClean="0"/>
                        <a:t>Mean</a:t>
                      </a:r>
                      <a:r>
                        <a:rPr lang="en-US" sz="2200" b="1" baseline="0" dirty="0" smtClean="0"/>
                        <a:t> </a:t>
                      </a:r>
                      <a:r>
                        <a:rPr lang="en-US" sz="2200" b="1" dirty="0" err="1" smtClean="0"/>
                        <a:t>absolute_error</a:t>
                      </a:r>
                      <a:endParaRPr lang="en-US" sz="2200" b="1" dirty="0"/>
                    </a:p>
                  </a:txBody>
                  <a:tcPr/>
                </a:tc>
                <a:extLst>
                  <a:ext uri="{0D108BD9-81ED-4DB2-BD59-A6C34878D82A}">
                    <a16:rowId xmlns:a16="http://schemas.microsoft.com/office/drawing/2014/main" xmlns="" val="545488361"/>
                  </a:ext>
                </a:extLst>
              </a:tr>
              <a:tr h="490288">
                <a:tc>
                  <a:txBody>
                    <a:bodyPr/>
                    <a:lstStyle/>
                    <a:p>
                      <a:pPr lvl="0" algn="ctr">
                        <a:lnSpc>
                          <a:spcPct val="175000"/>
                        </a:lnSpc>
                        <a:buNone/>
                      </a:pPr>
                      <a:r>
                        <a:rPr lang="en-US" sz="2000" dirty="0" smtClean="0"/>
                        <a:t>Linear </a:t>
                      </a:r>
                      <a:r>
                        <a:rPr lang="en-US" sz="2000" dirty="0"/>
                        <a:t>Regression</a:t>
                      </a:r>
                    </a:p>
                  </a:txBody>
                  <a:tcPr/>
                </a:tc>
                <a:tc>
                  <a:txBody>
                    <a:bodyPr/>
                    <a:lstStyle/>
                    <a:p>
                      <a:pPr algn="ctr">
                        <a:lnSpc>
                          <a:spcPct val="175000"/>
                        </a:lnSpc>
                      </a:pPr>
                      <a:r>
                        <a:rPr lang="en-US" sz="2000" dirty="0" smtClean="0"/>
                        <a:t>3610.290759970679</a:t>
                      </a:r>
                      <a:endParaRPr lang="en-US" sz="2000" dirty="0"/>
                    </a:p>
                  </a:txBody>
                  <a:tcPr/>
                </a:tc>
                <a:extLst>
                  <a:ext uri="{0D108BD9-81ED-4DB2-BD59-A6C34878D82A}">
                    <a16:rowId xmlns:a16="http://schemas.microsoft.com/office/drawing/2014/main" xmlns="" val="829776629"/>
                  </a:ext>
                </a:extLst>
              </a:tr>
              <a:tr h="490288">
                <a:tc>
                  <a:txBody>
                    <a:bodyPr/>
                    <a:lstStyle/>
                    <a:p>
                      <a:pPr lvl="0" algn="ctr">
                        <a:lnSpc>
                          <a:spcPct val="175000"/>
                        </a:lnSpc>
                        <a:buNone/>
                      </a:pPr>
                      <a:r>
                        <a:rPr lang="en-US" sz="2000" dirty="0" smtClean="0"/>
                        <a:t>Lasso</a:t>
                      </a:r>
                      <a:r>
                        <a:rPr lang="en-US" sz="2000" baseline="0" dirty="0" smtClean="0"/>
                        <a:t> </a:t>
                      </a:r>
                      <a:endParaRPr lang="en-US" sz="2000" dirty="0"/>
                    </a:p>
                  </a:txBody>
                  <a:tcPr/>
                </a:tc>
                <a:tc>
                  <a:txBody>
                    <a:bodyPr/>
                    <a:lstStyle/>
                    <a:p>
                      <a:pPr algn="ctr">
                        <a:lnSpc>
                          <a:spcPct val="175000"/>
                        </a:lnSpc>
                      </a:pPr>
                      <a:r>
                        <a:rPr lang="en-US" sz="2000" dirty="0" smtClean="0"/>
                        <a:t>3525.013044916586</a:t>
                      </a:r>
                      <a:endParaRPr lang="en-US" sz="2000" dirty="0"/>
                    </a:p>
                  </a:txBody>
                  <a:tcPr/>
                </a:tc>
                <a:extLst>
                  <a:ext uri="{0D108BD9-81ED-4DB2-BD59-A6C34878D82A}">
                    <a16:rowId xmlns:a16="http://schemas.microsoft.com/office/drawing/2014/main" xmlns="" val="1759375213"/>
                  </a:ext>
                </a:extLst>
              </a:tr>
              <a:tr h="950961">
                <a:tc>
                  <a:txBody>
                    <a:bodyPr/>
                    <a:lstStyle/>
                    <a:p>
                      <a:pPr lvl="0" algn="ctr">
                        <a:lnSpc>
                          <a:spcPct val="175000"/>
                        </a:lnSpc>
                        <a:buNone/>
                      </a:pPr>
                      <a:r>
                        <a:rPr lang="en-US" sz="2000" dirty="0" smtClean="0"/>
                        <a:t>Random</a:t>
                      </a:r>
                      <a:r>
                        <a:rPr lang="en-US" sz="2000" baseline="0" dirty="0" smtClean="0"/>
                        <a:t> Forest Regressor</a:t>
                      </a:r>
                      <a:endParaRPr lang="en-US" sz="2000" dirty="0"/>
                    </a:p>
                  </a:txBody>
                  <a:tcPr/>
                </a:tc>
                <a:tc>
                  <a:txBody>
                    <a:bodyPr/>
                    <a:lstStyle/>
                    <a:p>
                      <a:pPr algn="ctr">
                        <a:lnSpc>
                          <a:spcPct val="175000"/>
                        </a:lnSpc>
                      </a:pPr>
                      <a:r>
                        <a:rPr lang="en-US" sz="2000" dirty="0" smtClean="0"/>
                        <a:t>3478.404096666664</a:t>
                      </a:r>
                      <a:endParaRPr lang="en-US" sz="2000" dirty="0"/>
                    </a:p>
                  </a:txBody>
                  <a:tcPr/>
                </a:tc>
                <a:extLst>
                  <a:ext uri="{0D108BD9-81ED-4DB2-BD59-A6C34878D82A}">
                    <a16:rowId xmlns:a16="http://schemas.microsoft.com/office/drawing/2014/main" xmlns="" val="1895637599"/>
                  </a:ext>
                </a:extLst>
              </a:tr>
              <a:tr h="490288">
                <a:tc>
                  <a:txBody>
                    <a:bodyPr/>
                    <a:lstStyle/>
                    <a:p>
                      <a:pPr lvl="0" algn="ctr">
                        <a:lnSpc>
                          <a:spcPct val="175000"/>
                        </a:lnSpc>
                        <a:buNone/>
                      </a:pPr>
                      <a:r>
                        <a:rPr lang="en-US" sz="2000" dirty="0" smtClean="0"/>
                        <a:t>Ridge</a:t>
                      </a:r>
                      <a:endParaRPr lang="en-US" sz="2000" dirty="0"/>
                    </a:p>
                  </a:txBody>
                  <a:tcPr/>
                </a:tc>
                <a:tc>
                  <a:txBody>
                    <a:bodyPr/>
                    <a:lstStyle/>
                    <a:p>
                      <a:pPr algn="ctr">
                        <a:lnSpc>
                          <a:spcPct val="175000"/>
                        </a:lnSpc>
                      </a:pPr>
                      <a:r>
                        <a:rPr lang="en-US" sz="2000" dirty="0" smtClean="0"/>
                        <a:t>3146.158601830517</a:t>
                      </a:r>
                      <a:endParaRPr lang="en-US" sz="2000" dirty="0"/>
                    </a:p>
                  </a:txBody>
                  <a:tcPr/>
                </a:tc>
                <a:extLst>
                  <a:ext uri="{0D108BD9-81ED-4DB2-BD59-A6C34878D82A}">
                    <a16:rowId xmlns:a16="http://schemas.microsoft.com/office/drawing/2014/main" xmlns="" val="2944415490"/>
                  </a:ext>
                </a:extLst>
              </a:tr>
            </a:tbl>
          </a:graphicData>
        </a:graphic>
      </p:graphicFrame>
      <p:pic>
        <p:nvPicPr>
          <p:cNvPr id="2050" name="Picture 2"/>
          <p:cNvPicPr>
            <a:picLocks noChangeAspect="1" noChangeArrowheads="1"/>
          </p:cNvPicPr>
          <p:nvPr/>
        </p:nvPicPr>
        <p:blipFill>
          <a:blip r:embed="rId2"/>
          <a:srcRect/>
          <a:stretch>
            <a:fillRect/>
          </a:stretch>
        </p:blipFill>
        <p:spPr bwMode="auto">
          <a:xfrm>
            <a:off x="755009" y="1397084"/>
            <a:ext cx="4486042" cy="3687373"/>
          </a:xfrm>
          <a:prstGeom prst="rect">
            <a:avLst/>
          </a:prstGeom>
          <a:noFill/>
          <a:ln w="9525">
            <a:noFill/>
            <a:miter lim="800000"/>
            <a:headEnd/>
            <a:tailEnd/>
          </a:ln>
          <a:effectLst/>
        </p:spPr>
      </p:pic>
    </p:spTree>
    <p:extLst>
      <p:ext uri="{BB962C8B-B14F-4D97-AF65-F5344CB8AC3E}">
        <p14:creationId xmlns:p14="http://schemas.microsoft.com/office/powerpoint/2010/main" xmlns="" val="1030053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50E53EDA-3B94-4F6B-9E86-D3BB9EBB961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8E469D8D-569E-4C22-83AA-F97FD7EEC776}"/>
              </a:ext>
            </a:extLst>
          </p:cNvPr>
          <p:cNvSpPr>
            <a:spLocks noGrp="1"/>
          </p:cNvSpPr>
          <p:nvPr>
            <p:ph idx="1"/>
          </p:nvPr>
        </p:nvSpPr>
        <p:spPr>
          <a:xfrm>
            <a:off x="4971883" y="151002"/>
            <a:ext cx="6517543" cy="6518246"/>
          </a:xfrm>
        </p:spPr>
        <p:txBody>
          <a:bodyPr vert="horz" lIns="91440" tIns="45720" rIns="91440" bIns="45720" rtlCol="0" anchor="ctr">
            <a:noAutofit/>
          </a:bodyPr>
          <a:lstStyle/>
          <a:p>
            <a:pPr>
              <a:buNone/>
            </a:pPr>
            <a:endParaRPr lang="en-US" sz="2000" i="1" dirty="0" smtClean="0"/>
          </a:p>
          <a:p>
            <a:pPr>
              <a:buNone/>
            </a:pPr>
            <a:r>
              <a:rPr lang="en-US" sz="2000" dirty="0" smtClean="0"/>
              <a:t>	Various </a:t>
            </a:r>
            <a:r>
              <a:rPr lang="en-US" sz="2000" dirty="0" smtClean="0"/>
              <a:t>product based companies  use </a:t>
            </a:r>
            <a:r>
              <a:rPr lang="en-US" sz="2000" dirty="0" smtClean="0"/>
              <a:t>these models </a:t>
            </a:r>
            <a:r>
              <a:rPr lang="en-US" sz="2000" dirty="0" smtClean="0"/>
              <a:t>and modify them according to their needs to use in sales. This will reduce the manual </a:t>
            </a:r>
            <a:r>
              <a:rPr lang="en-US" sz="2000" dirty="0" err="1" smtClean="0"/>
              <a:t>labour</a:t>
            </a:r>
            <a:r>
              <a:rPr lang="en-US" sz="2000" dirty="0" smtClean="0"/>
              <a:t> and time spent. </a:t>
            </a:r>
            <a:endParaRPr lang="en-US" sz="2000" i="1" dirty="0" smtClean="0"/>
          </a:p>
          <a:p>
            <a:r>
              <a:rPr lang="en-US" sz="2000" dirty="0" smtClean="0"/>
              <a:t> </a:t>
            </a:r>
            <a:r>
              <a:rPr lang="en-US" sz="2000" dirty="0" smtClean="0"/>
              <a:t>Companies who intend to sell products online, retail or wholesale can use these trained models to check whether their sales prediction is correct or not. The trained models would be required to be implemented in a platform or interface easily accessible as well as with an easy GUI.</a:t>
            </a:r>
            <a:endParaRPr lang="en-US" sz="2000" i="1" dirty="0" smtClean="0"/>
          </a:p>
          <a:p>
            <a:r>
              <a:rPr lang="en-US" sz="2000" dirty="0" smtClean="0"/>
              <a:t>And </a:t>
            </a:r>
            <a:r>
              <a:rPr lang="en-US" sz="2000" dirty="0" smtClean="0"/>
              <a:t>more improvement can be done in this application by adding customer detail more precisely and fulfilling there needs accordingly with their past order records.</a:t>
            </a:r>
            <a:endParaRPr lang="en-US" sz="2000" i="1" dirty="0" smtClean="0"/>
          </a:p>
          <a:p>
            <a:r>
              <a:rPr lang="en-US" sz="2000" dirty="0" smtClean="0"/>
              <a:t>Post </a:t>
            </a:r>
            <a:r>
              <a:rPr lang="en-US" sz="2000" dirty="0" smtClean="0"/>
              <a:t>delivery of the product customer reviews/feedback survey information should be collected and attached in database for future requirements.</a:t>
            </a:r>
            <a:endParaRPr lang="en-US" sz="2000" i="1" dirty="0" smtClean="0"/>
          </a:p>
          <a:p>
            <a:pPr>
              <a:buNone/>
            </a:pPr>
            <a:endParaRPr lang="en-US" sz="2000" dirty="0">
              <a:cs typeface="Calibri"/>
            </a:endParaRPr>
          </a:p>
        </p:txBody>
      </p:sp>
      <p:sp>
        <p:nvSpPr>
          <p:cNvPr id="2" name="Title 1">
            <a:extLst>
              <a:ext uri="{FF2B5EF4-FFF2-40B4-BE49-F238E27FC236}">
                <a16:creationId xmlns:a16="http://schemas.microsoft.com/office/drawing/2014/main" xmlns="" id="{02B4806A-3422-4C9B-ACD3-A558283BE27F}"/>
              </a:ext>
            </a:extLst>
          </p:cNvPr>
          <p:cNvSpPr>
            <a:spLocks noGrp="1"/>
          </p:cNvSpPr>
          <p:nvPr>
            <p:ph type="title"/>
          </p:nvPr>
        </p:nvSpPr>
        <p:spPr>
          <a:xfrm>
            <a:off x="295210" y="1141690"/>
            <a:ext cx="4033200" cy="4557849"/>
          </a:xfrm>
        </p:spPr>
        <p:txBody>
          <a:bodyPr>
            <a:normAutofit/>
          </a:bodyPr>
          <a:lstStyle/>
          <a:p>
            <a:pPr algn="r"/>
            <a:r>
              <a:rPr lang="en-US" sz="4000" dirty="0">
                <a:cs typeface="Calibri Light"/>
              </a:rPr>
              <a:t>Future scope of improvements</a:t>
            </a:r>
          </a:p>
        </p:txBody>
      </p:sp>
      <p:cxnSp>
        <p:nvCxnSpPr>
          <p:cNvPr id="6" name="Straight Connector 9">
            <a:extLst>
              <a:ext uri="{FF2B5EF4-FFF2-40B4-BE49-F238E27FC236}">
                <a16:creationId xmlns:a16="http://schemas.microsoft.com/office/drawing/2014/main" xmlns="" id="{30EFD79F-7790-479B-B7DB-BD0D8C101DD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68758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 grpId="0" build="p"/>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A3BA8B-EDD8-4433-BD5F-57EBB0C0320A}"/>
              </a:ext>
            </a:extLst>
          </p:cNvPr>
          <p:cNvSpPr>
            <a:spLocks noGrp="1"/>
          </p:cNvSpPr>
          <p:nvPr>
            <p:ph type="title"/>
          </p:nvPr>
        </p:nvSpPr>
        <p:spPr>
          <a:xfrm>
            <a:off x="3138058" y="2189022"/>
            <a:ext cx="5559425" cy="1456267"/>
          </a:xfrm>
        </p:spPr>
        <p:txBody>
          <a:bodyPr>
            <a:normAutofit fontScale="90000"/>
          </a:bodyPr>
          <a:lstStyle/>
          <a:p>
            <a:r>
              <a:rPr lang="en-US" sz="8800" dirty="0">
                <a:cs typeface="Calibri Light"/>
              </a:rPr>
              <a:t>Thank </a:t>
            </a:r>
            <a:r>
              <a:rPr lang="en-US" sz="8800">
                <a:cs typeface="Calibri Light"/>
              </a:rPr>
              <a:t>you</a:t>
            </a:r>
          </a:p>
        </p:txBody>
      </p:sp>
      <p:sp>
        <p:nvSpPr>
          <p:cNvPr id="4" name="TextBox 3">
            <a:extLst>
              <a:ext uri="{FF2B5EF4-FFF2-40B4-BE49-F238E27FC236}">
                <a16:creationId xmlns:a16="http://schemas.microsoft.com/office/drawing/2014/main" xmlns="" id="{6426A1B0-4CFB-43C4-AE5A-7B03B8B83C1C}"/>
              </a:ext>
            </a:extLst>
          </p:cNvPr>
          <p:cNvSpPr txBox="1"/>
          <p:nvPr/>
        </p:nvSpPr>
        <p:spPr>
          <a:xfrm>
            <a:off x="1080653" y="4876804"/>
            <a:ext cx="843741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smtClean="0">
                <a:cs typeface="Calibri"/>
              </a:rPr>
              <a:t>Lovely Professional University</a:t>
            </a:r>
            <a:endParaRPr lang="en-US" dirty="0">
              <a:cs typeface="Calibri"/>
            </a:endParaRPr>
          </a:p>
          <a:p>
            <a:pPr marL="285750" indent="-285750">
              <a:buFont typeface="Arial"/>
              <a:buChar char="•"/>
            </a:pPr>
            <a:r>
              <a:rPr lang="en-US" dirty="0" err="1" smtClean="0">
                <a:cs typeface="Calibri"/>
              </a:rPr>
              <a:t>Vishwanath.R</a:t>
            </a:r>
            <a:r>
              <a:rPr lang="en-US" dirty="0">
                <a:cs typeface="Calibri"/>
              </a:rPr>
              <a:t>  ( </a:t>
            </a:r>
            <a:r>
              <a:rPr lang="en-US" dirty="0" smtClean="0">
                <a:cs typeface="Calibri"/>
              </a:rPr>
              <a:t>vishwanathrajkumar87</a:t>
            </a:r>
            <a:r>
              <a:rPr lang="en-US" dirty="0" smtClean="0">
                <a:cs typeface="Calibri"/>
                <a:hlinkClick r:id="rId2"/>
              </a:rPr>
              <a:t>@gmail.com</a:t>
            </a:r>
            <a:r>
              <a:rPr lang="en-US" dirty="0" smtClean="0">
                <a:cs typeface="Calibri"/>
              </a:rPr>
              <a:t> )</a:t>
            </a:r>
            <a:endParaRPr lang="en-US" dirty="0">
              <a:cs typeface="Calibri"/>
            </a:endParaRPr>
          </a:p>
        </p:txBody>
      </p:sp>
    </p:spTree>
    <p:extLst>
      <p:ext uri="{BB962C8B-B14F-4D97-AF65-F5344CB8AC3E}">
        <p14:creationId xmlns:p14="http://schemas.microsoft.com/office/powerpoint/2010/main" xmlns="" val="178885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1" name="Rectangle 7">
            <a:extLst>
              <a:ext uri="{FF2B5EF4-FFF2-40B4-BE49-F238E27FC236}">
                <a16:creationId xmlns:a16="http://schemas.microsoft.com/office/drawing/2014/main" xmlns="" id="{50E53EDA-3B94-4F6B-9E86-D3BB9EBB961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94415A0B-5664-4526-B606-10B8EE6D5BF6}"/>
              </a:ext>
            </a:extLst>
          </p:cNvPr>
          <p:cNvSpPr>
            <a:spLocks noGrp="1"/>
          </p:cNvSpPr>
          <p:nvPr>
            <p:ph idx="1"/>
          </p:nvPr>
        </p:nvSpPr>
        <p:spPr>
          <a:xfrm>
            <a:off x="4988661" y="1150079"/>
            <a:ext cx="6517543" cy="4557849"/>
          </a:xfrm>
        </p:spPr>
        <p:txBody>
          <a:bodyPr>
            <a:normAutofit/>
          </a:bodyPr>
          <a:lstStyle/>
          <a:p>
            <a:pPr>
              <a:spcAft>
                <a:spcPts val="1500"/>
              </a:spcAft>
            </a:pPr>
            <a:r>
              <a:rPr lang="en-US" sz="2200" b="1" dirty="0">
                <a:cs typeface="Calibri"/>
              </a:rPr>
              <a:t>Project Objective &amp; Scope</a:t>
            </a:r>
            <a:endParaRPr lang="en-US" sz="2200" dirty="0">
              <a:cs typeface="Calibri"/>
            </a:endParaRPr>
          </a:p>
          <a:p>
            <a:pPr>
              <a:spcAft>
                <a:spcPts val="1500"/>
              </a:spcAft>
            </a:pPr>
            <a:r>
              <a:rPr lang="en-US" sz="2200" b="1" dirty="0">
                <a:cs typeface="Calibri"/>
              </a:rPr>
              <a:t>Data Description</a:t>
            </a:r>
          </a:p>
          <a:p>
            <a:pPr>
              <a:spcAft>
                <a:spcPts val="1500"/>
              </a:spcAft>
            </a:pPr>
            <a:r>
              <a:rPr lang="en-US" sz="2200" b="1" dirty="0">
                <a:cs typeface="Calibri"/>
              </a:rPr>
              <a:t>Methodology</a:t>
            </a:r>
          </a:p>
          <a:p>
            <a:pPr>
              <a:spcAft>
                <a:spcPts val="1500"/>
              </a:spcAft>
            </a:pPr>
            <a:r>
              <a:rPr lang="en-US" sz="2200" b="1" dirty="0">
                <a:cs typeface="Calibri"/>
              </a:rPr>
              <a:t>Data Preprocessing</a:t>
            </a:r>
          </a:p>
          <a:p>
            <a:pPr>
              <a:spcAft>
                <a:spcPts val="1500"/>
              </a:spcAft>
            </a:pPr>
            <a:r>
              <a:rPr lang="en-US" sz="2200" b="1" dirty="0">
                <a:cs typeface="Calibri"/>
              </a:rPr>
              <a:t>Models Used</a:t>
            </a:r>
          </a:p>
          <a:p>
            <a:pPr>
              <a:spcAft>
                <a:spcPts val="1500"/>
              </a:spcAft>
            </a:pPr>
            <a:r>
              <a:rPr lang="en-US" sz="2200" b="1" dirty="0">
                <a:cs typeface="Calibri"/>
              </a:rPr>
              <a:t>Accuracy Comparison</a:t>
            </a:r>
          </a:p>
          <a:p>
            <a:pPr>
              <a:spcAft>
                <a:spcPts val="1500"/>
              </a:spcAft>
            </a:pPr>
            <a:r>
              <a:rPr lang="en-US" sz="2200" b="1" dirty="0" smtClean="0">
                <a:cs typeface="Calibri"/>
              </a:rPr>
              <a:t>Mean Absolute Error Comparison</a:t>
            </a:r>
            <a:endParaRPr lang="en-US" sz="2200" b="1" dirty="0">
              <a:cs typeface="Calibri"/>
            </a:endParaRPr>
          </a:p>
          <a:p>
            <a:pPr>
              <a:spcAft>
                <a:spcPts val="1500"/>
              </a:spcAft>
            </a:pPr>
            <a:r>
              <a:rPr lang="en-US" sz="2200" b="1" dirty="0">
                <a:cs typeface="Calibri"/>
              </a:rPr>
              <a:t>Future Scope of Improvements</a:t>
            </a:r>
            <a:endParaRPr lang="en-US" sz="2200" dirty="0">
              <a:cs typeface="Calibri"/>
            </a:endParaRPr>
          </a:p>
        </p:txBody>
      </p:sp>
      <p:sp>
        <p:nvSpPr>
          <p:cNvPr id="2" name="Title 1">
            <a:extLst>
              <a:ext uri="{FF2B5EF4-FFF2-40B4-BE49-F238E27FC236}">
                <a16:creationId xmlns:a16="http://schemas.microsoft.com/office/drawing/2014/main" xmlns="" id="{E78E6418-53C3-4B8F-AEE3-178C1BDFE485}"/>
              </a:ext>
            </a:extLst>
          </p:cNvPr>
          <p:cNvSpPr>
            <a:spLocks noGrp="1"/>
          </p:cNvSpPr>
          <p:nvPr>
            <p:ph type="title"/>
          </p:nvPr>
        </p:nvSpPr>
        <p:spPr>
          <a:xfrm>
            <a:off x="685800" y="1150079"/>
            <a:ext cx="3659389" cy="4557849"/>
          </a:xfrm>
        </p:spPr>
        <p:txBody>
          <a:bodyPr>
            <a:normAutofit/>
          </a:bodyPr>
          <a:lstStyle/>
          <a:p>
            <a:pPr algn="r"/>
            <a:r>
              <a:rPr lang="en-US" sz="4000" dirty="0">
                <a:cs typeface="Calibri Light"/>
              </a:rPr>
              <a:t>Contents</a:t>
            </a:r>
          </a:p>
        </p:txBody>
      </p:sp>
      <p:cxnSp>
        <p:nvCxnSpPr>
          <p:cNvPr id="32" name="Straight Connector 9">
            <a:extLst>
              <a:ext uri="{FF2B5EF4-FFF2-40B4-BE49-F238E27FC236}">
                <a16:creationId xmlns:a16="http://schemas.microsoft.com/office/drawing/2014/main" xmlns="" id="{30EFD79F-7790-479B-B7DB-BD0D8C101DD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837381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500"/>
                                        <p:tgtEl>
                                          <p:spTgt spid="3">
                                            <p:txEl>
                                              <p:pRg st="0" end="0"/>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fade">
                                      <p:cBhvr>
                                        <p:cTn id="23" dur="500"/>
                                        <p:tgtEl>
                                          <p:spTgt spid="3">
                                            <p:txEl>
                                              <p:pRg st="1" end="1"/>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500"/>
                                        <p:tgtEl>
                                          <p:spTgt spid="3">
                                            <p:txEl>
                                              <p:pRg st="3" end="3"/>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500"/>
                                        <p:tgtEl>
                                          <p:spTgt spid="3">
                                            <p:txEl>
                                              <p:pRg st="4" end="4"/>
                                            </p:tx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fade">
                                      <p:cBhvr>
                                        <p:cTn id="39" dur="500"/>
                                        <p:tgtEl>
                                          <p:spTgt spid="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fade">
                                      <p:cBhvr>
                                        <p:cTn id="44" dur="500"/>
                                        <p:tgtEl>
                                          <p:spTgt spid="3">
                                            <p:txEl>
                                              <p:pRg st="6" end="6"/>
                                            </p:txEl>
                                          </p:spTgt>
                                        </p:tgtEl>
                                      </p:cBhvr>
                                    </p:animEffect>
                                  </p:childTnLst>
                                </p:cTn>
                              </p:par>
                            </p:childTnLst>
                          </p:cTn>
                        </p:par>
                        <p:par>
                          <p:cTn id="45" fill="hold">
                            <p:stCondLst>
                              <p:cond delay="500"/>
                            </p:stCondLst>
                            <p:childTnLst>
                              <p:par>
                                <p:cTn id="46" presetID="10" presetClass="entr" presetSubtype="0" fill="hold" grpId="0" nodeType="after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build="p"/>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E469D8D-569E-4C22-83AA-F97FD7EEC776}"/>
              </a:ext>
            </a:extLst>
          </p:cNvPr>
          <p:cNvSpPr>
            <a:spLocks noGrp="1"/>
          </p:cNvSpPr>
          <p:nvPr>
            <p:ph idx="1"/>
          </p:nvPr>
        </p:nvSpPr>
        <p:spPr>
          <a:xfrm>
            <a:off x="685803" y="1213817"/>
            <a:ext cx="10616335" cy="5394805"/>
          </a:xfrm>
        </p:spPr>
        <p:txBody>
          <a:bodyPr>
            <a:normAutofit/>
          </a:bodyPr>
          <a:lstStyle/>
          <a:p>
            <a:pPr marL="0" indent="0">
              <a:lnSpc>
                <a:spcPct val="125000"/>
              </a:lnSpc>
              <a:spcAft>
                <a:spcPts val="1500"/>
              </a:spcAft>
              <a:buNone/>
            </a:pPr>
            <a:r>
              <a:rPr lang="en-US" sz="2200" b="1" dirty="0">
                <a:ea typeface="+mn-lt"/>
                <a:cs typeface="+mn-lt"/>
              </a:rPr>
              <a:t>Objective:</a:t>
            </a:r>
          </a:p>
          <a:p>
            <a:pPr>
              <a:lnSpc>
                <a:spcPct val="125000"/>
              </a:lnSpc>
              <a:spcAft>
                <a:spcPts val="1500"/>
              </a:spcAft>
            </a:pPr>
            <a:r>
              <a:rPr lang="en-US" sz="2200" b="1" dirty="0">
                <a:ea typeface="+mn-lt"/>
                <a:cs typeface="+mn-lt"/>
              </a:rPr>
              <a:t>Given :</a:t>
            </a:r>
            <a:r>
              <a:rPr lang="en-US" sz="2100" dirty="0">
                <a:ea typeface="+mn-lt"/>
                <a:cs typeface="+mn-lt"/>
              </a:rPr>
              <a:t> A small </a:t>
            </a:r>
            <a:r>
              <a:rPr lang="en-US" sz="2100" dirty="0" smtClean="0">
                <a:ea typeface="+mn-lt"/>
                <a:cs typeface="+mn-lt"/>
              </a:rPr>
              <a:t>dairy goods sales prediction application, </a:t>
            </a:r>
            <a:r>
              <a:rPr lang="en-US" sz="2100" dirty="0">
                <a:ea typeface="+mn-lt"/>
                <a:cs typeface="+mn-lt"/>
              </a:rPr>
              <a:t>dataset taken from Kaggle (contains training and test data).</a:t>
            </a:r>
            <a:endParaRPr lang="en-US" sz="2100" dirty="0">
              <a:cs typeface="Calibri" panose="020F0502020204030204"/>
            </a:endParaRPr>
          </a:p>
          <a:p>
            <a:pPr>
              <a:lnSpc>
                <a:spcPct val="125000"/>
              </a:lnSpc>
              <a:spcAft>
                <a:spcPts val="1500"/>
              </a:spcAft>
            </a:pPr>
            <a:r>
              <a:rPr lang="en-US" sz="2200" b="1" dirty="0">
                <a:ea typeface="+mn-lt"/>
                <a:cs typeface="+mn-lt"/>
              </a:rPr>
              <a:t>Goal :</a:t>
            </a:r>
            <a:r>
              <a:rPr lang="en-US" sz="2100" dirty="0">
                <a:ea typeface="+mn-lt"/>
                <a:cs typeface="+mn-lt"/>
              </a:rPr>
              <a:t> To Predict </a:t>
            </a:r>
            <a:r>
              <a:rPr lang="en-US" sz="2100" dirty="0" smtClean="0">
                <a:ea typeface="+mn-lt"/>
                <a:cs typeface="+mn-lt"/>
              </a:rPr>
              <a:t>the sales of the dairy products.</a:t>
            </a:r>
            <a:endParaRPr lang="en-US" sz="2100" dirty="0">
              <a:ea typeface="+mn-lt"/>
              <a:cs typeface="+mn-lt"/>
            </a:endParaRPr>
          </a:p>
          <a:p>
            <a:pPr>
              <a:lnSpc>
                <a:spcPct val="125000"/>
              </a:lnSpc>
              <a:spcAft>
                <a:spcPts val="1500"/>
              </a:spcAft>
            </a:pPr>
            <a:r>
              <a:rPr lang="en-US" sz="2200" b="1" dirty="0">
                <a:ea typeface="+mn-lt"/>
                <a:cs typeface="+mn-lt"/>
              </a:rPr>
              <a:t>Finally :</a:t>
            </a:r>
            <a:r>
              <a:rPr lang="en-US" sz="2100" dirty="0">
                <a:ea typeface="+mn-lt"/>
                <a:cs typeface="+mn-lt"/>
              </a:rPr>
              <a:t> Apply on the test dataset and compare the differences in the results.</a:t>
            </a:r>
          </a:p>
          <a:p>
            <a:pPr marL="0" indent="0">
              <a:lnSpc>
                <a:spcPct val="125000"/>
              </a:lnSpc>
              <a:spcAft>
                <a:spcPts val="1500"/>
              </a:spcAft>
              <a:buNone/>
            </a:pPr>
            <a:r>
              <a:rPr lang="en-US" sz="2200" b="1" dirty="0">
                <a:ea typeface="+mn-lt"/>
                <a:cs typeface="+mn-lt"/>
              </a:rPr>
              <a:t>Scope :</a:t>
            </a:r>
          </a:p>
          <a:p>
            <a:r>
              <a:rPr lang="en-US" sz="2200" dirty="0">
                <a:ea typeface="+mn-lt"/>
                <a:cs typeface="+mn-lt"/>
              </a:rPr>
              <a:t>It is a useful project as the </a:t>
            </a:r>
            <a:r>
              <a:rPr lang="en-US" sz="2200" dirty="0" smtClean="0">
                <a:ea typeface="+mn-lt"/>
                <a:cs typeface="+mn-lt"/>
              </a:rPr>
              <a:t>regression </a:t>
            </a:r>
            <a:r>
              <a:rPr lang="en-US" sz="2200" dirty="0">
                <a:ea typeface="+mn-lt"/>
                <a:cs typeface="+mn-lt"/>
              </a:rPr>
              <a:t>models can be used to quickly determine the </a:t>
            </a:r>
            <a:r>
              <a:rPr lang="en-US" sz="2200" dirty="0" smtClean="0">
                <a:ea typeface="+mn-lt"/>
                <a:cs typeface="+mn-lt"/>
              </a:rPr>
              <a:t>sales prediction.</a:t>
            </a:r>
            <a:endParaRPr lang="en-US" sz="2200" dirty="0">
              <a:ea typeface="+mn-lt"/>
              <a:cs typeface="+mn-lt"/>
            </a:endParaRPr>
          </a:p>
          <a:p>
            <a:r>
              <a:rPr lang="en-US" sz="2200" dirty="0">
                <a:ea typeface="+mn-lt"/>
                <a:cs typeface="+mn-lt"/>
              </a:rPr>
              <a:t>The results might have some mismatch with the real-world applications. But that can be avoided if the models are trained for small datasets.</a:t>
            </a:r>
            <a:endParaRPr lang="en-US" sz="2400" dirty="0"/>
          </a:p>
        </p:txBody>
      </p:sp>
      <p:sp>
        <p:nvSpPr>
          <p:cNvPr id="2" name="Title 1">
            <a:extLst>
              <a:ext uri="{FF2B5EF4-FFF2-40B4-BE49-F238E27FC236}">
                <a16:creationId xmlns:a16="http://schemas.microsoft.com/office/drawing/2014/main" xmlns="" id="{02B4806A-3422-4C9B-ACD3-A558283BE27F}"/>
              </a:ext>
            </a:extLst>
          </p:cNvPr>
          <p:cNvSpPr>
            <a:spLocks noGrp="1"/>
          </p:cNvSpPr>
          <p:nvPr>
            <p:ph type="title"/>
          </p:nvPr>
        </p:nvSpPr>
        <p:spPr>
          <a:xfrm>
            <a:off x="727365" y="346368"/>
            <a:ext cx="9507971" cy="874377"/>
          </a:xfrm>
        </p:spPr>
        <p:txBody>
          <a:bodyPr/>
          <a:lstStyle/>
          <a:p>
            <a:pPr algn="ctr"/>
            <a:r>
              <a:rPr lang="en-US" sz="3900" dirty="0">
                <a:cs typeface="Calibri Light"/>
              </a:rPr>
              <a:t>Project objective &amp; scope</a:t>
            </a:r>
          </a:p>
        </p:txBody>
      </p:sp>
    </p:spTree>
    <p:extLst>
      <p:ext uri="{BB962C8B-B14F-4D97-AF65-F5344CB8AC3E}">
        <p14:creationId xmlns:p14="http://schemas.microsoft.com/office/powerpoint/2010/main" xmlns="" val="2667451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B4806A-3422-4C9B-ACD3-A558283BE27F}"/>
              </a:ext>
            </a:extLst>
          </p:cNvPr>
          <p:cNvSpPr>
            <a:spLocks noGrp="1"/>
          </p:cNvSpPr>
          <p:nvPr>
            <p:ph type="title" idx="4294967295"/>
          </p:nvPr>
        </p:nvSpPr>
        <p:spPr>
          <a:xfrm>
            <a:off x="0" y="609600"/>
            <a:ext cx="5219700" cy="1455738"/>
          </a:xfrm>
        </p:spPr>
        <p:txBody>
          <a:bodyPr>
            <a:normAutofit/>
          </a:bodyPr>
          <a:lstStyle/>
          <a:p>
            <a:r>
              <a:rPr lang="en-US" sz="3900" dirty="0">
                <a:cs typeface="Calibri Light"/>
              </a:rPr>
              <a:t>Data description</a:t>
            </a:r>
            <a:endParaRPr lang="en-US" sz="3900">
              <a:cs typeface="Calibri Light"/>
            </a:endParaRPr>
          </a:p>
        </p:txBody>
      </p:sp>
      <p:sp>
        <p:nvSpPr>
          <p:cNvPr id="9" name="Content Placeholder 8">
            <a:extLst>
              <a:ext uri="{FF2B5EF4-FFF2-40B4-BE49-F238E27FC236}">
                <a16:creationId xmlns:a16="http://schemas.microsoft.com/office/drawing/2014/main" xmlns="" id="{30685BFC-F818-402E-844D-FCCDF6BB9E51}"/>
              </a:ext>
            </a:extLst>
          </p:cNvPr>
          <p:cNvSpPr>
            <a:spLocks noGrp="1"/>
          </p:cNvSpPr>
          <p:nvPr>
            <p:ph idx="4294967295"/>
          </p:nvPr>
        </p:nvSpPr>
        <p:spPr>
          <a:xfrm>
            <a:off x="0" y="2141538"/>
            <a:ext cx="4745038" cy="3649662"/>
          </a:xfrm>
        </p:spPr>
        <p:txBody>
          <a:bodyPr>
            <a:normAutofit/>
          </a:bodyPr>
          <a:lstStyle/>
          <a:p>
            <a:pPr marL="0" indent="0">
              <a:buNone/>
            </a:pPr>
            <a:r>
              <a:rPr lang="en-US" sz="2200" dirty="0">
                <a:cs typeface="Calibri" panose="020F0502020204030204"/>
              </a:rPr>
              <a:t>The description of the data with type and description of each Attribute is given/shown in the table.</a:t>
            </a:r>
          </a:p>
        </p:txBody>
      </p:sp>
      <p:pic>
        <p:nvPicPr>
          <p:cNvPr id="3075" name="Picture 3"/>
          <p:cNvPicPr>
            <a:picLocks noChangeAspect="1" noChangeArrowheads="1"/>
          </p:cNvPicPr>
          <p:nvPr/>
        </p:nvPicPr>
        <p:blipFill>
          <a:blip r:embed="rId2"/>
          <a:srcRect/>
          <a:stretch>
            <a:fillRect/>
          </a:stretch>
        </p:blipFill>
        <p:spPr bwMode="auto">
          <a:xfrm>
            <a:off x="5570290" y="528506"/>
            <a:ext cx="6056851" cy="5704514"/>
          </a:xfrm>
          <a:prstGeom prst="rect">
            <a:avLst/>
          </a:prstGeom>
          <a:noFill/>
          <a:ln w="9525">
            <a:noFill/>
            <a:miter lim="800000"/>
            <a:headEnd/>
            <a:tailEnd/>
          </a:ln>
          <a:effectLst/>
        </p:spPr>
      </p:pic>
    </p:spTree>
    <p:extLst>
      <p:ext uri="{BB962C8B-B14F-4D97-AF65-F5344CB8AC3E}">
        <p14:creationId xmlns:p14="http://schemas.microsoft.com/office/powerpoint/2010/main" xmlns="" val="3217935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5D5556-8BF2-4C67-845D-C1F20669FD40}"/>
              </a:ext>
            </a:extLst>
          </p:cNvPr>
          <p:cNvSpPr>
            <a:spLocks noGrp="1"/>
          </p:cNvSpPr>
          <p:nvPr>
            <p:ph type="title"/>
          </p:nvPr>
        </p:nvSpPr>
        <p:spPr>
          <a:xfrm>
            <a:off x="-4312" y="2063391"/>
            <a:ext cx="3455599" cy="1651000"/>
          </a:xfrm>
        </p:spPr>
        <p:txBody>
          <a:bodyPr anchor="b">
            <a:normAutofit/>
          </a:bodyPr>
          <a:lstStyle/>
          <a:p>
            <a:r>
              <a:rPr lang="en-US" sz="3900" dirty="0">
                <a:cs typeface="Calibri Light"/>
              </a:rPr>
              <a:t>Methodology</a:t>
            </a:r>
            <a:endParaRPr lang="en-US" sz="2400">
              <a:cs typeface="Calibri Light" panose="020F0302020204030204"/>
            </a:endParaRPr>
          </a:p>
        </p:txBody>
      </p:sp>
      <p:pic>
        <p:nvPicPr>
          <p:cNvPr id="5123" name="Picture 3"/>
          <p:cNvPicPr>
            <a:picLocks noChangeAspect="1" noChangeArrowheads="1"/>
          </p:cNvPicPr>
          <p:nvPr/>
        </p:nvPicPr>
        <p:blipFill>
          <a:blip r:embed="rId2"/>
          <a:srcRect/>
          <a:stretch>
            <a:fillRect/>
          </a:stretch>
        </p:blipFill>
        <p:spPr bwMode="auto">
          <a:xfrm>
            <a:off x="3380764" y="617800"/>
            <a:ext cx="8630728" cy="5337175"/>
          </a:xfrm>
          <a:prstGeom prst="rect">
            <a:avLst/>
          </a:prstGeom>
          <a:noFill/>
          <a:ln w="9525">
            <a:noFill/>
            <a:miter lim="800000"/>
            <a:headEnd/>
            <a:tailEnd/>
          </a:ln>
          <a:effectLst/>
        </p:spPr>
      </p:pic>
    </p:spTree>
    <p:extLst>
      <p:ext uri="{BB962C8B-B14F-4D97-AF65-F5344CB8AC3E}">
        <p14:creationId xmlns:p14="http://schemas.microsoft.com/office/powerpoint/2010/main" xmlns="" val="1555499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CFEC43E-BD0A-4B53-B6EC-C973A078CE84}"/>
              </a:ext>
            </a:extLst>
          </p:cNvPr>
          <p:cNvSpPr>
            <a:spLocks noGrp="1"/>
          </p:cNvSpPr>
          <p:nvPr>
            <p:ph idx="1"/>
          </p:nvPr>
        </p:nvSpPr>
        <p:spPr>
          <a:xfrm>
            <a:off x="164561" y="1107347"/>
            <a:ext cx="6062631" cy="3665989"/>
          </a:xfrm>
        </p:spPr>
        <p:txBody>
          <a:bodyPr vert="horz" lIns="91440" tIns="45720" rIns="91440" bIns="45720" rtlCol="0" anchor="ctr">
            <a:noAutofit/>
          </a:bodyPr>
          <a:lstStyle/>
          <a:p>
            <a:pPr marL="342900" indent="-342900"/>
            <a:endParaRPr lang="en-US" sz="2400" dirty="0" smtClean="0">
              <a:cs typeface="Calibri"/>
            </a:endParaRPr>
          </a:p>
          <a:p>
            <a:pPr marL="342900" indent="-342900"/>
            <a:r>
              <a:rPr lang="en-US" sz="2400" dirty="0" smtClean="0">
                <a:cs typeface="Calibri"/>
              </a:rPr>
              <a:t>Firstly we have to fill the null values in the dataset</a:t>
            </a:r>
            <a:r>
              <a:rPr lang="en-US" sz="2400" dirty="0" smtClean="0">
                <a:cs typeface="Calibri"/>
              </a:rPr>
              <a:t>.</a:t>
            </a:r>
          </a:p>
          <a:p>
            <a:pPr marL="342900" indent="-342900"/>
            <a:r>
              <a:rPr lang="en-US" sz="2400" dirty="0" smtClean="0">
                <a:cs typeface="Calibri"/>
              </a:rPr>
              <a:t>Then, we </a:t>
            </a:r>
            <a:r>
              <a:rPr lang="en-US" sz="2400" dirty="0" smtClean="0">
                <a:cs typeface="Calibri"/>
              </a:rPr>
              <a:t>have changed the categorical values into numeric values.</a:t>
            </a:r>
          </a:p>
          <a:p>
            <a:pPr marL="342900" indent="-342900"/>
            <a:endParaRPr lang="en-US" sz="2400" dirty="0" smtClean="0">
              <a:cs typeface="Calibri"/>
            </a:endParaRPr>
          </a:p>
          <a:p>
            <a:pPr marL="342900" indent="-342900">
              <a:buNone/>
            </a:pPr>
            <a:endParaRPr lang="en-US" sz="2400" b="1" dirty="0" smtClean="0">
              <a:cs typeface="Calibri"/>
            </a:endParaRPr>
          </a:p>
          <a:p>
            <a:pPr marL="342900" indent="-342900"/>
            <a:endParaRPr lang="en-US" sz="2400" dirty="0">
              <a:cs typeface="Calibri"/>
            </a:endParaRPr>
          </a:p>
        </p:txBody>
      </p:sp>
      <p:sp>
        <p:nvSpPr>
          <p:cNvPr id="2" name="Title 1">
            <a:extLst>
              <a:ext uri="{FF2B5EF4-FFF2-40B4-BE49-F238E27FC236}">
                <a16:creationId xmlns:a16="http://schemas.microsoft.com/office/drawing/2014/main" xmlns="" id="{CEC9610D-03C9-4D35-B00E-D6B1207FBFD6}"/>
              </a:ext>
            </a:extLst>
          </p:cNvPr>
          <p:cNvSpPr>
            <a:spLocks noGrp="1"/>
          </p:cNvSpPr>
          <p:nvPr>
            <p:ph type="title"/>
          </p:nvPr>
        </p:nvSpPr>
        <p:spPr>
          <a:xfrm>
            <a:off x="505694" y="55422"/>
            <a:ext cx="10131425" cy="1456267"/>
          </a:xfrm>
        </p:spPr>
        <p:txBody>
          <a:bodyPr>
            <a:normAutofit/>
          </a:bodyPr>
          <a:lstStyle/>
          <a:p>
            <a:r>
              <a:rPr lang="en-US" sz="3900">
                <a:cs typeface="Calibri Light"/>
              </a:rPr>
              <a:t>Data Preprocessing</a:t>
            </a:r>
            <a:endParaRPr lang="en-US"/>
          </a:p>
        </p:txBody>
      </p:sp>
      <p:cxnSp>
        <p:nvCxnSpPr>
          <p:cNvPr id="14" name="Straight Arrow Connector 13">
            <a:extLst>
              <a:ext uri="{FF2B5EF4-FFF2-40B4-BE49-F238E27FC236}">
                <a16:creationId xmlns:a16="http://schemas.microsoft.com/office/drawing/2014/main" xmlns="" id="{1DFC8BEC-60A0-4A1A-A463-F572F7EBE396}"/>
              </a:ext>
            </a:extLst>
          </p:cNvPr>
          <p:cNvCxnSpPr/>
          <p:nvPr/>
        </p:nvCxnSpPr>
        <p:spPr>
          <a:xfrm>
            <a:off x="6373091" y="3387436"/>
            <a:ext cx="5818911" cy="2"/>
          </a:xfrm>
          <a:prstGeom prst="straightConnector1">
            <a:avLst/>
          </a:prstGeom>
        </p:spPr>
        <p:style>
          <a:lnRef idx="1">
            <a:schemeClr val="accent1"/>
          </a:lnRef>
          <a:fillRef idx="0">
            <a:schemeClr val="accent1"/>
          </a:fillRef>
          <a:effectRef idx="0">
            <a:schemeClr val="accent1"/>
          </a:effectRef>
          <a:fontRef idx="minor">
            <a:schemeClr val="tx1"/>
          </a:fontRef>
        </p:style>
      </p:cxnSp>
      <p:pic>
        <p:nvPicPr>
          <p:cNvPr id="6146" name="Picture 2"/>
          <p:cNvPicPr>
            <a:picLocks noChangeAspect="1" noChangeArrowheads="1"/>
          </p:cNvPicPr>
          <p:nvPr/>
        </p:nvPicPr>
        <p:blipFill>
          <a:blip r:embed="rId2"/>
          <a:srcRect/>
          <a:stretch>
            <a:fillRect/>
          </a:stretch>
        </p:blipFill>
        <p:spPr bwMode="auto">
          <a:xfrm>
            <a:off x="6267828" y="302005"/>
            <a:ext cx="5644538" cy="3582098"/>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620786" y="4291230"/>
            <a:ext cx="11148968" cy="2000250"/>
          </a:xfrm>
          <a:prstGeom prst="rect">
            <a:avLst/>
          </a:prstGeom>
          <a:noFill/>
          <a:ln w="9525">
            <a:noFill/>
            <a:miter lim="800000"/>
            <a:headEnd/>
            <a:tailEnd/>
          </a:ln>
          <a:effectLst/>
        </p:spPr>
      </p:pic>
    </p:spTree>
    <p:extLst>
      <p:ext uri="{BB962C8B-B14F-4D97-AF65-F5344CB8AC3E}">
        <p14:creationId xmlns:p14="http://schemas.microsoft.com/office/powerpoint/2010/main" xmlns="" val="1487890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CBD94887-6A10-4F62-8EE1-B2BCFA1F38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173"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a:extLst>
              <a:ext uri="{FF2B5EF4-FFF2-40B4-BE49-F238E27FC236}">
                <a16:creationId xmlns:a16="http://schemas.microsoft.com/office/drawing/2014/main" xmlns="" id="{E0653F4A-8A1E-4A01-8D70-ABF6D0EE8E59}"/>
              </a:ext>
            </a:extLst>
          </p:cNvPr>
          <p:cNvPicPr>
            <a:picLocks noChangeAspect="1"/>
          </p:cNvPicPr>
          <p:nvPr/>
        </p:nvPicPr>
        <p:blipFill rotWithShape="1">
          <a:blip r:embed="rId2">
            <a:alphaModFix amt="20000"/>
          </a:blip>
          <a:srcRect t="3458" b="14124"/>
          <a:stretch/>
        </p:blipFill>
        <p:spPr>
          <a:xfrm>
            <a:off x="22" y="10"/>
            <a:ext cx="12191980" cy="6857990"/>
          </a:xfrm>
          <a:prstGeom prst="rect">
            <a:avLst/>
          </a:prstGeom>
        </p:spPr>
      </p:pic>
      <p:pic>
        <p:nvPicPr>
          <p:cNvPr id="12" name="Picture 11">
            <a:extLst>
              <a:ext uri="{FF2B5EF4-FFF2-40B4-BE49-F238E27FC236}">
                <a16:creationId xmlns:a16="http://schemas.microsoft.com/office/drawing/2014/main" xmlns="" id="{A3D512BA-228A-4979-9312-ACD246E1099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alphaModFix amt="39000"/>
            <a:extLst>
              <a:ext uri="{28A0092B-C50C-407E-A947-70E740481C1C}">
                <a14:useLocalDpi xmlns:a14="http://schemas.microsoft.com/office/drawing/2010/main" xmlns="" val="0"/>
              </a:ext>
            </a:extLst>
          </a:blip>
          <a:stretch>
            <a:fillRect/>
          </a:stretch>
        </p:blipFill>
        <p:spPr>
          <a:xfrm>
            <a:off x="2" y="0"/>
            <a:ext cx="12188825" cy="6856214"/>
          </a:xfrm>
          <a:prstGeom prst="rect">
            <a:avLst/>
          </a:prstGeom>
        </p:spPr>
      </p:pic>
      <p:sp>
        <p:nvSpPr>
          <p:cNvPr id="3" name="Content Placeholder 2">
            <a:extLst>
              <a:ext uri="{FF2B5EF4-FFF2-40B4-BE49-F238E27FC236}">
                <a16:creationId xmlns:a16="http://schemas.microsoft.com/office/drawing/2014/main" xmlns="" id="{7C5707DC-7594-432C-8CEF-AF03A1348BF3}"/>
              </a:ext>
            </a:extLst>
          </p:cNvPr>
          <p:cNvSpPr>
            <a:spLocks noGrp="1"/>
          </p:cNvSpPr>
          <p:nvPr>
            <p:ph idx="1"/>
          </p:nvPr>
        </p:nvSpPr>
        <p:spPr>
          <a:xfrm>
            <a:off x="3154261" y="2098936"/>
            <a:ext cx="6736359" cy="3649133"/>
          </a:xfrm>
        </p:spPr>
        <p:txBody>
          <a:bodyPr>
            <a:normAutofit/>
          </a:bodyPr>
          <a:lstStyle/>
          <a:p>
            <a:pPr marL="0" indent="0">
              <a:buNone/>
            </a:pPr>
            <a:r>
              <a:rPr lang="en-US" dirty="0">
                <a:cs typeface="Calibri" panose="020F0502020204030204"/>
              </a:rPr>
              <a:t>The Machine Learning models used for this project are:</a:t>
            </a:r>
          </a:p>
          <a:p>
            <a:r>
              <a:rPr lang="en-US" dirty="0" smtClean="0">
                <a:cs typeface="Calibri" panose="020F0502020204030204"/>
              </a:rPr>
              <a:t>Linear Regression</a:t>
            </a:r>
            <a:endParaRPr lang="en-US" dirty="0">
              <a:cs typeface="Calibri" panose="020F0502020204030204"/>
            </a:endParaRPr>
          </a:p>
          <a:p>
            <a:r>
              <a:rPr lang="en-US" dirty="0" smtClean="0">
                <a:cs typeface="Calibri" panose="020F0502020204030204"/>
              </a:rPr>
              <a:t>L</a:t>
            </a:r>
            <a:r>
              <a:rPr lang="en-US" dirty="0" smtClean="0">
                <a:cs typeface="Calibri" panose="020F0502020204030204"/>
              </a:rPr>
              <a:t>asso</a:t>
            </a:r>
            <a:endParaRPr lang="en-US" dirty="0">
              <a:cs typeface="Calibri" panose="020F0502020204030204"/>
            </a:endParaRPr>
          </a:p>
          <a:p>
            <a:r>
              <a:rPr lang="en-US" dirty="0" smtClean="0">
                <a:cs typeface="Calibri" panose="020F0502020204030204"/>
              </a:rPr>
              <a:t>Random Forest Regressor</a:t>
            </a:r>
            <a:endParaRPr lang="en-US" dirty="0">
              <a:cs typeface="Calibri" panose="020F0502020204030204"/>
            </a:endParaRPr>
          </a:p>
          <a:p>
            <a:r>
              <a:rPr lang="en-US" dirty="0" smtClean="0">
                <a:cs typeface="Calibri" panose="020F0502020204030204"/>
              </a:rPr>
              <a:t>Ridge</a:t>
            </a:r>
            <a:endParaRPr lang="en-US" dirty="0">
              <a:cs typeface="Calibri" panose="020F0502020204030204"/>
            </a:endParaRPr>
          </a:p>
        </p:txBody>
      </p:sp>
      <p:sp>
        <p:nvSpPr>
          <p:cNvPr id="2" name="Title 1">
            <a:extLst>
              <a:ext uri="{FF2B5EF4-FFF2-40B4-BE49-F238E27FC236}">
                <a16:creationId xmlns:a16="http://schemas.microsoft.com/office/drawing/2014/main" xmlns="" id="{0FB37083-34B9-497C-8F60-370649DEC510}"/>
              </a:ext>
            </a:extLst>
          </p:cNvPr>
          <p:cNvSpPr>
            <a:spLocks noGrp="1"/>
          </p:cNvSpPr>
          <p:nvPr>
            <p:ph type="title"/>
          </p:nvPr>
        </p:nvSpPr>
        <p:spPr>
          <a:xfrm>
            <a:off x="542030" y="149529"/>
            <a:ext cx="10131425" cy="1456267"/>
          </a:xfrm>
        </p:spPr>
        <p:txBody>
          <a:bodyPr>
            <a:normAutofit/>
          </a:bodyPr>
          <a:lstStyle/>
          <a:p>
            <a:r>
              <a:rPr lang="en-US">
                <a:cs typeface="Calibri Light"/>
              </a:rPr>
              <a:t>ModelS used</a:t>
            </a:r>
          </a:p>
        </p:txBody>
      </p:sp>
    </p:spTree>
    <p:extLst>
      <p:ext uri="{BB962C8B-B14F-4D97-AF65-F5344CB8AC3E}">
        <p14:creationId xmlns:p14="http://schemas.microsoft.com/office/powerpoint/2010/main" xmlns="" val="4130534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fade">
                                      <p:cBhvr>
                                        <p:cTn id="23" dur="500"/>
                                        <p:tgtEl>
                                          <p:spTgt spid="3">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500"/>
                                        <p:tgtEl>
                                          <p:spTgt spid="3">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fade">
                                      <p:cBhvr>
                                        <p:cTn id="33" dur="500"/>
                                        <p:tgtEl>
                                          <p:spTgt spid="3">
                                            <p:txEl>
                                              <p:pRg st="2" end="2"/>
                                            </p:txEl>
                                          </p:spTgt>
                                        </p:tgtEl>
                                      </p:cBhvr>
                                    </p:animEffec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Effect transition="in" filter="fade">
                                      <p:cBhvr>
                                        <p:cTn id="37" dur="500"/>
                                        <p:tgtEl>
                                          <p:spTgt spid="3">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3" grpId="0" build="p"/>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sz="2800" dirty="0" smtClean="0"/>
              <a:t>Linear Regression is an algorithm that belongs to supervised Machine Learning. It tries to apply relations that will predict the outcome of an event based on the independent variable data points. The relation is usually a straight line that best fits the different data points as close as possible.</a:t>
            </a:r>
          </a:p>
          <a:p>
            <a:r>
              <a:rPr lang="en-IN" sz="2800" dirty="0" smtClean="0"/>
              <a:t>Linear regression can be expressed mathematically as:</a:t>
            </a:r>
            <a:r>
              <a:rPr lang="en-US" sz="2800" dirty="0" smtClean="0"/>
              <a:t> </a:t>
            </a:r>
            <a:endParaRPr lang="en-US" sz="2800" dirty="0" smtClean="0"/>
          </a:p>
          <a:p>
            <a:endParaRPr lang="en-US" sz="2800" dirty="0" smtClean="0"/>
          </a:p>
          <a:p>
            <a:endParaRPr lang="en-US" sz="2800" dirty="0" smtClean="0"/>
          </a:p>
          <a:p>
            <a:endParaRPr lang="en-US" sz="2800" dirty="0" smtClean="0"/>
          </a:p>
          <a:p>
            <a:pPr lvl="0"/>
            <a:r>
              <a:rPr lang="en-IN" sz="2800" dirty="0" smtClean="0"/>
              <a:t>Y= Dependent Variable </a:t>
            </a:r>
            <a:r>
              <a:rPr lang="en-US" sz="2800" dirty="0" smtClean="0"/>
              <a:t> </a:t>
            </a:r>
          </a:p>
          <a:p>
            <a:pPr lvl="0"/>
            <a:r>
              <a:rPr lang="en-IN" sz="2800" dirty="0" smtClean="0"/>
              <a:t>X= Independent Variable </a:t>
            </a:r>
            <a:r>
              <a:rPr lang="en-US" sz="2800" dirty="0" smtClean="0"/>
              <a:t> </a:t>
            </a:r>
          </a:p>
          <a:p>
            <a:pPr lvl="0"/>
            <a:r>
              <a:rPr lang="en-IN" sz="2800" dirty="0" smtClean="0"/>
              <a:t>β 0= intercept of the line </a:t>
            </a:r>
            <a:r>
              <a:rPr lang="en-US" sz="2800" dirty="0" smtClean="0"/>
              <a:t> </a:t>
            </a:r>
          </a:p>
          <a:p>
            <a:pPr lvl="0"/>
            <a:r>
              <a:rPr lang="en-IN" sz="2800" dirty="0" smtClean="0"/>
              <a:t>β1 = Linear regression coefficient (slope of the line)</a:t>
            </a:r>
            <a:r>
              <a:rPr lang="en-US" sz="2800" dirty="0" smtClean="0"/>
              <a:t> </a:t>
            </a:r>
          </a:p>
          <a:p>
            <a:pPr lvl="0"/>
            <a:r>
              <a:rPr lang="en-IN" sz="2800" dirty="0" smtClean="0"/>
              <a:t>ε = random error</a:t>
            </a:r>
            <a:r>
              <a:rPr lang="en-US" sz="2800" dirty="0" smtClean="0"/>
              <a:t> </a:t>
            </a:r>
            <a:endParaRPr lang="en-US" dirty="0"/>
          </a:p>
        </p:txBody>
      </p:sp>
      <p:sp>
        <p:nvSpPr>
          <p:cNvPr id="3" name="Title 2"/>
          <p:cNvSpPr>
            <a:spLocks noGrp="1"/>
          </p:cNvSpPr>
          <p:nvPr>
            <p:ph type="title"/>
          </p:nvPr>
        </p:nvSpPr>
        <p:spPr/>
        <p:txBody>
          <a:bodyPr/>
          <a:lstStyle/>
          <a:p>
            <a:r>
              <a:rPr lang="en-US" sz="4400" dirty="0" smtClean="0">
                <a:cs typeface="Calibri Light"/>
              </a:rPr>
              <a:t>LINEAR REGRESSION</a:t>
            </a:r>
            <a:endParaRPr lang="en-US" dirty="0"/>
          </a:p>
        </p:txBody>
      </p:sp>
      <p:pic>
        <p:nvPicPr>
          <p:cNvPr id="4" name="Picture 2"/>
          <p:cNvPicPr>
            <a:picLocks noChangeAspect="1" noChangeArrowheads="1"/>
          </p:cNvPicPr>
          <p:nvPr/>
        </p:nvPicPr>
        <p:blipFill>
          <a:blip r:embed="rId2"/>
          <a:srcRect/>
          <a:stretch>
            <a:fillRect/>
          </a:stretch>
        </p:blipFill>
        <p:spPr bwMode="auto">
          <a:xfrm>
            <a:off x="3221373" y="3212985"/>
            <a:ext cx="2961314" cy="904482"/>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E469D8D-569E-4C22-83AA-F97FD7EEC776}"/>
              </a:ext>
            </a:extLst>
          </p:cNvPr>
          <p:cNvSpPr>
            <a:spLocks noGrp="1"/>
          </p:cNvSpPr>
          <p:nvPr>
            <p:ph idx="1"/>
          </p:nvPr>
        </p:nvSpPr>
        <p:spPr>
          <a:xfrm>
            <a:off x="685804" y="1249960"/>
            <a:ext cx="10966504" cy="2916603"/>
          </a:xfrm>
        </p:spPr>
        <p:txBody>
          <a:bodyPr>
            <a:normAutofit fontScale="77500" lnSpcReduction="20000"/>
          </a:bodyPr>
          <a:lstStyle/>
          <a:p>
            <a:r>
              <a:rPr lang="en-US" sz="2000" dirty="0" smtClean="0"/>
              <a:t>The full form of LASSO is the Least Absolute Shrinkage and Selection Operation. As the name suggests, LASSO uses the “shrinkage” technique in which coefficients are determined, which get shrunk towards the central point as the mean.  </a:t>
            </a:r>
          </a:p>
          <a:p>
            <a:r>
              <a:rPr lang="en-US" sz="2000" dirty="0" smtClean="0"/>
              <a:t>The LASSO regression in regularization is based on simple models that posses fewer parameters. We get a better interpretation of the models due to the shrinkage process. The shrinkage process also enables the identification of variables strongly associated with variables corresponding to the target. </a:t>
            </a:r>
          </a:p>
          <a:p>
            <a:r>
              <a:rPr lang="en-US" sz="2000" dirty="0" smtClean="0"/>
              <a:t>Lasso regression is also called Penalized regression method. This method is usually used in machine learning for the selection of the subset of variables. It provides greater prediction accuracy as compared to other regression models. Lasso Regularization helps to increase model interpretation. </a:t>
            </a:r>
          </a:p>
          <a:p>
            <a:r>
              <a:rPr lang="en-US" sz="2000" dirty="0" smtClean="0"/>
              <a:t>The less important features of a dataset are penalized by the lasso regression. The coefficients of this dataset are made zero leading to their elimination. The dataset with high dimensions and correlation is well suited for lasso regression. </a:t>
            </a:r>
          </a:p>
          <a:p>
            <a:pPr algn="just">
              <a:buNone/>
            </a:pPr>
            <a:endParaRPr lang="en-US" sz="2000" dirty="0">
              <a:cs typeface="Calibri"/>
            </a:endParaRPr>
          </a:p>
          <a:p>
            <a:pPr marL="0" indent="0" algn="just">
              <a:buNone/>
            </a:pPr>
            <a:endParaRPr lang="en-US" sz="2000" dirty="0">
              <a:cs typeface="Calibri"/>
            </a:endParaRPr>
          </a:p>
        </p:txBody>
      </p:sp>
      <p:sp>
        <p:nvSpPr>
          <p:cNvPr id="2" name="Title 1">
            <a:extLst>
              <a:ext uri="{FF2B5EF4-FFF2-40B4-BE49-F238E27FC236}">
                <a16:creationId xmlns:a16="http://schemas.microsoft.com/office/drawing/2014/main" xmlns="" id="{02B4806A-3422-4C9B-ACD3-A558283BE27F}"/>
              </a:ext>
            </a:extLst>
          </p:cNvPr>
          <p:cNvSpPr>
            <a:spLocks noGrp="1"/>
          </p:cNvSpPr>
          <p:nvPr>
            <p:ph type="title"/>
          </p:nvPr>
        </p:nvSpPr>
        <p:spPr>
          <a:xfrm>
            <a:off x="533404" y="166256"/>
            <a:ext cx="10283825" cy="1456267"/>
          </a:xfrm>
        </p:spPr>
        <p:txBody>
          <a:bodyPr/>
          <a:lstStyle/>
          <a:p>
            <a:r>
              <a:rPr lang="en-US" sz="3800" dirty="0" smtClean="0">
                <a:cs typeface="Calibri Light"/>
              </a:rPr>
              <a:t>LASSO</a:t>
            </a:r>
            <a:endParaRPr lang="en-US" sz="3800" dirty="0">
              <a:cs typeface="Calibri Light"/>
            </a:endParaRPr>
          </a:p>
        </p:txBody>
      </p:sp>
      <p:sp>
        <p:nvSpPr>
          <p:cNvPr id="6" name="TextBox 5">
            <a:extLst>
              <a:ext uri="{FF2B5EF4-FFF2-40B4-BE49-F238E27FC236}">
                <a16:creationId xmlns:a16="http://schemas.microsoft.com/office/drawing/2014/main" xmlns="" id="{E5F05D9D-AAFB-4D1E-B9C6-83AA98DACF19}"/>
              </a:ext>
            </a:extLst>
          </p:cNvPr>
          <p:cNvSpPr txBox="1"/>
          <p:nvPr/>
        </p:nvSpPr>
        <p:spPr>
          <a:xfrm>
            <a:off x="795200" y="4181207"/>
            <a:ext cx="10714495" cy="161582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smtClean="0"/>
              <a:t>Lasso Regression Formula: </a:t>
            </a:r>
          </a:p>
          <a:p>
            <a:r>
              <a:rPr lang="en-US" sz="2000" b="1" dirty="0" smtClean="0"/>
              <a:t>D= Residual Sum of Squares or Least Squares Lambda * Aggregate of  absolute values of coefficients   </a:t>
            </a:r>
            <a:endParaRPr lang="en-US" sz="2000" dirty="0" smtClean="0"/>
          </a:p>
          <a:p>
            <a:r>
              <a:rPr lang="en-US" sz="2000" dirty="0" smtClean="0"/>
              <a:t>Lambda denotes the amount of shrinkage in the lasso regression equation.</a:t>
            </a:r>
          </a:p>
          <a:p>
            <a:pPr algn="just"/>
            <a:endParaRPr lang="en-US" sz="1900" dirty="0">
              <a:cs typeface="Calibri"/>
            </a:endParaRPr>
          </a:p>
        </p:txBody>
      </p:sp>
    </p:spTree>
    <p:extLst>
      <p:ext uri="{BB962C8B-B14F-4D97-AF65-F5344CB8AC3E}">
        <p14:creationId xmlns:p14="http://schemas.microsoft.com/office/powerpoint/2010/main" xmlns="" val="182298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2090</TotalTime>
  <Words>373</Words>
  <Application>Microsoft Office PowerPoint</Application>
  <PresentationFormat>Custom</PresentationFormat>
  <Paragraphs>94</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Concourse</vt:lpstr>
      <vt:lpstr>Dairy goods sales prediction</vt:lpstr>
      <vt:lpstr>Contents</vt:lpstr>
      <vt:lpstr>Project objective &amp; scope</vt:lpstr>
      <vt:lpstr>Data description</vt:lpstr>
      <vt:lpstr>Methodology</vt:lpstr>
      <vt:lpstr>Data Preprocessing</vt:lpstr>
      <vt:lpstr>ModelS used</vt:lpstr>
      <vt:lpstr>LINEAR REGRESSION</vt:lpstr>
      <vt:lpstr>LASSO</vt:lpstr>
      <vt:lpstr>RANDOM FOREST REGRESSOR</vt:lpstr>
      <vt:lpstr>RIDGE</vt:lpstr>
      <vt:lpstr>Accuracy comparison graph</vt:lpstr>
      <vt:lpstr>Mean_absolute_error comparison graph</vt:lpstr>
      <vt:lpstr>Future scope of improvements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Debaleen Das Spandan</dc:creator>
  <cp:lastModifiedBy>RAGHAV</cp:lastModifiedBy>
  <cp:revision>1127</cp:revision>
  <dcterms:created xsi:type="dcterms:W3CDTF">2014-09-12T02:08:24Z</dcterms:created>
  <dcterms:modified xsi:type="dcterms:W3CDTF">2023-07-09T14:34:29Z</dcterms:modified>
</cp:coreProperties>
</file>