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61" r:id="rId3"/>
    <p:sldId id="262" r:id="rId4"/>
    <p:sldId id="256" r:id="rId5"/>
    <p:sldId id="258" r:id="rId6"/>
    <p:sldId id="257" r:id="rId7"/>
    <p:sldId id="275" r:id="rId8"/>
    <p:sldId id="276" r:id="rId9"/>
    <p:sldId id="277" r:id="rId10"/>
    <p:sldId id="278" r:id="rId11"/>
    <p:sldId id="273" r:id="rId12"/>
    <p:sldId id="274" r:id="rId13"/>
    <p:sldId id="272" r:id="rId14"/>
    <p:sldId id="25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308893-08AB-4078-AD5D-539EC1353B0D}">
          <p14:sldIdLst>
            <p14:sldId id="260"/>
            <p14:sldId id="261"/>
            <p14:sldId id="262"/>
            <p14:sldId id="256"/>
            <p14:sldId id="258"/>
            <p14:sldId id="257"/>
            <p14:sldId id="275"/>
            <p14:sldId id="276"/>
            <p14:sldId id="277"/>
            <p14:sldId id="278"/>
            <p14:sldId id="273"/>
            <p14:sldId id="274"/>
            <p14:sldId id="272"/>
            <p14:sldId id="25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A27B7-3DE2-4892-9313-2AECA46892F6}" v="11" dt="2023-07-11T09:26:29.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th kaki" userId="3935030d64d49f83" providerId="LiveId" clId="{9657A67B-CD91-499D-BCC0-A163506056F9}"/>
    <pc:docChg chg="undo custSel modSld addSection delSection">
      <pc:chgData name="Himanth kaki" userId="3935030d64d49f83" providerId="LiveId" clId="{9657A67B-CD91-499D-BCC0-A163506056F9}" dt="2023-07-11T09:36:28.737" v="63" actId="5793"/>
      <pc:docMkLst>
        <pc:docMk/>
      </pc:docMkLst>
      <pc:sldChg chg="addSp delSp modSp mod modAnim">
        <pc:chgData name="Himanth kaki" userId="3935030d64d49f83" providerId="LiveId" clId="{9657A67B-CD91-499D-BCC0-A163506056F9}" dt="2023-07-11T09:36:28.737" v="63" actId="5793"/>
        <pc:sldMkLst>
          <pc:docMk/>
          <pc:sldMk cId="3231760338" sldId="262"/>
        </pc:sldMkLst>
        <pc:spChg chg="mod">
          <ac:chgData name="Himanth kaki" userId="3935030d64d49f83" providerId="LiveId" clId="{9657A67B-CD91-499D-BCC0-A163506056F9}" dt="2023-07-11T09:36:28.737" v="63" actId="5793"/>
          <ac:spMkLst>
            <pc:docMk/>
            <pc:sldMk cId="3231760338" sldId="262"/>
            <ac:spMk id="5" creationId="{8E469D8D-569E-4C22-83AA-F97FD7EEC776}"/>
          </ac:spMkLst>
        </pc:spChg>
        <pc:cxnChg chg="add del mod">
          <ac:chgData name="Himanth kaki" userId="3935030d64d49f83" providerId="LiveId" clId="{9657A67B-CD91-499D-BCC0-A163506056F9}" dt="2023-07-11T09:29:56.079" v="14" actId="11529"/>
          <ac:cxnSpMkLst>
            <pc:docMk/>
            <pc:sldMk cId="3231760338" sldId="262"/>
            <ac:cxnSpMk id="3" creationId="{96B18747-1F4C-E710-B283-56CF9E288517}"/>
          </ac:cxnSpMkLst>
        </pc:cxnChg>
      </pc:sldChg>
    </pc:docChg>
  </pc:docChgLst>
  <pc:docChgLst>
    <pc:chgData name="Himanth kaki" userId="3935030d64d49f83" providerId="Windows Live" clId="Web-{68FA27B7-3DE2-4892-9313-2AECA46892F6}"/>
    <pc:docChg chg="modSld">
      <pc:chgData name="Himanth kaki" userId="3935030d64d49f83" providerId="Windows Live" clId="Web-{68FA27B7-3DE2-4892-9313-2AECA46892F6}" dt="2023-07-11T09:26:29.449" v="14" actId="20577"/>
      <pc:docMkLst>
        <pc:docMk/>
      </pc:docMkLst>
      <pc:sldChg chg="modSp">
        <pc:chgData name="Himanth kaki" userId="3935030d64d49f83" providerId="Windows Live" clId="Web-{68FA27B7-3DE2-4892-9313-2AECA46892F6}" dt="2023-07-11T09:26:29.449" v="14" actId="20577"/>
        <pc:sldMkLst>
          <pc:docMk/>
          <pc:sldMk cId="3231760338" sldId="262"/>
        </pc:sldMkLst>
        <pc:spChg chg="mod">
          <ac:chgData name="Himanth kaki" userId="3935030d64d49f83" providerId="Windows Live" clId="Web-{68FA27B7-3DE2-4892-9313-2AECA46892F6}" dt="2023-07-11T09:26:29.449" v="14" actId="20577"/>
          <ac:spMkLst>
            <pc:docMk/>
            <pc:sldMk cId="3231760338" sldId="262"/>
            <ac:spMk id="5" creationId="{8E469D8D-569E-4C22-83AA-F97FD7EEC77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shaw7wit@gmail.com" TargetMode="External"/><Relationship Id="rId2" Type="http://schemas.openxmlformats.org/officeDocument/2006/relationships/hyperlink" Target="mailto:ddsmegh4@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ildren’s Adult Height Prediction Calculator | marquita66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132" y="0"/>
            <a:ext cx="7620000" cy="5524500"/>
          </a:xfrm>
          <a:prstGeom prst="rect">
            <a:avLst/>
          </a:prstGeom>
        </p:spPr>
      </p:pic>
      <p:sp>
        <p:nvSpPr>
          <p:cNvPr id="3" name="Rectangle 2"/>
          <p:cNvSpPr/>
          <p:nvPr/>
        </p:nvSpPr>
        <p:spPr>
          <a:xfrm>
            <a:off x="2687111" y="327507"/>
            <a:ext cx="780373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CHILD HEIGHT PREDICTION</a:t>
            </a:r>
          </a:p>
        </p:txBody>
      </p:sp>
      <p:sp>
        <p:nvSpPr>
          <p:cNvPr id="5" name="Subtitle 2"/>
          <p:cNvSpPr>
            <a:spLocks noGrp="1"/>
          </p:cNvSpPr>
          <p:nvPr>
            <p:ph type="subTitle" idx="1"/>
          </p:nvPr>
        </p:nvSpPr>
        <p:spPr>
          <a:xfrm>
            <a:off x="3101128" y="5706858"/>
            <a:ext cx="3775653" cy="1059103"/>
          </a:xfrm>
          <a:solidFill>
            <a:schemeClr val="tx2">
              <a:lumMod val="60000"/>
              <a:lumOff val="40000"/>
            </a:schemeClr>
          </a:solidFill>
        </p:spPr>
        <p:txBody>
          <a:bodyPr>
            <a:normAutofit fontScale="85000" lnSpcReduction="10000"/>
          </a:bodyPr>
          <a:lstStyle/>
          <a:p>
            <a:pPr algn="l"/>
            <a:r>
              <a:rPr lang="en-US" sz="2000" dirty="0">
                <a:solidFill>
                  <a:schemeClr val="accent1">
                    <a:lumMod val="50000"/>
                  </a:schemeClr>
                </a:solidFill>
                <a:ea typeface="+mn-lt"/>
                <a:cs typeface="+mn-lt"/>
              </a:rPr>
              <a:t>Project Mentor</a:t>
            </a:r>
            <a:r>
              <a:rPr lang="en-US" sz="2000" b="1" dirty="0">
                <a:solidFill>
                  <a:schemeClr val="accent1">
                    <a:lumMod val="50000"/>
                  </a:schemeClr>
                </a:solidFill>
                <a:ea typeface="+mn-lt"/>
                <a:cs typeface="+mn-lt"/>
              </a:rPr>
              <a:t> :</a:t>
            </a:r>
            <a:endParaRPr lang="en-US" sz="2000" dirty="0">
              <a:solidFill>
                <a:schemeClr val="accent1">
                  <a:lumMod val="50000"/>
                </a:schemeClr>
              </a:solidFill>
              <a:cs typeface="Calibri" panose="020F0502020204030204"/>
            </a:endParaRPr>
          </a:p>
          <a:p>
            <a:pPr algn="l"/>
            <a:r>
              <a:rPr lang="en-US" sz="2000" b="1" dirty="0">
                <a:ea typeface="+mn-lt"/>
                <a:cs typeface="+mn-lt"/>
              </a:rPr>
              <a:t>      </a:t>
            </a:r>
            <a:r>
              <a:rPr lang="en-US" sz="2000" b="1" dirty="0">
                <a:solidFill>
                  <a:srgbClr val="C00000"/>
                </a:solidFill>
                <a:ea typeface="+mn-lt"/>
                <a:cs typeface="+mn-lt"/>
              </a:rPr>
              <a:t>Prof. </a:t>
            </a:r>
            <a:r>
              <a:rPr lang="en-US" sz="2200" b="1" dirty="0">
                <a:solidFill>
                  <a:srgbClr val="C00000"/>
                </a:solidFill>
                <a:ea typeface="+mn-lt"/>
                <a:cs typeface="+mn-lt"/>
              </a:rPr>
              <a:t>Arnab Chakraborty</a:t>
            </a:r>
            <a:endParaRPr lang="en-US" sz="2000" dirty="0">
              <a:solidFill>
                <a:srgbClr val="C00000"/>
              </a:solidFill>
              <a:cs typeface="Calibri" panose="020F0502020204030204"/>
            </a:endParaRPr>
          </a:p>
        </p:txBody>
      </p:sp>
      <p:sp>
        <p:nvSpPr>
          <p:cNvPr id="6" name="TextBox 5">
            <a:extLst>
              <a:ext uri="{FF2B5EF4-FFF2-40B4-BE49-F238E27FC236}">
                <a16:creationId xmlns:a16="http://schemas.microsoft.com/office/drawing/2014/main" id="{68A09A12-8603-45A6-AB7F-70A6D3F0A161}"/>
              </a:ext>
            </a:extLst>
          </p:cNvPr>
          <p:cNvSpPr txBox="1"/>
          <p:nvPr/>
        </p:nvSpPr>
        <p:spPr>
          <a:xfrm>
            <a:off x="9500007" y="5689158"/>
            <a:ext cx="2657535" cy="1077218"/>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noProof="1">
                <a:ea typeface="+mn-lt"/>
                <a:cs typeface="+mn-lt"/>
              </a:rPr>
              <a:t>Team Members :</a:t>
            </a:r>
          </a:p>
          <a:p>
            <a:pPr marL="342900" indent="-342900">
              <a:buFont typeface="Arial"/>
              <a:buChar char="•"/>
            </a:pPr>
            <a:r>
              <a:rPr lang="en-US" sz="2200" b="1" noProof="1">
                <a:cs typeface="Calibri" panose="020F0502020204030204"/>
              </a:rPr>
              <a:t>JAYANTH REDDY</a:t>
            </a:r>
          </a:p>
          <a:p>
            <a:pPr marL="342900" indent="-342900">
              <a:buFont typeface="Arial"/>
              <a:buChar char="•"/>
            </a:pPr>
            <a:r>
              <a:rPr lang="en-US" sz="2200" b="1" noProof="1">
                <a:cs typeface="Calibri" panose="020F0502020204030204"/>
              </a:rPr>
              <a:t>HIMANTH.KAKI</a:t>
            </a:r>
          </a:p>
        </p:txBody>
      </p:sp>
    </p:spTree>
    <p:extLst>
      <p:ext uri="{BB962C8B-B14F-4D97-AF65-F5344CB8AC3E}">
        <p14:creationId xmlns:p14="http://schemas.microsoft.com/office/powerpoint/2010/main" val="155138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bg/>
                                          </p:spTgt>
                                        </p:tgtEl>
                                        <p:attrNameLst>
                                          <p:attrName>style.visibility</p:attrName>
                                        </p:attrNameLst>
                                      </p:cBhvr>
                                      <p:to>
                                        <p:strVal val="visible"/>
                                      </p:to>
                                    </p:set>
                                    <p:animEffect transition="in" filter="fade">
                                      <p:cBhvr>
                                        <p:cTn id="20" dur="500"/>
                                        <p:tgtEl>
                                          <p:spTgt spid="6">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7" y="542301"/>
            <a:ext cx="6096000" cy="5632311"/>
          </a:xfrm>
          <a:prstGeom prst="rect">
            <a:avLst/>
          </a:prstGeom>
        </p:spPr>
        <p:txBody>
          <a:bodyPr>
            <a:spAutoFit/>
          </a:bodyPr>
          <a:lstStyle/>
          <a:p>
            <a:r>
              <a:rPr lang="en-US" sz="3600" dirty="0">
                <a:solidFill>
                  <a:schemeClr val="accent2">
                    <a:lumMod val="75000"/>
                  </a:schemeClr>
                </a:solidFill>
              </a:rPr>
              <a:t>Random Forest </a:t>
            </a:r>
            <a:r>
              <a:rPr lang="en-US" sz="3600" dirty="0" smtClean="0">
                <a:solidFill>
                  <a:schemeClr val="accent2">
                    <a:lumMod val="75000"/>
                  </a:schemeClr>
                </a:solidFill>
              </a:rPr>
              <a:t>Regression</a:t>
            </a:r>
          </a:p>
          <a:p>
            <a:endParaRPr lang="en-US" sz="3600" dirty="0" smtClean="0">
              <a:solidFill>
                <a:schemeClr val="accent2">
                  <a:lumMod val="75000"/>
                </a:schemeClr>
              </a:solidFill>
            </a:endParaRPr>
          </a:p>
          <a:p>
            <a:r>
              <a:rPr lang="en-US" dirty="0" smtClean="0"/>
              <a:t>Random </a:t>
            </a:r>
            <a:r>
              <a:rPr lang="en-US" dirty="0"/>
              <a:t>forest regression is an ensemble learning method that combines multiple decision trees to improve the accuracy of predictions. The formula for random forest regression involves creating a set of decision trees on randomly selected subsets of the data, and then averaging their predictions to obtain the final output. Each tree is trained on a different subset of the data, and at each node, a random subset of features is considered for splitting. This randomness helps to reduce overfitting and improve generalization performance.The key components of the random forest regression formula include the number of trees in the ensemble, the maximum depth of each tree, the minimum number of samples required to split an internal node, and the minimum number of samples required to be at a leaf node. By adjusting these parameters, we can control the trade-off between bias and variance, and optimize the predictive performance of the model.</a:t>
            </a:r>
            <a:endParaRPr lang="en-IN" dirty="0"/>
          </a:p>
        </p:txBody>
      </p:sp>
      <p:pic>
        <p:nvPicPr>
          <p:cNvPr id="3" name="Picture 2"/>
          <p:cNvPicPr>
            <a:picLocks noChangeAspect="1"/>
          </p:cNvPicPr>
          <p:nvPr/>
        </p:nvPicPr>
        <p:blipFill>
          <a:blip r:embed="rId2"/>
          <a:stretch>
            <a:fillRect/>
          </a:stretch>
        </p:blipFill>
        <p:spPr>
          <a:xfrm>
            <a:off x="6969707" y="1570771"/>
            <a:ext cx="5095251" cy="3981536"/>
          </a:xfrm>
          <a:prstGeom prst="rect">
            <a:avLst/>
          </a:prstGeom>
        </p:spPr>
      </p:pic>
    </p:spTree>
    <p:extLst>
      <p:ext uri="{BB962C8B-B14F-4D97-AF65-F5344CB8AC3E}">
        <p14:creationId xmlns:p14="http://schemas.microsoft.com/office/powerpoint/2010/main" val="416671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735" y="613363"/>
            <a:ext cx="5552303" cy="5355312"/>
          </a:xfrm>
          <a:prstGeom prst="rect">
            <a:avLst/>
          </a:prstGeom>
        </p:spPr>
        <p:txBody>
          <a:bodyPr wrap="square">
            <a:spAutoFit/>
          </a:bodyPr>
          <a:lstStyle/>
          <a:p>
            <a:r>
              <a:rPr lang="en-US" sz="3600" dirty="0">
                <a:solidFill>
                  <a:schemeClr val="accent5">
                    <a:lumMod val="75000"/>
                  </a:schemeClr>
                </a:solidFill>
              </a:rPr>
              <a:t>Gradient Boosting Regression </a:t>
            </a:r>
            <a:endParaRPr lang="en-US" sz="3600" dirty="0" smtClean="0">
              <a:solidFill>
                <a:schemeClr val="accent5">
                  <a:lumMod val="75000"/>
                </a:schemeClr>
              </a:solidFill>
            </a:endParaRPr>
          </a:p>
          <a:p>
            <a:endParaRPr lang="en-US" sz="3600" dirty="0">
              <a:solidFill>
                <a:schemeClr val="accent5">
                  <a:lumMod val="75000"/>
                </a:schemeClr>
              </a:solidFill>
            </a:endParaRPr>
          </a:p>
          <a:p>
            <a:r>
              <a:rPr lang="en-US" dirty="0" smtClean="0"/>
              <a:t>Gradient </a:t>
            </a:r>
            <a:r>
              <a:rPr lang="en-US" dirty="0"/>
              <a:t>boosting regression is another ensemble learning method that combines multiple weak models to create a strong predictive model. Unlike random forest regression, gradient boosting regression builds trees sequentially, with each new tree attempting to correct the errors of its predecessors. The formula for gradient boosting regression involves minimizing a loss function by iteratively adding decision trees to the model, where each tree is trained on the residuals of the previous tree. This process continues until a specified number of trees is reached or the loss function cannot be further reduced.The key components of the gradient boosting regression formula include the learning rate, which controls the contribution of each tree to the final prediction, the maximum depth of each tree, and the number of trees in the ensemble. </a:t>
            </a:r>
            <a:endParaRPr lang="en-IN" dirty="0"/>
          </a:p>
        </p:txBody>
      </p:sp>
      <p:pic>
        <p:nvPicPr>
          <p:cNvPr id="3" name="Picture 2"/>
          <p:cNvPicPr>
            <a:picLocks noChangeAspect="1"/>
          </p:cNvPicPr>
          <p:nvPr/>
        </p:nvPicPr>
        <p:blipFill>
          <a:blip r:embed="rId2"/>
          <a:stretch>
            <a:fillRect/>
          </a:stretch>
        </p:blipFill>
        <p:spPr>
          <a:xfrm>
            <a:off x="6582031" y="1342578"/>
            <a:ext cx="5359875" cy="4335743"/>
          </a:xfrm>
          <a:prstGeom prst="rect">
            <a:avLst/>
          </a:prstGeom>
        </p:spPr>
      </p:pic>
    </p:spTree>
    <p:extLst>
      <p:ext uri="{BB962C8B-B14F-4D97-AF65-F5344CB8AC3E}">
        <p14:creationId xmlns:p14="http://schemas.microsoft.com/office/powerpoint/2010/main" val="148636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6692" y="370564"/>
            <a:ext cx="3589766" cy="2603297"/>
          </a:xfrm>
          <a:prstGeom prst="rect">
            <a:avLst/>
          </a:prstGeom>
        </p:spPr>
      </p:pic>
      <p:pic>
        <p:nvPicPr>
          <p:cNvPr id="5" name="Picture 4"/>
          <p:cNvPicPr>
            <a:picLocks noChangeAspect="1"/>
          </p:cNvPicPr>
          <p:nvPr/>
        </p:nvPicPr>
        <p:blipFill>
          <a:blip r:embed="rId3"/>
          <a:stretch>
            <a:fillRect/>
          </a:stretch>
        </p:blipFill>
        <p:spPr>
          <a:xfrm>
            <a:off x="7723989" y="357904"/>
            <a:ext cx="3594801" cy="2633528"/>
          </a:xfrm>
          <a:prstGeom prst="rect">
            <a:avLst/>
          </a:prstGeom>
        </p:spPr>
      </p:pic>
      <p:pic>
        <p:nvPicPr>
          <p:cNvPr id="6" name="Picture 5"/>
          <p:cNvPicPr>
            <a:picLocks noChangeAspect="1"/>
          </p:cNvPicPr>
          <p:nvPr/>
        </p:nvPicPr>
        <p:blipFill>
          <a:blip r:embed="rId4"/>
          <a:stretch>
            <a:fillRect/>
          </a:stretch>
        </p:blipFill>
        <p:spPr>
          <a:xfrm>
            <a:off x="86922" y="3808424"/>
            <a:ext cx="4219536" cy="2945366"/>
          </a:xfrm>
          <a:prstGeom prst="rect">
            <a:avLst/>
          </a:prstGeom>
        </p:spPr>
      </p:pic>
      <p:pic>
        <p:nvPicPr>
          <p:cNvPr id="7" name="Picture 6"/>
          <p:cNvPicPr>
            <a:picLocks noChangeAspect="1"/>
          </p:cNvPicPr>
          <p:nvPr/>
        </p:nvPicPr>
        <p:blipFill>
          <a:blip r:embed="rId5"/>
          <a:stretch>
            <a:fillRect/>
          </a:stretch>
        </p:blipFill>
        <p:spPr>
          <a:xfrm>
            <a:off x="7723989" y="3802748"/>
            <a:ext cx="4367836" cy="2951042"/>
          </a:xfrm>
          <a:prstGeom prst="rect">
            <a:avLst/>
          </a:prstGeom>
        </p:spPr>
      </p:pic>
      <p:sp>
        <p:nvSpPr>
          <p:cNvPr id="8" name="Title 1">
            <a:extLst>
              <a:ext uri="{FF2B5EF4-FFF2-40B4-BE49-F238E27FC236}">
                <a16:creationId xmlns:a16="http://schemas.microsoft.com/office/drawing/2014/main" id="{3169DAE7-2CB7-49D3-8362-37F9DD92EEEB}"/>
              </a:ext>
            </a:extLst>
          </p:cNvPr>
          <p:cNvSpPr txBox="1">
            <a:spLocks/>
          </p:cNvSpPr>
          <p:nvPr/>
        </p:nvSpPr>
        <p:spPr>
          <a:xfrm>
            <a:off x="4184822" y="1049976"/>
            <a:ext cx="3395582" cy="25938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smtClean="0"/>
              <a:t>Comparison OF ALL THE MODELS</a:t>
            </a:r>
            <a:endParaRPr lang="en-US" dirty="0"/>
          </a:p>
        </p:txBody>
      </p:sp>
    </p:spTree>
    <p:extLst>
      <p:ext uri="{BB962C8B-B14F-4D97-AF65-F5344CB8AC3E}">
        <p14:creationId xmlns:p14="http://schemas.microsoft.com/office/powerpoint/2010/main" val="380325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9076" y="1113423"/>
            <a:ext cx="5719839" cy="4035229"/>
          </a:xfrm>
          <a:prstGeom prst="rect">
            <a:avLst/>
          </a:prstGeom>
        </p:spPr>
      </p:pic>
      <p:graphicFrame>
        <p:nvGraphicFramePr>
          <p:cNvPr id="5" name="Table 7">
            <a:extLst>
              <a:ext uri="{FF2B5EF4-FFF2-40B4-BE49-F238E27FC236}">
                <a16:creationId xmlns:a16="http://schemas.microsoft.com/office/drawing/2014/main" id="{76CA4D93-F759-41A5-8B09-9B987F1510B1}"/>
              </a:ext>
            </a:extLst>
          </p:cNvPr>
          <p:cNvGraphicFramePr>
            <a:graphicFrameLocks noGrp="1"/>
          </p:cNvGraphicFramePr>
          <p:nvPr>
            <p:extLst>
              <p:ext uri="{D42A27DB-BD31-4B8C-83A1-F6EECF244321}">
                <p14:modId xmlns:p14="http://schemas.microsoft.com/office/powerpoint/2010/main" val="4261826777"/>
              </p:ext>
            </p:extLst>
          </p:nvPr>
        </p:nvGraphicFramePr>
        <p:xfrm>
          <a:off x="7331670" y="1410981"/>
          <a:ext cx="4209535" cy="3705176"/>
        </p:xfrm>
        <a:graphic>
          <a:graphicData uri="http://schemas.openxmlformats.org/drawingml/2006/table">
            <a:tbl>
              <a:tblPr firstRow="1" bandRow="1">
                <a:tableStyleId>{5C22544A-7EE6-4342-B048-85BDC9FD1C3A}</a:tableStyleId>
              </a:tblPr>
              <a:tblGrid>
                <a:gridCol w="2705451">
                  <a:extLst>
                    <a:ext uri="{9D8B030D-6E8A-4147-A177-3AD203B41FA5}">
                      <a16:colId xmlns:a16="http://schemas.microsoft.com/office/drawing/2014/main" val="1611207010"/>
                    </a:ext>
                  </a:extLst>
                </a:gridCol>
                <a:gridCol w="1504084">
                  <a:extLst>
                    <a:ext uri="{9D8B030D-6E8A-4147-A177-3AD203B41FA5}">
                      <a16:colId xmlns:a16="http://schemas.microsoft.com/office/drawing/2014/main" val="50549333"/>
                    </a:ext>
                  </a:extLst>
                </a:gridCol>
              </a:tblGrid>
              <a:tr h="651974">
                <a:tc>
                  <a:txBody>
                    <a:bodyPr/>
                    <a:lstStyle/>
                    <a:p>
                      <a:pPr algn="ctr">
                        <a:lnSpc>
                          <a:spcPct val="150000"/>
                        </a:lnSpc>
                      </a:pPr>
                      <a:r>
                        <a:rPr lang="en-US" sz="2200" b="1" dirty="0"/>
                        <a:t>Models Used</a:t>
                      </a:r>
                    </a:p>
                  </a:txBody>
                  <a:tcPr/>
                </a:tc>
                <a:tc>
                  <a:txBody>
                    <a:bodyPr/>
                    <a:lstStyle/>
                    <a:p>
                      <a:pPr algn="ctr">
                        <a:lnSpc>
                          <a:spcPct val="150000"/>
                        </a:lnSpc>
                      </a:pPr>
                      <a:r>
                        <a:rPr lang="en-US" sz="2200" b="1" dirty="0"/>
                        <a:t>Accuracy %</a:t>
                      </a:r>
                    </a:p>
                  </a:txBody>
                  <a:tcPr/>
                </a:tc>
                <a:extLst>
                  <a:ext uri="{0D108BD9-81ED-4DB2-BD59-A6C34878D82A}">
                    <a16:rowId xmlns:a16="http://schemas.microsoft.com/office/drawing/2014/main" val="545488361"/>
                  </a:ext>
                </a:extLst>
              </a:tr>
              <a:tr h="651974">
                <a:tc>
                  <a:txBody>
                    <a:bodyPr/>
                    <a:lstStyle/>
                    <a:p>
                      <a:pPr lvl="0" algn="ctr">
                        <a:lnSpc>
                          <a:spcPct val="175000"/>
                        </a:lnSpc>
                        <a:buNone/>
                      </a:pPr>
                      <a:r>
                        <a:rPr lang="en-US" sz="2000" dirty="0" smtClean="0"/>
                        <a:t>Linear </a:t>
                      </a:r>
                      <a:r>
                        <a:rPr lang="en-US" sz="2000" dirty="0"/>
                        <a:t>Regression</a:t>
                      </a:r>
                    </a:p>
                  </a:txBody>
                  <a:tcPr/>
                </a:tc>
                <a:tc>
                  <a:txBody>
                    <a:bodyPr/>
                    <a:lstStyle/>
                    <a:p>
                      <a:pPr algn="ctr">
                        <a:lnSpc>
                          <a:spcPct val="175000"/>
                        </a:lnSpc>
                      </a:pPr>
                      <a:r>
                        <a:rPr lang="en-US" sz="2000" dirty="0" smtClean="0"/>
                        <a:t>91.62</a:t>
                      </a:r>
                      <a:endParaRPr lang="en-US" sz="2000" dirty="0"/>
                    </a:p>
                  </a:txBody>
                  <a:tcPr/>
                </a:tc>
                <a:extLst>
                  <a:ext uri="{0D108BD9-81ED-4DB2-BD59-A6C34878D82A}">
                    <a16:rowId xmlns:a16="http://schemas.microsoft.com/office/drawing/2014/main" val="829776629"/>
                  </a:ext>
                </a:extLst>
              </a:tr>
              <a:tr h="651974">
                <a:tc>
                  <a:txBody>
                    <a:bodyPr/>
                    <a:lstStyle/>
                    <a:p>
                      <a:pPr lvl="0" algn="ctr">
                        <a:lnSpc>
                          <a:spcPct val="175000"/>
                        </a:lnSpc>
                        <a:buNone/>
                      </a:pPr>
                      <a:r>
                        <a:rPr lang="en-US" sz="2000" dirty="0" smtClean="0"/>
                        <a:t>Decision</a:t>
                      </a:r>
                      <a:r>
                        <a:rPr lang="en-US" sz="2000" baseline="0" dirty="0" smtClean="0"/>
                        <a:t> Tree</a:t>
                      </a:r>
                      <a:endParaRPr lang="en-US" sz="2000" dirty="0"/>
                    </a:p>
                  </a:txBody>
                  <a:tcPr/>
                </a:tc>
                <a:tc>
                  <a:txBody>
                    <a:bodyPr/>
                    <a:lstStyle/>
                    <a:p>
                      <a:pPr algn="ctr">
                        <a:lnSpc>
                          <a:spcPct val="175000"/>
                        </a:lnSpc>
                      </a:pPr>
                      <a:r>
                        <a:rPr lang="en-US" sz="2000" dirty="0" smtClean="0"/>
                        <a:t>-12.06</a:t>
                      </a:r>
                      <a:endParaRPr lang="en-US" sz="2000" dirty="0"/>
                    </a:p>
                  </a:txBody>
                  <a:tcPr/>
                </a:tc>
                <a:extLst>
                  <a:ext uri="{0D108BD9-81ED-4DB2-BD59-A6C34878D82A}">
                    <a16:rowId xmlns:a16="http://schemas.microsoft.com/office/drawing/2014/main" val="1759375213"/>
                  </a:ext>
                </a:extLst>
              </a:tr>
              <a:tr h="651974">
                <a:tc>
                  <a:txBody>
                    <a:bodyPr/>
                    <a:lstStyle/>
                    <a:p>
                      <a:pPr lvl="0" algn="ctr">
                        <a:lnSpc>
                          <a:spcPct val="175000"/>
                        </a:lnSpc>
                        <a:buNone/>
                      </a:pPr>
                      <a:r>
                        <a:rPr lang="en-US" sz="2000" dirty="0" smtClean="0"/>
                        <a:t>Random Forest</a:t>
                      </a:r>
                      <a:endParaRPr lang="en-US" sz="2000" dirty="0"/>
                    </a:p>
                  </a:txBody>
                  <a:tcPr/>
                </a:tc>
                <a:tc>
                  <a:txBody>
                    <a:bodyPr/>
                    <a:lstStyle/>
                    <a:p>
                      <a:pPr algn="ctr">
                        <a:lnSpc>
                          <a:spcPct val="175000"/>
                        </a:lnSpc>
                      </a:pPr>
                      <a:r>
                        <a:rPr lang="en-US" sz="2000" dirty="0" smtClean="0"/>
                        <a:t>41.33</a:t>
                      </a:r>
                      <a:endParaRPr lang="en-US" sz="2000" dirty="0"/>
                    </a:p>
                  </a:txBody>
                  <a:tcPr/>
                </a:tc>
                <a:extLst>
                  <a:ext uri="{0D108BD9-81ED-4DB2-BD59-A6C34878D82A}">
                    <a16:rowId xmlns:a16="http://schemas.microsoft.com/office/drawing/2014/main" val="1895637599"/>
                  </a:ext>
                </a:extLst>
              </a:tr>
              <a:tr h="651974">
                <a:tc>
                  <a:txBody>
                    <a:bodyPr/>
                    <a:lstStyle/>
                    <a:p>
                      <a:pPr lvl="0" algn="ctr">
                        <a:lnSpc>
                          <a:spcPct val="175000"/>
                        </a:lnSpc>
                        <a:buNone/>
                      </a:pPr>
                      <a:r>
                        <a:rPr lang="en-US" sz="2000" dirty="0" smtClean="0"/>
                        <a:t>Gradient</a:t>
                      </a:r>
                      <a:r>
                        <a:rPr lang="en-US" sz="2000" baseline="0" dirty="0" smtClean="0"/>
                        <a:t> Boosting</a:t>
                      </a:r>
                      <a:endParaRPr lang="en-US" sz="2000" dirty="0"/>
                    </a:p>
                  </a:txBody>
                  <a:tcPr/>
                </a:tc>
                <a:tc>
                  <a:txBody>
                    <a:bodyPr/>
                    <a:lstStyle/>
                    <a:p>
                      <a:pPr algn="ctr">
                        <a:lnSpc>
                          <a:spcPct val="175000"/>
                        </a:lnSpc>
                      </a:pPr>
                      <a:r>
                        <a:rPr lang="en-US" sz="2000" dirty="0" smtClean="0"/>
                        <a:t>88.3</a:t>
                      </a:r>
                      <a:endParaRPr lang="en-US" sz="2000" dirty="0"/>
                    </a:p>
                  </a:txBody>
                  <a:tcPr/>
                </a:tc>
                <a:extLst>
                  <a:ext uri="{0D108BD9-81ED-4DB2-BD59-A6C34878D82A}">
                    <a16:rowId xmlns:a16="http://schemas.microsoft.com/office/drawing/2014/main" val="2944415490"/>
                  </a:ext>
                </a:extLst>
              </a:tr>
            </a:tbl>
          </a:graphicData>
        </a:graphic>
      </p:graphicFrame>
      <p:sp>
        <p:nvSpPr>
          <p:cNvPr id="6" name="Title 1">
            <a:extLst>
              <a:ext uri="{FF2B5EF4-FFF2-40B4-BE49-F238E27FC236}">
                <a16:creationId xmlns:a16="http://schemas.microsoft.com/office/drawing/2014/main" id="{02B4806A-3422-4C9B-ACD3-A558283BE27F}"/>
              </a:ext>
            </a:extLst>
          </p:cNvPr>
          <p:cNvSpPr txBox="1">
            <a:spLocks/>
          </p:cNvSpPr>
          <p:nvPr/>
        </p:nvSpPr>
        <p:spPr>
          <a:xfrm>
            <a:off x="2809673" y="333255"/>
            <a:ext cx="9272444" cy="1456267"/>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800" dirty="0" smtClean="0">
                <a:solidFill>
                  <a:schemeClr val="bg1"/>
                </a:solidFill>
                <a:cs typeface="Calibri Light"/>
              </a:rPr>
              <a:t>Accuracy comparison graph</a:t>
            </a:r>
            <a:endParaRPr lang="en-US" sz="3800" dirty="0">
              <a:solidFill>
                <a:schemeClr val="bg1"/>
              </a:solidFill>
              <a:cs typeface="Calibri Light"/>
            </a:endParaRPr>
          </a:p>
        </p:txBody>
      </p:sp>
      <p:sp>
        <p:nvSpPr>
          <p:cNvPr id="7" name="Content Placeholder 2">
            <a:extLst>
              <a:ext uri="{FF2B5EF4-FFF2-40B4-BE49-F238E27FC236}">
                <a16:creationId xmlns:a16="http://schemas.microsoft.com/office/drawing/2014/main" id="{8E469D8D-569E-4C22-83AA-F97FD7EEC776}"/>
              </a:ext>
            </a:extLst>
          </p:cNvPr>
          <p:cNvSpPr txBox="1">
            <a:spLocks/>
          </p:cNvSpPr>
          <p:nvPr/>
        </p:nvSpPr>
        <p:spPr>
          <a:xfrm>
            <a:off x="1877553" y="5385844"/>
            <a:ext cx="7914698" cy="128000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cs typeface="Calibri" panose="020F0502020204030204"/>
              </a:rPr>
              <a:t>The data shown above is an  average of multiple test runs.</a:t>
            </a:r>
            <a:endParaRPr lang="en-US" dirty="0" smtClean="0"/>
          </a:p>
          <a:p>
            <a:r>
              <a:rPr lang="en-US" dirty="0" smtClean="0">
                <a:cs typeface="Calibri" panose="020F0502020204030204"/>
              </a:rPr>
              <a:t>We see that the highest accuracy for the train dataset is Linear Regression.</a:t>
            </a:r>
          </a:p>
        </p:txBody>
      </p:sp>
    </p:spTree>
    <p:extLst>
      <p:ext uri="{BB962C8B-B14F-4D97-AF65-F5344CB8AC3E}">
        <p14:creationId xmlns:p14="http://schemas.microsoft.com/office/powerpoint/2010/main" val="284053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50E53EDA-3B94-4F6B-9E86-D3BB9EBB9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02B4806A-3422-4C9B-ACD3-A558283BE27F}"/>
              </a:ext>
            </a:extLst>
          </p:cNvPr>
          <p:cNvSpPr txBox="1">
            <a:spLocks/>
          </p:cNvSpPr>
          <p:nvPr/>
        </p:nvSpPr>
        <p:spPr>
          <a:xfrm>
            <a:off x="439204" y="2644920"/>
            <a:ext cx="4033200" cy="4557849"/>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cs typeface="Calibri Light"/>
              </a:rPr>
              <a:t>Future scope of improvements</a:t>
            </a:r>
          </a:p>
        </p:txBody>
      </p:sp>
      <p:cxnSp>
        <p:nvCxnSpPr>
          <p:cNvPr id="4" name="Straight Connector 9">
            <a:extLst>
              <a:ext uri="{FF2B5EF4-FFF2-40B4-BE49-F238E27FC236}">
                <a16:creationId xmlns:a16="http://schemas.microsoft.com/office/drawing/2014/main" id="{30EFD79F-7790-479B-B7DB-BD0D8C101D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E469D8D-569E-4C22-83AA-F97FD7EEC776}"/>
              </a:ext>
            </a:extLst>
          </p:cNvPr>
          <p:cNvSpPr txBox="1">
            <a:spLocks/>
          </p:cNvSpPr>
          <p:nvPr/>
        </p:nvSpPr>
        <p:spPr>
          <a:xfrm>
            <a:off x="4988658" y="1150076"/>
            <a:ext cx="6517543" cy="4557849"/>
          </a:xfrm>
          <a:prstGeom prst="rect">
            <a:avLst/>
          </a:prstGeom>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smtClean="0">
                <a:ea typeface="+mn-lt"/>
                <a:cs typeface="+mn-lt"/>
              </a:rPr>
              <a:t>In future by using </a:t>
            </a:r>
            <a:r>
              <a:rPr lang="en-IN" sz="2000" dirty="0"/>
              <a:t>Advanced Machine Learning </a:t>
            </a:r>
            <a:r>
              <a:rPr lang="en-IN" sz="2000" dirty="0" smtClean="0"/>
              <a:t>Models and Integrating the environmental factors we can develop the model </a:t>
            </a:r>
            <a:r>
              <a:rPr lang="en-IN" sz="2000" smtClean="0"/>
              <a:t>more accurately.</a:t>
            </a:r>
            <a:endParaRPr lang="en-US" sz="2000" dirty="0">
              <a:ea typeface="+mn-lt"/>
              <a:cs typeface="+mn-lt"/>
            </a:endParaRPr>
          </a:p>
          <a:p>
            <a:r>
              <a:rPr lang="en-US" sz="2000" dirty="0" smtClean="0">
                <a:ea typeface="+mn-lt"/>
                <a:cs typeface="+mn-lt"/>
              </a:rPr>
              <a:t>By adding the GUI index we can make the model user friendly.</a:t>
            </a:r>
            <a:endParaRPr lang="en-US" sz="2000" dirty="0">
              <a:ea typeface="+mn-lt"/>
              <a:cs typeface="+mn-lt"/>
            </a:endParaRPr>
          </a:p>
          <a:p>
            <a:r>
              <a:rPr lang="en-US" sz="2000" dirty="0" smtClean="0">
                <a:cs typeface="Calibri"/>
              </a:rPr>
              <a:t>Mismatches can be removed by further training of model.</a:t>
            </a:r>
            <a:endParaRPr lang="en-US" sz="2000" dirty="0">
              <a:cs typeface="Calibri"/>
            </a:endParaRPr>
          </a:p>
        </p:txBody>
      </p:sp>
    </p:spTree>
    <p:extLst>
      <p:ext uri="{BB962C8B-B14F-4D97-AF65-F5344CB8AC3E}">
        <p14:creationId xmlns:p14="http://schemas.microsoft.com/office/powerpoint/2010/main" val="14827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6A1B0-4CFB-43C4-AE5A-7B03B8B83C1C}"/>
              </a:ext>
            </a:extLst>
          </p:cNvPr>
          <p:cNvSpPr txBox="1"/>
          <p:nvPr/>
        </p:nvSpPr>
        <p:spPr>
          <a:xfrm>
            <a:off x="1684953" y="4741627"/>
            <a:ext cx="84374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LOVELY PROFESSIONAL UNIVERSITY</a:t>
            </a:r>
          </a:p>
          <a:p>
            <a:pPr marL="285750" indent="-285750">
              <a:buFont typeface="Arial"/>
              <a:buChar char="•"/>
            </a:pPr>
            <a:r>
              <a:rPr lang="en-US" dirty="0">
                <a:cs typeface="Calibri"/>
              </a:rPr>
              <a:t>JAYANTH REDDY  ( </a:t>
            </a:r>
            <a:r>
              <a:rPr lang="en-US" dirty="0">
                <a:cs typeface="Calibri"/>
                <a:hlinkClick r:id="rId2"/>
              </a:rPr>
              <a:t>jayanthreddy.me@gmail.com</a:t>
            </a:r>
            <a:r>
              <a:rPr lang="en-US" dirty="0">
                <a:cs typeface="Calibri"/>
              </a:rPr>
              <a:t> )</a:t>
            </a:r>
          </a:p>
          <a:p>
            <a:pPr marL="285750" indent="-285750">
              <a:buFont typeface="Arial"/>
              <a:buChar char="•"/>
            </a:pPr>
            <a:r>
              <a:rPr lang="en-US" dirty="0">
                <a:cs typeface="Calibri"/>
              </a:rPr>
              <a:t>HIMANTH.KAKI  ( </a:t>
            </a:r>
            <a:r>
              <a:rPr lang="en-US" dirty="0">
                <a:cs typeface="Calibri"/>
                <a:hlinkClick r:id="rId3"/>
              </a:rPr>
              <a:t>kakihimanth@gmail.com</a:t>
            </a:r>
            <a:r>
              <a:rPr lang="en-US" dirty="0">
                <a:cs typeface="Calibri"/>
              </a:rPr>
              <a:t> )</a:t>
            </a:r>
          </a:p>
        </p:txBody>
      </p:sp>
      <p:sp>
        <p:nvSpPr>
          <p:cNvPr id="4" name="Rectangle 3"/>
          <p:cNvSpPr/>
          <p:nvPr/>
        </p:nvSpPr>
        <p:spPr>
          <a:xfrm>
            <a:off x="2464629" y="1830297"/>
            <a:ext cx="7294562"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a:t>
            </a: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81204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945" y="582468"/>
            <a:ext cx="10058400" cy="5651692"/>
          </a:xfrm>
          <a:prstGeom prst="rect">
            <a:avLst/>
          </a:prstGeom>
        </p:spPr>
      </p:pic>
      <p:sp>
        <p:nvSpPr>
          <p:cNvPr id="6" name="Title 1">
            <a:extLst>
              <a:ext uri="{FF2B5EF4-FFF2-40B4-BE49-F238E27FC236}">
                <a16:creationId xmlns:a16="http://schemas.microsoft.com/office/drawing/2014/main" id="{E78E6418-53C3-4B8F-AEE3-178C1BDFE485}"/>
              </a:ext>
            </a:extLst>
          </p:cNvPr>
          <p:cNvSpPr>
            <a:spLocks noGrp="1"/>
          </p:cNvSpPr>
          <p:nvPr>
            <p:ph type="title"/>
          </p:nvPr>
        </p:nvSpPr>
        <p:spPr>
          <a:xfrm>
            <a:off x="2321783" y="3106097"/>
            <a:ext cx="2341458" cy="599211"/>
          </a:xfrm>
        </p:spPr>
        <p:txBody>
          <a:bodyPr>
            <a:normAutofit/>
          </a:bodyPr>
          <a:lstStyle/>
          <a:p>
            <a:pPr algn="r"/>
            <a:r>
              <a:rPr lang="en-US" sz="3200" dirty="0">
                <a:solidFill>
                  <a:schemeClr val="bg1"/>
                </a:solidFill>
                <a:cs typeface="Calibri Light"/>
              </a:rPr>
              <a:t>Contents</a:t>
            </a:r>
          </a:p>
        </p:txBody>
      </p:sp>
      <p:sp>
        <p:nvSpPr>
          <p:cNvPr id="9" name="TextBox 8"/>
          <p:cNvSpPr txBox="1"/>
          <p:nvPr/>
        </p:nvSpPr>
        <p:spPr>
          <a:xfrm>
            <a:off x="5907815" y="1025718"/>
            <a:ext cx="3267986" cy="646331"/>
          </a:xfrm>
          <a:prstGeom prst="rect">
            <a:avLst/>
          </a:prstGeom>
          <a:noFill/>
        </p:spPr>
        <p:txBody>
          <a:bodyPr wrap="square" rtlCol="0">
            <a:spAutoFit/>
          </a:bodyPr>
          <a:lstStyle/>
          <a:p>
            <a:r>
              <a:rPr lang="en-US" b="1" dirty="0">
                <a:cs typeface="Calibri"/>
              </a:rPr>
              <a:t>Project Objective &amp; Scope</a:t>
            </a:r>
            <a:endParaRPr lang="en-US" dirty="0">
              <a:cs typeface="Calibri"/>
            </a:endParaRPr>
          </a:p>
          <a:p>
            <a:endParaRPr lang="en-IN" dirty="0"/>
          </a:p>
        </p:txBody>
      </p:sp>
      <p:sp>
        <p:nvSpPr>
          <p:cNvPr id="10" name="TextBox 9"/>
          <p:cNvSpPr txBox="1"/>
          <p:nvPr/>
        </p:nvSpPr>
        <p:spPr>
          <a:xfrm>
            <a:off x="6854026" y="1757241"/>
            <a:ext cx="1866567" cy="646331"/>
          </a:xfrm>
          <a:prstGeom prst="rect">
            <a:avLst/>
          </a:prstGeom>
          <a:noFill/>
        </p:spPr>
        <p:txBody>
          <a:bodyPr wrap="square" rtlCol="0">
            <a:spAutoFit/>
          </a:bodyPr>
          <a:lstStyle/>
          <a:p>
            <a:pPr algn="ctr"/>
            <a:r>
              <a:rPr lang="en-US" b="1" dirty="0">
                <a:cs typeface="Calibri"/>
              </a:rPr>
              <a:t>Data Description</a:t>
            </a:r>
          </a:p>
          <a:p>
            <a:pPr algn="ctr"/>
            <a:endParaRPr lang="en-IN" dirty="0"/>
          </a:p>
        </p:txBody>
      </p:sp>
      <p:sp>
        <p:nvSpPr>
          <p:cNvPr id="11" name="TextBox 10"/>
          <p:cNvSpPr txBox="1"/>
          <p:nvPr/>
        </p:nvSpPr>
        <p:spPr>
          <a:xfrm>
            <a:off x="7180029" y="2480809"/>
            <a:ext cx="1469002" cy="646331"/>
          </a:xfrm>
          <a:prstGeom prst="rect">
            <a:avLst/>
          </a:prstGeom>
          <a:noFill/>
        </p:spPr>
        <p:txBody>
          <a:bodyPr wrap="square" rtlCol="0">
            <a:spAutoFit/>
          </a:bodyPr>
          <a:lstStyle/>
          <a:p>
            <a:r>
              <a:rPr lang="en-US" b="1" dirty="0">
                <a:cs typeface="Calibri"/>
              </a:rPr>
              <a:t>Methodology</a:t>
            </a:r>
          </a:p>
          <a:p>
            <a:endParaRPr lang="en-IN" dirty="0"/>
          </a:p>
        </p:txBody>
      </p:sp>
      <p:sp>
        <p:nvSpPr>
          <p:cNvPr id="12" name="Rectangle 11"/>
          <p:cNvSpPr/>
          <p:nvPr/>
        </p:nvSpPr>
        <p:spPr>
          <a:xfrm>
            <a:off x="7333151" y="3212530"/>
            <a:ext cx="2026132" cy="369332"/>
          </a:xfrm>
          <a:prstGeom prst="rect">
            <a:avLst/>
          </a:prstGeom>
        </p:spPr>
        <p:txBody>
          <a:bodyPr wrap="none">
            <a:spAutoFit/>
          </a:bodyPr>
          <a:lstStyle/>
          <a:p>
            <a:pPr>
              <a:spcAft>
                <a:spcPts val="1500"/>
              </a:spcAft>
            </a:pPr>
            <a:r>
              <a:rPr lang="en-US" b="1" dirty="0">
                <a:cs typeface="Calibri"/>
              </a:rPr>
              <a:t>Data Preprocessing</a:t>
            </a:r>
          </a:p>
        </p:txBody>
      </p:sp>
      <p:sp>
        <p:nvSpPr>
          <p:cNvPr id="13" name="Rectangle 12"/>
          <p:cNvSpPr/>
          <p:nvPr/>
        </p:nvSpPr>
        <p:spPr>
          <a:xfrm>
            <a:off x="7399794" y="3928149"/>
            <a:ext cx="1415772" cy="369332"/>
          </a:xfrm>
          <a:prstGeom prst="rect">
            <a:avLst/>
          </a:prstGeom>
        </p:spPr>
        <p:txBody>
          <a:bodyPr wrap="none">
            <a:spAutoFit/>
          </a:bodyPr>
          <a:lstStyle/>
          <a:p>
            <a:pPr>
              <a:spcAft>
                <a:spcPts val="1500"/>
              </a:spcAft>
            </a:pPr>
            <a:r>
              <a:rPr lang="en-US" b="1" dirty="0">
                <a:cs typeface="Calibri"/>
              </a:rPr>
              <a:t>Models Used</a:t>
            </a:r>
          </a:p>
        </p:txBody>
      </p:sp>
      <p:sp>
        <p:nvSpPr>
          <p:cNvPr id="14" name="Rectangle 13"/>
          <p:cNvSpPr/>
          <p:nvPr/>
        </p:nvSpPr>
        <p:spPr>
          <a:xfrm>
            <a:off x="6817191" y="4627863"/>
            <a:ext cx="2278829" cy="369332"/>
          </a:xfrm>
          <a:prstGeom prst="rect">
            <a:avLst/>
          </a:prstGeom>
        </p:spPr>
        <p:txBody>
          <a:bodyPr wrap="none">
            <a:spAutoFit/>
          </a:bodyPr>
          <a:lstStyle/>
          <a:p>
            <a:pPr>
              <a:spcAft>
                <a:spcPts val="1500"/>
              </a:spcAft>
            </a:pPr>
            <a:r>
              <a:rPr lang="en-US" b="1" dirty="0">
                <a:cs typeface="Calibri"/>
              </a:rPr>
              <a:t>Accuracy Comparison</a:t>
            </a:r>
          </a:p>
        </p:txBody>
      </p:sp>
      <p:sp>
        <p:nvSpPr>
          <p:cNvPr id="15" name="Rectangle 14"/>
          <p:cNvSpPr/>
          <p:nvPr/>
        </p:nvSpPr>
        <p:spPr>
          <a:xfrm>
            <a:off x="5616628" y="5375286"/>
            <a:ext cx="3089692" cy="369332"/>
          </a:xfrm>
          <a:prstGeom prst="rect">
            <a:avLst/>
          </a:prstGeom>
        </p:spPr>
        <p:txBody>
          <a:bodyPr wrap="none">
            <a:spAutoFit/>
          </a:bodyPr>
          <a:lstStyle/>
          <a:p>
            <a:pPr>
              <a:spcAft>
                <a:spcPts val="1500"/>
              </a:spcAft>
            </a:pPr>
            <a:r>
              <a:rPr lang="en-US" b="1" dirty="0">
                <a:cs typeface="Calibri"/>
              </a:rPr>
              <a:t>Future Scope of Improvements</a:t>
            </a:r>
            <a:endParaRPr lang="en-US" dirty="0">
              <a:cs typeface="Calibri"/>
            </a:endParaRPr>
          </a:p>
        </p:txBody>
      </p:sp>
    </p:spTree>
    <p:extLst>
      <p:ext uri="{BB962C8B-B14F-4D97-AF65-F5344CB8AC3E}">
        <p14:creationId xmlns:p14="http://schemas.microsoft.com/office/powerpoint/2010/main" val="137819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4806A-3422-4C9B-ACD3-A558283BE27F}"/>
              </a:ext>
            </a:extLst>
          </p:cNvPr>
          <p:cNvSpPr>
            <a:spLocks noGrp="1"/>
          </p:cNvSpPr>
          <p:nvPr>
            <p:ph type="title"/>
          </p:nvPr>
        </p:nvSpPr>
        <p:spPr>
          <a:xfrm>
            <a:off x="1564189" y="306609"/>
            <a:ext cx="9507971" cy="874377"/>
          </a:xfrm>
        </p:spPr>
        <p:txBody>
          <a:bodyPr/>
          <a:lstStyle/>
          <a:p>
            <a:pPr algn="ctr"/>
            <a:r>
              <a:rPr lang="en-US" sz="3900" dirty="0">
                <a:cs typeface="Calibri Light"/>
              </a:rPr>
              <a:t>Project objective &amp; scope</a:t>
            </a:r>
          </a:p>
        </p:txBody>
      </p:sp>
      <p:sp>
        <p:nvSpPr>
          <p:cNvPr id="5" name="Content Placeholder 2">
            <a:extLst>
              <a:ext uri="{FF2B5EF4-FFF2-40B4-BE49-F238E27FC236}">
                <a16:creationId xmlns:a16="http://schemas.microsoft.com/office/drawing/2014/main" id="{8E469D8D-569E-4C22-83AA-F97FD7EEC776}"/>
              </a:ext>
            </a:extLst>
          </p:cNvPr>
          <p:cNvSpPr>
            <a:spLocks noGrp="1"/>
          </p:cNvSpPr>
          <p:nvPr>
            <p:ph idx="1"/>
          </p:nvPr>
        </p:nvSpPr>
        <p:spPr>
          <a:xfrm>
            <a:off x="781217" y="1174058"/>
            <a:ext cx="10616334" cy="5394805"/>
          </a:xfrm>
        </p:spPr>
        <p:txBody>
          <a:bodyPr vert="horz" lIns="91440" tIns="45720" rIns="91440" bIns="45720" rtlCol="0" anchor="t">
            <a:normAutofit fontScale="92500" lnSpcReduction="20000"/>
          </a:bodyPr>
          <a:lstStyle/>
          <a:p>
            <a:pPr marL="0" indent="0">
              <a:lnSpc>
                <a:spcPct val="125000"/>
              </a:lnSpc>
              <a:spcAft>
                <a:spcPts val="1500"/>
              </a:spcAft>
              <a:buNone/>
            </a:pPr>
            <a:r>
              <a:rPr lang="en-US" b="1" dirty="0" smtClean="0">
                <a:ea typeface="+mn-lt"/>
                <a:cs typeface="+mn-lt"/>
              </a:rPr>
              <a:t>                                                             Objective</a:t>
            </a:r>
            <a:endParaRPr lang="en-US" b="1" dirty="0">
              <a:ea typeface="+mn-lt"/>
              <a:cs typeface="+mn-lt"/>
            </a:endParaRPr>
          </a:p>
          <a:p>
            <a:pPr>
              <a:lnSpc>
                <a:spcPct val="125000"/>
              </a:lnSpc>
              <a:spcAft>
                <a:spcPts val="1500"/>
              </a:spcAft>
            </a:pPr>
            <a:r>
              <a:rPr lang="en-US" b="1" dirty="0" smtClean="0">
                <a:ea typeface="+mn-lt"/>
                <a:cs typeface="+mn-lt"/>
              </a:rPr>
              <a:t>Provided </a:t>
            </a:r>
            <a:r>
              <a:rPr lang="en-US" b="1" dirty="0">
                <a:ea typeface="+mn-lt"/>
                <a:cs typeface="+mn-lt"/>
              </a:rPr>
              <a:t>:</a:t>
            </a:r>
            <a:r>
              <a:rPr lang="en-US" dirty="0">
                <a:ea typeface="+mn-lt"/>
                <a:cs typeface="+mn-lt"/>
              </a:rPr>
              <a:t> A </a:t>
            </a:r>
            <a:r>
              <a:rPr lang="en-US" dirty="0" smtClean="0">
                <a:ea typeface="+mn-lt"/>
                <a:cs typeface="+mn-lt"/>
              </a:rPr>
              <a:t>small dataset which contains heights of parents and their children taken </a:t>
            </a:r>
            <a:r>
              <a:rPr lang="en-US" dirty="0">
                <a:ea typeface="+mn-lt"/>
                <a:cs typeface="+mn-lt"/>
              </a:rPr>
              <a:t>from Kaggle (contains training and test data).</a:t>
            </a:r>
            <a:endParaRPr lang="en-US" dirty="0">
              <a:cs typeface="Calibri" panose="020F0502020204030204"/>
            </a:endParaRPr>
          </a:p>
          <a:p>
            <a:pPr>
              <a:lnSpc>
                <a:spcPct val="125000"/>
              </a:lnSpc>
              <a:spcAft>
                <a:spcPts val="1500"/>
              </a:spcAft>
            </a:pPr>
            <a:r>
              <a:rPr lang="en-US" b="1" dirty="0" smtClean="0">
                <a:ea typeface="+mn-lt"/>
                <a:cs typeface="+mn-lt"/>
              </a:rPr>
              <a:t>Outcome </a:t>
            </a:r>
            <a:r>
              <a:rPr lang="en-US" b="1" dirty="0">
                <a:ea typeface="+mn-lt"/>
                <a:cs typeface="+mn-lt"/>
              </a:rPr>
              <a:t>:</a:t>
            </a:r>
            <a:r>
              <a:rPr lang="en-US" dirty="0">
                <a:ea typeface="+mn-lt"/>
                <a:cs typeface="+mn-lt"/>
              </a:rPr>
              <a:t> To Predict </a:t>
            </a:r>
            <a:r>
              <a:rPr lang="en-US" dirty="0" smtClean="0">
                <a:ea typeface="+mn-lt"/>
                <a:cs typeface="+mn-lt"/>
              </a:rPr>
              <a:t>child height based upon parents data</a:t>
            </a:r>
            <a:r>
              <a:rPr lang="en-US" dirty="0">
                <a:ea typeface="+mn-lt"/>
                <a:cs typeface="+mn-lt"/>
              </a:rPr>
              <a:t>.</a:t>
            </a:r>
          </a:p>
          <a:p>
            <a:pPr>
              <a:lnSpc>
                <a:spcPct val="125000"/>
              </a:lnSpc>
              <a:spcAft>
                <a:spcPts val="1500"/>
              </a:spcAft>
            </a:pPr>
            <a:r>
              <a:rPr lang="en-US" b="1" dirty="0" smtClean="0">
                <a:ea typeface="+mn-lt"/>
                <a:cs typeface="+mn-lt"/>
              </a:rPr>
              <a:t>Final </a:t>
            </a:r>
            <a:r>
              <a:rPr lang="en-US" b="1" dirty="0">
                <a:ea typeface="+mn-lt"/>
                <a:cs typeface="+mn-lt"/>
              </a:rPr>
              <a:t>:</a:t>
            </a:r>
            <a:r>
              <a:rPr lang="en-US" dirty="0">
                <a:ea typeface="+mn-lt"/>
                <a:cs typeface="+mn-lt"/>
              </a:rPr>
              <a:t> Apply on the test dataset and compare </a:t>
            </a:r>
            <a:r>
              <a:rPr lang="en-US" dirty="0" smtClean="0">
                <a:ea typeface="+mn-lt"/>
                <a:cs typeface="+mn-lt"/>
              </a:rPr>
              <a:t>with the </a:t>
            </a:r>
            <a:r>
              <a:rPr lang="en-US" dirty="0">
                <a:ea typeface="+mn-lt"/>
                <a:cs typeface="+mn-lt"/>
              </a:rPr>
              <a:t>differences in the results.</a:t>
            </a:r>
          </a:p>
          <a:p>
            <a:pPr marL="0" indent="0">
              <a:lnSpc>
                <a:spcPct val="125000"/>
              </a:lnSpc>
              <a:spcAft>
                <a:spcPts val="1500"/>
              </a:spcAft>
              <a:buNone/>
            </a:pPr>
            <a:r>
              <a:rPr lang="en-US" b="1" dirty="0" smtClean="0">
                <a:ea typeface="+mn-lt"/>
                <a:cs typeface="+mn-lt"/>
              </a:rPr>
              <a:t>                                                                 Scope</a:t>
            </a:r>
            <a:endParaRPr lang="en-US" b="1" dirty="0">
              <a:ea typeface="+mn-lt"/>
              <a:cs typeface="+mn-lt"/>
            </a:endParaRPr>
          </a:p>
          <a:p>
            <a:r>
              <a:rPr lang="en-US" dirty="0">
                <a:ea typeface="+mn-lt"/>
                <a:cs typeface="+mn-lt"/>
              </a:rPr>
              <a:t>It is a useful project as the </a:t>
            </a:r>
            <a:r>
              <a:rPr lang="en-US" dirty="0" smtClean="0">
                <a:ea typeface="+mn-lt"/>
                <a:cs typeface="+mn-lt"/>
              </a:rPr>
              <a:t>Regression </a:t>
            </a:r>
            <a:r>
              <a:rPr lang="en-US" dirty="0">
                <a:ea typeface="+mn-lt"/>
                <a:cs typeface="+mn-lt"/>
              </a:rPr>
              <a:t>models can be used </a:t>
            </a:r>
            <a:r>
              <a:rPr lang="en-US" dirty="0" smtClean="0">
                <a:ea typeface="+mn-lt"/>
                <a:cs typeface="+mn-lt"/>
              </a:rPr>
              <a:t>to quickly predict the child height of large datasets</a:t>
            </a:r>
            <a:r>
              <a:rPr lang="en-US" dirty="0">
                <a:ea typeface="+mn-lt"/>
                <a:cs typeface="+mn-lt"/>
              </a:rPr>
              <a:t>.</a:t>
            </a:r>
          </a:p>
          <a:p>
            <a:r>
              <a:rPr lang="en-US" dirty="0">
                <a:ea typeface="+mn-lt"/>
                <a:cs typeface="+mn-lt"/>
              </a:rPr>
              <a:t>The results might have some mismatch with the real-world applications. But that can be avoided if the models are trained for small datasets.</a:t>
            </a:r>
            <a:endParaRPr lang="en-US" sz="2800" dirty="0"/>
          </a:p>
        </p:txBody>
      </p:sp>
    </p:spTree>
    <p:extLst>
      <p:ext uri="{BB962C8B-B14F-4D97-AF65-F5344CB8AC3E}">
        <p14:creationId xmlns:p14="http://schemas.microsoft.com/office/powerpoint/2010/main" val="323176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txBox="1">
            <a:spLocks/>
          </p:cNvSpPr>
          <p:nvPr/>
        </p:nvSpPr>
        <p:spPr>
          <a:xfrm>
            <a:off x="2547571" y="131788"/>
            <a:ext cx="5219699" cy="14562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3900" dirty="0" smtClean="0">
                <a:cs typeface="Calibri Light"/>
              </a:rPr>
              <a:t>Data description</a:t>
            </a:r>
            <a:endParaRPr lang="en-US" sz="3900" dirty="0">
              <a:cs typeface="Calibri Light"/>
            </a:endParaRPr>
          </a:p>
        </p:txBody>
      </p:sp>
      <p:sp>
        <p:nvSpPr>
          <p:cNvPr id="3" name="Content Placeholder 8">
            <a:extLst>
              <a:ext uri="{FF2B5EF4-FFF2-40B4-BE49-F238E27FC236}">
                <a16:creationId xmlns:a16="http://schemas.microsoft.com/office/drawing/2014/main" id="{30685BFC-F818-402E-844D-FCCDF6BB9E51}"/>
              </a:ext>
            </a:extLst>
          </p:cNvPr>
          <p:cNvSpPr txBox="1">
            <a:spLocks/>
          </p:cNvSpPr>
          <p:nvPr/>
        </p:nvSpPr>
        <p:spPr>
          <a:xfrm>
            <a:off x="2209812" y="2537483"/>
            <a:ext cx="4745247" cy="364913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200" dirty="0" smtClean="0">
                <a:solidFill>
                  <a:schemeClr val="tx1">
                    <a:lumMod val="95000"/>
                  </a:schemeClr>
                </a:solidFill>
                <a:cs typeface="Calibri" panose="020F0502020204030204"/>
              </a:rPr>
              <a:t>The description of the data with type and description of each Attribute is given in the table.</a:t>
            </a:r>
          </a:p>
          <a:p>
            <a:endParaRPr lang="en-US" sz="2200" dirty="0">
              <a:solidFill>
                <a:schemeClr val="tx1">
                  <a:lumMod val="95000"/>
                </a:schemeClr>
              </a:solidFill>
              <a:cs typeface="Calibri" panose="020F0502020204030204"/>
            </a:endParaRPr>
          </a:p>
        </p:txBody>
      </p:sp>
      <p:pic>
        <p:nvPicPr>
          <p:cNvPr id="10" name="Picture 9"/>
          <p:cNvPicPr>
            <a:picLocks noChangeAspect="1"/>
          </p:cNvPicPr>
          <p:nvPr/>
        </p:nvPicPr>
        <p:blipFill>
          <a:blip r:embed="rId2"/>
          <a:stretch>
            <a:fillRect/>
          </a:stretch>
        </p:blipFill>
        <p:spPr>
          <a:xfrm>
            <a:off x="5041556" y="4142287"/>
            <a:ext cx="7080550" cy="2656116"/>
          </a:xfrm>
          <a:prstGeom prst="rect">
            <a:avLst/>
          </a:prstGeom>
        </p:spPr>
      </p:pic>
      <p:pic>
        <p:nvPicPr>
          <p:cNvPr id="11" name="Picture 10"/>
          <p:cNvPicPr>
            <a:picLocks noChangeAspect="1"/>
          </p:cNvPicPr>
          <p:nvPr/>
        </p:nvPicPr>
        <p:blipFill>
          <a:blip r:embed="rId3"/>
          <a:stretch>
            <a:fillRect/>
          </a:stretch>
        </p:blipFill>
        <p:spPr>
          <a:xfrm>
            <a:off x="7035781" y="46206"/>
            <a:ext cx="5090299" cy="4047999"/>
          </a:xfrm>
          <a:prstGeom prst="rect">
            <a:avLst/>
          </a:prstGeom>
        </p:spPr>
      </p:pic>
    </p:spTree>
    <p:extLst>
      <p:ext uri="{BB962C8B-B14F-4D97-AF65-F5344CB8AC3E}">
        <p14:creationId xmlns:p14="http://schemas.microsoft.com/office/powerpoint/2010/main" val="18943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9837" y="-342453"/>
            <a:ext cx="3798137" cy="1908213"/>
          </a:xfrm>
          <a:prstGeom prst="rect">
            <a:avLst/>
          </a:prstGeom>
        </p:spPr>
      </p:pic>
      <p:pic>
        <p:nvPicPr>
          <p:cNvPr id="1026" name="Picture 2" descr="Deep Learning Vs Machine Learning Or How AI Benefits Business – NIX United  | lupon.gov.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462" y="1811720"/>
            <a:ext cx="73152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7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C9610D-03C9-4D35-B00E-D6B1207FBFD6}"/>
              </a:ext>
            </a:extLst>
          </p:cNvPr>
          <p:cNvSpPr txBox="1">
            <a:spLocks/>
          </p:cNvSpPr>
          <p:nvPr/>
        </p:nvSpPr>
        <p:spPr>
          <a:xfrm>
            <a:off x="1288288" y="368457"/>
            <a:ext cx="10131425" cy="1456267"/>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900" dirty="0" smtClean="0">
                <a:cs typeface="Calibri Light"/>
              </a:rPr>
              <a:t>Data Preprocessing</a:t>
            </a:r>
            <a:endParaRPr lang="en-US" dirty="0"/>
          </a:p>
        </p:txBody>
      </p:sp>
      <p:sp>
        <p:nvSpPr>
          <p:cNvPr id="5" name="Content Placeholder 2">
            <a:extLst>
              <a:ext uri="{FF2B5EF4-FFF2-40B4-BE49-F238E27FC236}">
                <a16:creationId xmlns:a16="http://schemas.microsoft.com/office/drawing/2014/main" id="{9CFEC43E-BD0A-4B53-B6EC-C973A078CE84}"/>
              </a:ext>
            </a:extLst>
          </p:cNvPr>
          <p:cNvSpPr txBox="1">
            <a:spLocks/>
          </p:cNvSpPr>
          <p:nvPr/>
        </p:nvSpPr>
        <p:spPr>
          <a:xfrm>
            <a:off x="1037770" y="5340421"/>
            <a:ext cx="6062631" cy="1117149"/>
          </a:xfrm>
          <a:prstGeom prst="rect">
            <a:avLst/>
          </a:prstGeom>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r>
              <a:rPr lang="en-US" dirty="0" smtClean="0">
                <a:cs typeface="Calibri"/>
              </a:rPr>
              <a:t>We have changed the categorical values into numeric values.</a:t>
            </a:r>
          </a:p>
          <a:p>
            <a:pPr marL="342900" indent="-342900"/>
            <a:endParaRPr lang="en-US" dirty="0" smtClean="0">
              <a:cs typeface="Calibri"/>
            </a:endParaRPr>
          </a:p>
        </p:txBody>
      </p:sp>
      <p:pic>
        <p:nvPicPr>
          <p:cNvPr id="10" name="Picture 9"/>
          <p:cNvPicPr>
            <a:picLocks noChangeAspect="1"/>
          </p:cNvPicPr>
          <p:nvPr/>
        </p:nvPicPr>
        <p:blipFill>
          <a:blip r:embed="rId2"/>
          <a:stretch>
            <a:fillRect/>
          </a:stretch>
        </p:blipFill>
        <p:spPr>
          <a:xfrm>
            <a:off x="7329340" y="287423"/>
            <a:ext cx="3684630" cy="2122738"/>
          </a:xfrm>
          <a:prstGeom prst="rect">
            <a:avLst/>
          </a:prstGeom>
        </p:spPr>
      </p:pic>
      <p:pic>
        <p:nvPicPr>
          <p:cNvPr id="11" name="Picture 10"/>
          <p:cNvPicPr>
            <a:picLocks noChangeAspect="1"/>
          </p:cNvPicPr>
          <p:nvPr/>
        </p:nvPicPr>
        <p:blipFill>
          <a:blip r:embed="rId3"/>
          <a:stretch>
            <a:fillRect/>
          </a:stretch>
        </p:blipFill>
        <p:spPr>
          <a:xfrm>
            <a:off x="7305659" y="2516787"/>
            <a:ext cx="3741283" cy="2084614"/>
          </a:xfrm>
          <a:prstGeom prst="rect">
            <a:avLst/>
          </a:prstGeom>
        </p:spPr>
      </p:pic>
      <p:pic>
        <p:nvPicPr>
          <p:cNvPr id="12" name="Picture 11"/>
          <p:cNvPicPr>
            <a:picLocks noChangeAspect="1"/>
          </p:cNvPicPr>
          <p:nvPr/>
        </p:nvPicPr>
        <p:blipFill>
          <a:blip r:embed="rId4"/>
          <a:stretch>
            <a:fillRect/>
          </a:stretch>
        </p:blipFill>
        <p:spPr>
          <a:xfrm>
            <a:off x="7280554" y="4706764"/>
            <a:ext cx="3791078" cy="2106155"/>
          </a:xfrm>
          <a:prstGeom prst="rect">
            <a:avLst/>
          </a:prstGeom>
        </p:spPr>
      </p:pic>
      <p:pic>
        <p:nvPicPr>
          <p:cNvPr id="13" name="Picture 12"/>
          <p:cNvPicPr>
            <a:picLocks noChangeAspect="1"/>
          </p:cNvPicPr>
          <p:nvPr/>
        </p:nvPicPr>
        <p:blipFill>
          <a:blip r:embed="rId5"/>
          <a:stretch>
            <a:fillRect/>
          </a:stretch>
        </p:blipFill>
        <p:spPr>
          <a:xfrm>
            <a:off x="898311" y="1236706"/>
            <a:ext cx="6073792" cy="3607143"/>
          </a:xfrm>
          <a:prstGeom prst="rect">
            <a:avLst/>
          </a:prstGeom>
        </p:spPr>
      </p:pic>
    </p:spTree>
    <p:extLst>
      <p:ext uri="{BB962C8B-B14F-4D97-AF65-F5344CB8AC3E}">
        <p14:creationId xmlns:p14="http://schemas.microsoft.com/office/powerpoint/2010/main" val="24351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C5707DC-7594-432C-8CEF-AF03A1348BF3}"/>
              </a:ext>
            </a:extLst>
          </p:cNvPr>
          <p:cNvSpPr txBox="1">
            <a:spLocks/>
          </p:cNvSpPr>
          <p:nvPr/>
        </p:nvSpPr>
        <p:spPr>
          <a:xfrm>
            <a:off x="3909127" y="2387259"/>
            <a:ext cx="4114527" cy="364913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cs typeface="Calibri" panose="020F0502020204030204"/>
              </a:rPr>
              <a:t>The Machine Learning models used for this project are:</a:t>
            </a:r>
          </a:p>
          <a:p>
            <a:r>
              <a:rPr lang="en-US" dirty="0" smtClean="0">
                <a:cs typeface="Calibri" panose="020F0502020204030204"/>
              </a:rPr>
              <a:t>Linear Regression</a:t>
            </a:r>
          </a:p>
          <a:p>
            <a:r>
              <a:rPr lang="en-US" dirty="0" smtClean="0">
                <a:cs typeface="Calibri" panose="020F0502020204030204"/>
              </a:rPr>
              <a:t>Decision Tree Regression</a:t>
            </a:r>
          </a:p>
          <a:p>
            <a:r>
              <a:rPr lang="en-US" dirty="0" smtClean="0">
                <a:cs typeface="Calibri" panose="020F0502020204030204"/>
              </a:rPr>
              <a:t>Random Forest Regression</a:t>
            </a:r>
          </a:p>
          <a:p>
            <a:r>
              <a:rPr lang="en-US" dirty="0" smtClean="0">
                <a:cs typeface="Calibri" panose="020F0502020204030204"/>
              </a:rPr>
              <a:t>Gradient Boosting Regression</a:t>
            </a:r>
            <a:endParaRPr lang="en-US" dirty="0">
              <a:cs typeface="Calibri" panose="020F0502020204030204"/>
            </a:endParaRPr>
          </a:p>
        </p:txBody>
      </p:sp>
      <p:sp>
        <p:nvSpPr>
          <p:cNvPr id="9" name="Title 1">
            <a:extLst>
              <a:ext uri="{FF2B5EF4-FFF2-40B4-BE49-F238E27FC236}">
                <a16:creationId xmlns:a16="http://schemas.microsoft.com/office/drawing/2014/main" id="{0FB37083-34B9-497C-8F60-370649DEC510}"/>
              </a:ext>
            </a:extLst>
          </p:cNvPr>
          <p:cNvSpPr txBox="1">
            <a:spLocks/>
          </p:cNvSpPr>
          <p:nvPr/>
        </p:nvSpPr>
        <p:spPr>
          <a:xfrm>
            <a:off x="2199209" y="1022738"/>
            <a:ext cx="3735928" cy="1456267"/>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cs typeface="Calibri Light"/>
              </a:rPr>
              <a:t>Models used</a:t>
            </a:r>
            <a:endParaRPr lang="en-US" dirty="0">
              <a:cs typeface="Calibri Light"/>
            </a:endParaRPr>
          </a:p>
        </p:txBody>
      </p:sp>
    </p:spTree>
    <p:extLst>
      <p:ext uri="{BB962C8B-B14F-4D97-AF65-F5344CB8AC3E}">
        <p14:creationId xmlns:p14="http://schemas.microsoft.com/office/powerpoint/2010/main" val="142903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2675" y="1028863"/>
            <a:ext cx="6096000" cy="4247317"/>
          </a:xfrm>
          <a:prstGeom prst="rect">
            <a:avLst/>
          </a:prstGeom>
        </p:spPr>
        <p:txBody>
          <a:bodyPr>
            <a:spAutoFit/>
          </a:bodyPr>
          <a:lstStyle/>
          <a:p>
            <a:r>
              <a:rPr lang="en-US" sz="3600" b="1" dirty="0" smtClean="0">
                <a:solidFill>
                  <a:schemeClr val="bg1">
                    <a:lumMod val="95000"/>
                    <a:lumOff val="5000"/>
                  </a:schemeClr>
                </a:solidFill>
              </a:rPr>
              <a:t>Linear Regression</a:t>
            </a:r>
          </a:p>
          <a:p>
            <a:endParaRPr lang="en-US" sz="3600" b="1" dirty="0">
              <a:solidFill>
                <a:schemeClr val="bg1">
                  <a:lumMod val="95000"/>
                  <a:lumOff val="5000"/>
                </a:schemeClr>
              </a:solidFill>
            </a:endParaRPr>
          </a:p>
          <a:p>
            <a:r>
              <a:rPr lang="en-US" dirty="0"/>
              <a:t>Linear regression is a statistical method for modeling the relationship between a dependent variable and one or more independent variables. The formula for linear regression is y = mx + b, where y is the dependent variable, x is the independent variable, m is the slope of the line, and b is the y-intercept.</a:t>
            </a:r>
          </a:p>
          <a:p>
            <a:r>
              <a:rPr lang="en-US" dirty="0"/>
              <a:t>The slope, m, represents the change in y for every unit change in x. It is calculated as m = (nΣ(xy) - ΣxΣy) / (nΣ(x^2) - (Σx)^2), where n is the number of observations, Σ is the sum of the values, and x and y represent the independent and dependent variables, respectively. The y-intercept, b, represents the value of y when x is equal to zero.</a:t>
            </a:r>
          </a:p>
        </p:txBody>
      </p:sp>
      <p:pic>
        <p:nvPicPr>
          <p:cNvPr id="4" name="Picture 3"/>
          <p:cNvPicPr>
            <a:picLocks noChangeAspect="1"/>
          </p:cNvPicPr>
          <p:nvPr/>
        </p:nvPicPr>
        <p:blipFill>
          <a:blip r:embed="rId2"/>
          <a:stretch>
            <a:fillRect/>
          </a:stretch>
        </p:blipFill>
        <p:spPr>
          <a:xfrm>
            <a:off x="7232014" y="1232696"/>
            <a:ext cx="4662310" cy="4006569"/>
          </a:xfrm>
          <a:prstGeom prst="rect">
            <a:avLst/>
          </a:prstGeom>
        </p:spPr>
      </p:pic>
    </p:spTree>
    <p:extLst>
      <p:ext uri="{BB962C8B-B14F-4D97-AF65-F5344CB8AC3E}">
        <p14:creationId xmlns:p14="http://schemas.microsoft.com/office/powerpoint/2010/main" val="226733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870" y="814157"/>
            <a:ext cx="5544071" cy="5847755"/>
          </a:xfrm>
          <a:prstGeom prst="rect">
            <a:avLst/>
          </a:prstGeom>
        </p:spPr>
        <p:txBody>
          <a:bodyPr wrap="square">
            <a:spAutoFit/>
          </a:bodyPr>
          <a:lstStyle/>
          <a:p>
            <a:r>
              <a:rPr lang="en-US" sz="3200" dirty="0" smtClean="0">
                <a:solidFill>
                  <a:schemeClr val="accent1">
                    <a:lumMod val="75000"/>
                  </a:schemeClr>
                </a:solidFill>
              </a:rPr>
              <a:t>Decision </a:t>
            </a:r>
            <a:r>
              <a:rPr lang="en-US" sz="3200" dirty="0">
                <a:solidFill>
                  <a:schemeClr val="accent1">
                    <a:lumMod val="75000"/>
                  </a:schemeClr>
                </a:solidFill>
              </a:rPr>
              <a:t>Tree </a:t>
            </a:r>
            <a:r>
              <a:rPr lang="en-US" sz="3200" dirty="0" smtClean="0">
                <a:solidFill>
                  <a:schemeClr val="accent1">
                    <a:lumMod val="75000"/>
                  </a:schemeClr>
                </a:solidFill>
              </a:rPr>
              <a:t>Regression</a:t>
            </a:r>
          </a:p>
          <a:p>
            <a:endParaRPr lang="en-US" dirty="0"/>
          </a:p>
          <a:p>
            <a:r>
              <a:rPr lang="en-US" dirty="0" smtClean="0"/>
              <a:t>Decision </a:t>
            </a:r>
            <a:r>
              <a:rPr lang="en-US" dirty="0"/>
              <a:t>tree regression is a powerful machine learning technique that can be used to predict continuous values. The formula for decision tree regression involves breaking down a dataset into smaller subsets, and recursively applying the same process to each subset until a stopping criterion is met. This results in a tree-like structure where each internal node represents a test on an attribute, each branch represents the outcome of the test, and each leaf node represents a prediction.The key components of the formula include the splitting criterion, which determines how to split the data at each internal node, and the stopping criterion, which determines when to stop growing the tree. Other important factors include the maximum depth of the tree, the minimum number of samples required to split an internal node, and the minimum number of samples required to be at a leaf node. By adjusting these parameters, we can control the complexity of the model and prevent overfitting or underfitting.</a:t>
            </a:r>
            <a:endParaRPr lang="en-IN" dirty="0"/>
          </a:p>
        </p:txBody>
      </p:sp>
      <p:pic>
        <p:nvPicPr>
          <p:cNvPr id="3" name="Picture 2"/>
          <p:cNvPicPr>
            <a:picLocks noChangeAspect="1"/>
          </p:cNvPicPr>
          <p:nvPr/>
        </p:nvPicPr>
        <p:blipFill>
          <a:blip r:embed="rId2"/>
          <a:stretch>
            <a:fillRect/>
          </a:stretch>
        </p:blipFill>
        <p:spPr>
          <a:xfrm>
            <a:off x="6954573" y="1619984"/>
            <a:ext cx="4931844" cy="3932324"/>
          </a:xfrm>
          <a:prstGeom prst="rect">
            <a:avLst/>
          </a:prstGeom>
        </p:spPr>
      </p:pic>
    </p:spTree>
    <p:extLst>
      <p:ext uri="{BB962C8B-B14F-4D97-AF65-F5344CB8AC3E}">
        <p14:creationId xmlns:p14="http://schemas.microsoft.com/office/powerpoint/2010/main" val="197405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contents (1)</Template>
  <TotalTime>118</TotalTime>
  <Words>957</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Tw Cen MT</vt:lpstr>
      <vt:lpstr>Circuit</vt:lpstr>
      <vt:lpstr>PowerPoint Presentation</vt:lpstr>
      <vt:lpstr>Contents</vt:lpstr>
      <vt:lpstr>Project objective &amp;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2023-07-10T15:02:46Z</dcterms:created>
  <dcterms:modified xsi:type="dcterms:W3CDTF">2023-07-11T11:37:43Z</dcterms:modified>
</cp:coreProperties>
</file>