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48" d="100"/>
          <a:sy n="48" d="100"/>
        </p:scale>
        <p:origin x="67"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236889A-3ECE-4F1D-91E3-1188CC719A28}" type="datetimeFigureOut">
              <a:rPr lang="en-IN" smtClean="0"/>
              <a:t>11-07-2023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71C0E8E-BA9D-4D1A-9850-AD733B37EA8C}"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0128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6889A-3ECE-4F1D-91E3-1188CC719A2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C0E8E-BA9D-4D1A-9850-AD733B37EA8C}" type="slidenum">
              <a:rPr lang="en-IN" smtClean="0"/>
              <a:t>‹#›</a:t>
            </a:fld>
            <a:endParaRPr lang="en-IN"/>
          </a:p>
        </p:txBody>
      </p:sp>
    </p:spTree>
    <p:extLst>
      <p:ext uri="{BB962C8B-B14F-4D97-AF65-F5344CB8AC3E}">
        <p14:creationId xmlns:p14="http://schemas.microsoft.com/office/powerpoint/2010/main" val="354669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6889A-3ECE-4F1D-91E3-1188CC719A2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C0E8E-BA9D-4D1A-9850-AD733B37EA8C}" type="slidenum">
              <a:rPr lang="en-IN" smtClean="0"/>
              <a:t>‹#›</a:t>
            </a:fld>
            <a:endParaRPr lang="en-IN"/>
          </a:p>
        </p:txBody>
      </p:sp>
    </p:spTree>
    <p:extLst>
      <p:ext uri="{BB962C8B-B14F-4D97-AF65-F5344CB8AC3E}">
        <p14:creationId xmlns:p14="http://schemas.microsoft.com/office/powerpoint/2010/main" val="241852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6889A-3ECE-4F1D-91E3-1188CC719A2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C0E8E-BA9D-4D1A-9850-AD733B37EA8C}" type="slidenum">
              <a:rPr lang="en-IN" smtClean="0"/>
              <a:t>‹#›</a:t>
            </a:fld>
            <a:endParaRPr lang="en-IN"/>
          </a:p>
        </p:txBody>
      </p:sp>
    </p:spTree>
    <p:extLst>
      <p:ext uri="{BB962C8B-B14F-4D97-AF65-F5344CB8AC3E}">
        <p14:creationId xmlns:p14="http://schemas.microsoft.com/office/powerpoint/2010/main" val="298088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6889A-3ECE-4F1D-91E3-1188CC719A2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C0E8E-BA9D-4D1A-9850-AD733B37EA8C}"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790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6889A-3ECE-4F1D-91E3-1188CC719A28}"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C0E8E-BA9D-4D1A-9850-AD733B37EA8C}" type="slidenum">
              <a:rPr lang="en-IN" smtClean="0"/>
              <a:t>‹#›</a:t>
            </a:fld>
            <a:endParaRPr lang="en-IN"/>
          </a:p>
        </p:txBody>
      </p:sp>
    </p:spTree>
    <p:extLst>
      <p:ext uri="{BB962C8B-B14F-4D97-AF65-F5344CB8AC3E}">
        <p14:creationId xmlns:p14="http://schemas.microsoft.com/office/powerpoint/2010/main" val="418324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6889A-3ECE-4F1D-91E3-1188CC719A28}"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1C0E8E-BA9D-4D1A-9850-AD733B37EA8C}" type="slidenum">
              <a:rPr lang="en-IN" smtClean="0"/>
              <a:t>‹#›</a:t>
            </a:fld>
            <a:endParaRPr lang="en-IN"/>
          </a:p>
        </p:txBody>
      </p:sp>
    </p:spTree>
    <p:extLst>
      <p:ext uri="{BB962C8B-B14F-4D97-AF65-F5344CB8AC3E}">
        <p14:creationId xmlns:p14="http://schemas.microsoft.com/office/powerpoint/2010/main" val="275566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6889A-3ECE-4F1D-91E3-1188CC719A28}"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1C0E8E-BA9D-4D1A-9850-AD733B37EA8C}" type="slidenum">
              <a:rPr lang="en-IN" smtClean="0"/>
              <a:t>‹#›</a:t>
            </a:fld>
            <a:endParaRPr lang="en-IN"/>
          </a:p>
        </p:txBody>
      </p:sp>
    </p:spTree>
    <p:extLst>
      <p:ext uri="{BB962C8B-B14F-4D97-AF65-F5344CB8AC3E}">
        <p14:creationId xmlns:p14="http://schemas.microsoft.com/office/powerpoint/2010/main" val="218505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6889A-3ECE-4F1D-91E3-1188CC719A28}" type="datetimeFigureOut">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1C0E8E-BA9D-4D1A-9850-AD733B37EA8C}" type="slidenum">
              <a:rPr lang="en-IN" smtClean="0"/>
              <a:t>‹#›</a:t>
            </a:fld>
            <a:endParaRPr lang="en-IN"/>
          </a:p>
        </p:txBody>
      </p:sp>
    </p:spTree>
    <p:extLst>
      <p:ext uri="{BB962C8B-B14F-4D97-AF65-F5344CB8AC3E}">
        <p14:creationId xmlns:p14="http://schemas.microsoft.com/office/powerpoint/2010/main" val="173517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6889A-3ECE-4F1D-91E3-1188CC719A28}"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C0E8E-BA9D-4D1A-9850-AD733B37EA8C}" type="slidenum">
              <a:rPr lang="en-IN" smtClean="0"/>
              <a:t>‹#›</a:t>
            </a:fld>
            <a:endParaRPr lang="en-IN"/>
          </a:p>
        </p:txBody>
      </p:sp>
    </p:spTree>
    <p:extLst>
      <p:ext uri="{BB962C8B-B14F-4D97-AF65-F5344CB8AC3E}">
        <p14:creationId xmlns:p14="http://schemas.microsoft.com/office/powerpoint/2010/main" val="189250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6889A-3ECE-4F1D-91E3-1188CC719A28}"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C0E8E-BA9D-4D1A-9850-AD733B37EA8C}" type="slidenum">
              <a:rPr lang="en-IN" smtClean="0"/>
              <a:t>‹#›</a:t>
            </a:fld>
            <a:endParaRPr lang="en-IN"/>
          </a:p>
        </p:txBody>
      </p:sp>
    </p:spTree>
    <p:extLst>
      <p:ext uri="{BB962C8B-B14F-4D97-AF65-F5344CB8AC3E}">
        <p14:creationId xmlns:p14="http://schemas.microsoft.com/office/powerpoint/2010/main" val="356370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236889A-3ECE-4F1D-91E3-1188CC719A28}" type="datetimeFigureOut">
              <a:rPr lang="en-IN" smtClean="0"/>
              <a:t>11-07-2023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71C0E8E-BA9D-4D1A-9850-AD733B37EA8C}" type="slidenum">
              <a:rPr lang="en-IN" smtClean="0"/>
              <a:t>‹#›</a:t>
            </a:fld>
            <a:endParaRPr lang="en-IN"/>
          </a:p>
        </p:txBody>
      </p:sp>
    </p:spTree>
    <p:extLst>
      <p:ext uri="{BB962C8B-B14F-4D97-AF65-F5344CB8AC3E}">
        <p14:creationId xmlns:p14="http://schemas.microsoft.com/office/powerpoint/2010/main" val="2117771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BCE6-BCBE-F91C-202D-727E7538F2CA}"/>
              </a:ext>
            </a:extLst>
          </p:cNvPr>
          <p:cNvSpPr>
            <a:spLocks noGrp="1"/>
          </p:cNvSpPr>
          <p:nvPr>
            <p:ph type="ctrTitle"/>
          </p:nvPr>
        </p:nvSpPr>
        <p:spPr>
          <a:xfrm>
            <a:off x="3994485" y="1219200"/>
            <a:ext cx="8005012" cy="1404486"/>
          </a:xfrm>
        </p:spPr>
        <p:txBody>
          <a:bodyPr>
            <a:noAutofit/>
          </a:bodyPr>
          <a:lstStyle/>
          <a:p>
            <a:pPr algn="r"/>
            <a:r>
              <a:rPr lang="en-IN" sz="4400" dirty="0"/>
              <a:t>Movie Recommender System</a:t>
            </a:r>
          </a:p>
        </p:txBody>
      </p:sp>
      <p:sp>
        <p:nvSpPr>
          <p:cNvPr id="3" name="Subtitle 2">
            <a:extLst>
              <a:ext uri="{FF2B5EF4-FFF2-40B4-BE49-F238E27FC236}">
                <a16:creationId xmlns:a16="http://schemas.microsoft.com/office/drawing/2014/main" id="{A6A9A7D2-96CD-03D4-BAA1-E7D47C9F9DB2}"/>
              </a:ext>
            </a:extLst>
          </p:cNvPr>
          <p:cNvSpPr>
            <a:spLocks noGrp="1"/>
          </p:cNvSpPr>
          <p:nvPr>
            <p:ph type="subTitle" idx="1"/>
          </p:nvPr>
        </p:nvSpPr>
        <p:spPr>
          <a:xfrm>
            <a:off x="1261872" y="4792980"/>
            <a:ext cx="9418320" cy="1691640"/>
          </a:xfrm>
        </p:spPr>
        <p:txBody>
          <a:bodyPr/>
          <a:lstStyle/>
          <a:p>
            <a:r>
              <a:rPr lang="en-IN" dirty="0"/>
              <a:t>PROJECT MENTOR:</a:t>
            </a:r>
          </a:p>
          <a:p>
            <a:r>
              <a:rPr lang="en-IN" dirty="0"/>
              <a:t>	</a:t>
            </a:r>
            <a:r>
              <a:rPr lang="en-IN" b="1" dirty="0"/>
              <a:t>PROF. ARNAB CHAKRABORTY</a:t>
            </a:r>
            <a:endParaRPr lang="en-IN" dirty="0"/>
          </a:p>
        </p:txBody>
      </p:sp>
      <p:sp>
        <p:nvSpPr>
          <p:cNvPr id="4" name="Subtitle 2">
            <a:extLst>
              <a:ext uri="{FF2B5EF4-FFF2-40B4-BE49-F238E27FC236}">
                <a16:creationId xmlns:a16="http://schemas.microsoft.com/office/drawing/2014/main" id="{9A99C4C4-169D-46A1-21C6-6AC65D00C193}"/>
              </a:ext>
            </a:extLst>
          </p:cNvPr>
          <p:cNvSpPr txBox="1">
            <a:spLocks/>
          </p:cNvSpPr>
          <p:nvPr/>
        </p:nvSpPr>
        <p:spPr>
          <a:xfrm>
            <a:off x="9824987" y="2623686"/>
            <a:ext cx="2367013" cy="62123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IN" i="1" dirty="0"/>
              <a:t>By- Trisha Roy</a:t>
            </a:r>
          </a:p>
        </p:txBody>
      </p:sp>
    </p:spTree>
    <p:extLst>
      <p:ext uri="{BB962C8B-B14F-4D97-AF65-F5344CB8AC3E}">
        <p14:creationId xmlns:p14="http://schemas.microsoft.com/office/powerpoint/2010/main" val="3795650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9510-F9AE-7916-7CD1-E7FDC18A5063}"/>
              </a:ext>
            </a:extLst>
          </p:cNvPr>
          <p:cNvSpPr>
            <a:spLocks noGrp="1"/>
          </p:cNvSpPr>
          <p:nvPr>
            <p:ph type="title"/>
          </p:nvPr>
        </p:nvSpPr>
        <p:spPr/>
        <p:txBody>
          <a:bodyPr/>
          <a:lstStyle/>
          <a:p>
            <a:r>
              <a:rPr lang="en-IN" dirty="0"/>
              <a:t>Model Used</a:t>
            </a:r>
          </a:p>
        </p:txBody>
      </p:sp>
      <p:sp>
        <p:nvSpPr>
          <p:cNvPr id="3" name="Content Placeholder 2">
            <a:extLst>
              <a:ext uri="{FF2B5EF4-FFF2-40B4-BE49-F238E27FC236}">
                <a16:creationId xmlns:a16="http://schemas.microsoft.com/office/drawing/2014/main" id="{139BF3AE-983C-0C60-E3D7-8C6B629FF05D}"/>
              </a:ext>
            </a:extLst>
          </p:cNvPr>
          <p:cNvSpPr>
            <a:spLocks noGrp="1"/>
          </p:cNvSpPr>
          <p:nvPr>
            <p:ph idx="1"/>
          </p:nvPr>
        </p:nvSpPr>
        <p:spPr>
          <a:xfrm>
            <a:off x="1261872" y="3339648"/>
            <a:ext cx="8595360" cy="3160295"/>
          </a:xfrm>
        </p:spPr>
        <p:txBody>
          <a:bodyPr/>
          <a:lstStyle/>
          <a:p>
            <a:r>
              <a:rPr lang="en-IN" dirty="0"/>
              <a:t>I have created my own movie recommendation model using feature engineering. Here’s a description of the features of model:</a:t>
            </a:r>
          </a:p>
          <a:p>
            <a:r>
              <a:rPr lang="en-IN" b="1" dirty="0"/>
              <a:t>Movie Similarity: </a:t>
            </a:r>
            <a:r>
              <a:rPr lang="en-IN" dirty="0"/>
              <a:t>This model calculates the similarity between movies based on their descriptions. It uses a similarity matrix called similarity, which likely represents the pairwise similarity scores between movies.</a:t>
            </a:r>
          </a:p>
          <a:p>
            <a:r>
              <a:rPr lang="en-IN" b="1" dirty="0"/>
              <a:t>Input: </a:t>
            </a:r>
            <a:r>
              <a:rPr lang="en-IN" dirty="0"/>
              <a:t>The recommend function takes a movie title as </a:t>
            </a:r>
            <a:r>
              <a:rPr lang="en-IN" dirty="0" err="1"/>
              <a:t>inpt</a:t>
            </a:r>
            <a:r>
              <a:rPr lang="en-IN" dirty="0"/>
              <a:t>. This allow users to specify a movie for which they want to receive recommendations.</a:t>
            </a:r>
          </a:p>
          <a:p>
            <a:r>
              <a:rPr lang="en-IN" b="1" dirty="0"/>
              <a:t>Movie Index: </a:t>
            </a:r>
            <a:r>
              <a:rPr lang="en-IN" dirty="0"/>
              <a:t>Your model uses the input movie title to find the corresponding movie index in the dataset.</a:t>
            </a:r>
          </a:p>
        </p:txBody>
      </p:sp>
      <p:pic>
        <p:nvPicPr>
          <p:cNvPr id="8" name="Picture 7">
            <a:extLst>
              <a:ext uri="{FF2B5EF4-FFF2-40B4-BE49-F238E27FC236}">
                <a16:creationId xmlns:a16="http://schemas.microsoft.com/office/drawing/2014/main" id="{BE96B897-E87F-F6A0-92D9-E0FDFF5073FD}"/>
              </a:ext>
            </a:extLst>
          </p:cNvPr>
          <p:cNvPicPr>
            <a:picLocks noChangeAspect="1"/>
          </p:cNvPicPr>
          <p:nvPr/>
        </p:nvPicPr>
        <p:blipFill>
          <a:blip r:embed="rId2"/>
          <a:stretch>
            <a:fillRect/>
          </a:stretch>
        </p:blipFill>
        <p:spPr>
          <a:xfrm>
            <a:off x="1261872" y="1902022"/>
            <a:ext cx="8634208" cy="1226926"/>
          </a:xfrm>
          <a:prstGeom prst="rect">
            <a:avLst/>
          </a:prstGeom>
        </p:spPr>
      </p:pic>
    </p:spTree>
    <p:extLst>
      <p:ext uri="{BB962C8B-B14F-4D97-AF65-F5344CB8AC3E}">
        <p14:creationId xmlns:p14="http://schemas.microsoft.com/office/powerpoint/2010/main" val="152585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5D637-5636-83EA-524B-B65819FC1D19}"/>
              </a:ext>
            </a:extLst>
          </p:cNvPr>
          <p:cNvSpPr>
            <a:spLocks noGrp="1"/>
          </p:cNvSpPr>
          <p:nvPr>
            <p:ph idx="1"/>
          </p:nvPr>
        </p:nvSpPr>
        <p:spPr/>
        <p:txBody>
          <a:bodyPr/>
          <a:lstStyle/>
          <a:p>
            <a:r>
              <a:rPr lang="en-IN" b="1" dirty="0"/>
              <a:t>Distance Calculation: </a:t>
            </a:r>
            <a:r>
              <a:rPr lang="en-IN" dirty="0"/>
              <a:t>The model then retrieves the similarity scores of the input movie with all other movies from the similarity matrix.</a:t>
            </a:r>
          </a:p>
          <a:p>
            <a:r>
              <a:rPr lang="en-IN" b="1" dirty="0"/>
              <a:t>Top Similar Movies: </a:t>
            </a:r>
            <a:r>
              <a:rPr lang="en-IN" dirty="0"/>
              <a:t>The model identifies the top similar movies to the input movie based on the similarity scores. It sorts the movies in descending order of similarity, excluding the input movie itself, and selects the top 5 movies as recommendations.</a:t>
            </a:r>
          </a:p>
          <a:p>
            <a:r>
              <a:rPr lang="en-IN" b="1" dirty="0"/>
              <a:t>Recommendation Display: </a:t>
            </a:r>
            <a:r>
              <a:rPr lang="en-IN" dirty="0"/>
              <a:t>The model prints the titles of the recommended movie.</a:t>
            </a:r>
          </a:p>
          <a:p>
            <a:r>
              <a:rPr lang="en-IN" dirty="0"/>
              <a:t>Overall this model utilizes a content-based recommendation approach that relies on the similarity of movie descriptions to make recommendations. By comparing the input movie’s description with the descriptions of other movies, it identifies the most similar movies and presents them as recommendations to users.</a:t>
            </a:r>
          </a:p>
        </p:txBody>
      </p:sp>
    </p:spTree>
    <p:extLst>
      <p:ext uri="{BB962C8B-B14F-4D97-AF65-F5344CB8AC3E}">
        <p14:creationId xmlns:p14="http://schemas.microsoft.com/office/powerpoint/2010/main" val="105986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D821-A578-DAE8-DD50-3B2CFA2A7F9A}"/>
              </a:ext>
            </a:extLst>
          </p:cNvPr>
          <p:cNvSpPr>
            <a:spLocks noGrp="1"/>
          </p:cNvSpPr>
          <p:nvPr>
            <p:ph type="title"/>
          </p:nvPr>
        </p:nvSpPr>
        <p:spPr/>
        <p:txBody>
          <a:bodyPr/>
          <a:lstStyle/>
          <a:p>
            <a:r>
              <a:rPr lang="en-IN" dirty="0"/>
              <a:t>INFERENCE</a:t>
            </a:r>
          </a:p>
        </p:txBody>
      </p:sp>
      <p:sp>
        <p:nvSpPr>
          <p:cNvPr id="3" name="Content Placeholder 2">
            <a:extLst>
              <a:ext uri="{FF2B5EF4-FFF2-40B4-BE49-F238E27FC236}">
                <a16:creationId xmlns:a16="http://schemas.microsoft.com/office/drawing/2014/main" id="{A64812E2-B789-9FE3-94E6-B9AF9222361B}"/>
              </a:ext>
            </a:extLst>
          </p:cNvPr>
          <p:cNvSpPr>
            <a:spLocks noGrp="1"/>
          </p:cNvSpPr>
          <p:nvPr>
            <p:ph idx="1"/>
          </p:nvPr>
        </p:nvSpPr>
        <p:spPr>
          <a:xfrm>
            <a:off x="1261872" y="1828801"/>
            <a:ext cx="8595360" cy="946484"/>
          </a:xfrm>
        </p:spPr>
        <p:txBody>
          <a:bodyPr/>
          <a:lstStyle/>
          <a:p>
            <a:r>
              <a:rPr lang="en-IN" dirty="0"/>
              <a:t>After applying the model on the given dataset I made a dashboard using </a:t>
            </a:r>
            <a:r>
              <a:rPr lang="en-IN" dirty="0" err="1"/>
              <a:t>streamlit</a:t>
            </a:r>
            <a:r>
              <a:rPr lang="en-IN" dirty="0"/>
              <a:t> library. The model which I have created is giving the following results.</a:t>
            </a:r>
          </a:p>
          <a:p>
            <a:endParaRPr lang="en-IN" dirty="0"/>
          </a:p>
        </p:txBody>
      </p:sp>
      <p:pic>
        <p:nvPicPr>
          <p:cNvPr id="5" name="Picture 4">
            <a:extLst>
              <a:ext uri="{FF2B5EF4-FFF2-40B4-BE49-F238E27FC236}">
                <a16:creationId xmlns:a16="http://schemas.microsoft.com/office/drawing/2014/main" id="{0997CB99-8782-3B00-578C-CF911613CD2C}"/>
              </a:ext>
            </a:extLst>
          </p:cNvPr>
          <p:cNvPicPr>
            <a:picLocks noChangeAspect="1"/>
          </p:cNvPicPr>
          <p:nvPr/>
        </p:nvPicPr>
        <p:blipFill>
          <a:blip r:embed="rId2"/>
          <a:stretch>
            <a:fillRect/>
          </a:stretch>
        </p:blipFill>
        <p:spPr>
          <a:xfrm>
            <a:off x="2557819" y="2775285"/>
            <a:ext cx="6003466" cy="3937215"/>
          </a:xfrm>
          <a:prstGeom prst="rect">
            <a:avLst/>
          </a:prstGeom>
        </p:spPr>
      </p:pic>
    </p:spTree>
    <p:extLst>
      <p:ext uri="{BB962C8B-B14F-4D97-AF65-F5344CB8AC3E}">
        <p14:creationId xmlns:p14="http://schemas.microsoft.com/office/powerpoint/2010/main" val="4037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2BDEDC-87EF-2DC3-1748-DC3AADF51D9C}"/>
              </a:ext>
            </a:extLst>
          </p:cNvPr>
          <p:cNvPicPr>
            <a:picLocks noChangeAspect="1"/>
          </p:cNvPicPr>
          <p:nvPr/>
        </p:nvPicPr>
        <p:blipFill>
          <a:blip r:embed="rId2"/>
          <a:stretch>
            <a:fillRect/>
          </a:stretch>
        </p:blipFill>
        <p:spPr>
          <a:xfrm>
            <a:off x="1621588" y="433387"/>
            <a:ext cx="8689975" cy="5991225"/>
          </a:xfrm>
          <a:prstGeom prst="rect">
            <a:avLst/>
          </a:prstGeom>
        </p:spPr>
      </p:pic>
    </p:spTree>
    <p:extLst>
      <p:ext uri="{BB962C8B-B14F-4D97-AF65-F5344CB8AC3E}">
        <p14:creationId xmlns:p14="http://schemas.microsoft.com/office/powerpoint/2010/main" val="376612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5BAB7-730F-421C-1FAF-85F6A49D8BA9}"/>
              </a:ext>
            </a:extLst>
          </p:cNvPr>
          <p:cNvPicPr>
            <a:picLocks noChangeAspect="1"/>
          </p:cNvPicPr>
          <p:nvPr/>
        </p:nvPicPr>
        <p:blipFill>
          <a:blip r:embed="rId2"/>
          <a:stretch>
            <a:fillRect/>
          </a:stretch>
        </p:blipFill>
        <p:spPr>
          <a:xfrm>
            <a:off x="1557337" y="452437"/>
            <a:ext cx="9077325" cy="5953125"/>
          </a:xfrm>
          <a:prstGeom prst="rect">
            <a:avLst/>
          </a:prstGeom>
        </p:spPr>
      </p:pic>
    </p:spTree>
    <p:extLst>
      <p:ext uri="{BB962C8B-B14F-4D97-AF65-F5344CB8AC3E}">
        <p14:creationId xmlns:p14="http://schemas.microsoft.com/office/powerpoint/2010/main" val="20248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BAE8-A8BE-6491-90AE-B3C5A88626B6}"/>
              </a:ext>
            </a:extLst>
          </p:cNvPr>
          <p:cNvSpPr>
            <a:spLocks noGrp="1"/>
          </p:cNvSpPr>
          <p:nvPr>
            <p:ph type="title"/>
          </p:nvPr>
        </p:nvSpPr>
        <p:spPr/>
        <p:txBody>
          <a:bodyPr/>
          <a:lstStyle/>
          <a:p>
            <a:r>
              <a:rPr lang="en-IN" dirty="0"/>
              <a:t>FUTURE SCOPE OF IMPROVEMENTS </a:t>
            </a:r>
          </a:p>
        </p:txBody>
      </p:sp>
      <p:sp>
        <p:nvSpPr>
          <p:cNvPr id="3" name="Content Placeholder 2">
            <a:extLst>
              <a:ext uri="{FF2B5EF4-FFF2-40B4-BE49-F238E27FC236}">
                <a16:creationId xmlns:a16="http://schemas.microsoft.com/office/drawing/2014/main" id="{5E218606-C261-92A5-81A2-4438991CFCC8}"/>
              </a:ext>
            </a:extLst>
          </p:cNvPr>
          <p:cNvSpPr>
            <a:spLocks noGrp="1"/>
          </p:cNvSpPr>
          <p:nvPr>
            <p:ph idx="1"/>
          </p:nvPr>
        </p:nvSpPr>
        <p:spPr/>
        <p:txBody>
          <a:bodyPr>
            <a:normAutofit/>
          </a:bodyPr>
          <a:lstStyle/>
          <a:p>
            <a:r>
              <a:rPr lang="en-IN" dirty="0"/>
              <a:t>Here are few potential areas for future improvements in movie recommendation project.</a:t>
            </a:r>
          </a:p>
          <a:p>
            <a:r>
              <a:rPr lang="en-IN" b="1" dirty="0"/>
              <a:t>Advanced Similarity Measures:</a:t>
            </a:r>
            <a:r>
              <a:rPr lang="en-IN" dirty="0"/>
              <a:t> </a:t>
            </a:r>
            <a:r>
              <a:rPr lang="en-US" dirty="0"/>
              <a:t>While the current model likely uses a predefined similarity matrix, you can explore other techniques such as TF-IDF (Term Frequency-Inverse Document Frequency) or Word Embeddings (e.g., Word2Vec, </a:t>
            </a:r>
            <a:r>
              <a:rPr lang="en-US" dirty="0" err="1"/>
              <a:t>GloVe</a:t>
            </a:r>
            <a:r>
              <a:rPr lang="en-US" dirty="0"/>
              <a:t>) to capture more nuanced relationships between movies.</a:t>
            </a:r>
            <a:endParaRPr lang="en-IN" dirty="0"/>
          </a:p>
          <a:p>
            <a:r>
              <a:rPr lang="en-IN" b="1" dirty="0"/>
              <a:t>Incorporate User Feedback: </a:t>
            </a:r>
            <a:r>
              <a:rPr lang="en-US" dirty="0"/>
              <a:t>To enhance the recommendation system, consider integrating mechanisms for collecting and incorporating user ratings, reviews, or implicit feedback (e.g., user interactions, watch history). This can help personalize the recommendations and improve their accuracy.</a:t>
            </a:r>
            <a:r>
              <a:rPr lang="en-IN" dirty="0"/>
              <a:t> </a:t>
            </a:r>
          </a:p>
        </p:txBody>
      </p:sp>
    </p:spTree>
    <p:extLst>
      <p:ext uri="{BB962C8B-B14F-4D97-AF65-F5344CB8AC3E}">
        <p14:creationId xmlns:p14="http://schemas.microsoft.com/office/powerpoint/2010/main" val="360344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C780A-8845-1E8D-82F7-94BEF742F8A6}"/>
              </a:ext>
            </a:extLst>
          </p:cNvPr>
          <p:cNvSpPr>
            <a:spLocks noGrp="1"/>
          </p:cNvSpPr>
          <p:nvPr>
            <p:ph idx="1"/>
          </p:nvPr>
        </p:nvSpPr>
        <p:spPr/>
        <p:txBody>
          <a:bodyPr/>
          <a:lstStyle/>
          <a:p>
            <a:r>
              <a:rPr lang="en-IN" b="1" dirty="0"/>
              <a:t>Genre-specific Recommendations: </a:t>
            </a:r>
            <a:r>
              <a:rPr lang="en-US" dirty="0"/>
              <a:t>Instead of solely relying on overall movie descriptions, you can extract genre information and incorporate it into the recommendation process. This would allow users to receive recommendations tailored to their preferred genres or explore movies across different genres.</a:t>
            </a:r>
            <a:endParaRPr lang="en-IN" dirty="0"/>
          </a:p>
          <a:p>
            <a:r>
              <a:rPr lang="en-IN" b="1" dirty="0"/>
              <a:t>Hybrid Recommender Systems: </a:t>
            </a:r>
            <a:r>
              <a:rPr lang="en-US" dirty="0"/>
              <a:t>Hybrid recommender systems leverage both content-based and collaborative filtering approaches to provide more accurate and diverse recommendations.</a:t>
            </a:r>
            <a:endParaRPr lang="en-IN" dirty="0"/>
          </a:p>
          <a:p>
            <a:r>
              <a:rPr lang="en-IN" b="1" dirty="0"/>
              <a:t>User Interface and Visualization: </a:t>
            </a:r>
            <a:r>
              <a:rPr lang="en-US" dirty="0"/>
              <a:t>Incorporating interactive visualizations, movie posters, trailers, or additional metadata to provide a more engaging and informative user experience. </a:t>
            </a:r>
            <a:endParaRPr lang="en-IN" dirty="0"/>
          </a:p>
          <a:p>
            <a:endParaRPr lang="en-IN" dirty="0"/>
          </a:p>
        </p:txBody>
      </p:sp>
    </p:spTree>
    <p:extLst>
      <p:ext uri="{BB962C8B-B14F-4D97-AF65-F5344CB8AC3E}">
        <p14:creationId xmlns:p14="http://schemas.microsoft.com/office/powerpoint/2010/main" val="3973815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CE13-7C50-3022-2A06-24F93530C5EB}"/>
              </a:ext>
            </a:extLst>
          </p:cNvPr>
          <p:cNvSpPr>
            <a:spLocks noGrp="1"/>
          </p:cNvSpPr>
          <p:nvPr>
            <p:ph type="title"/>
          </p:nvPr>
        </p:nvSpPr>
        <p:spPr>
          <a:xfrm>
            <a:off x="989156" y="2499360"/>
            <a:ext cx="9692640" cy="1325562"/>
          </a:xfrm>
        </p:spPr>
        <p:txBody>
          <a:bodyPr/>
          <a:lstStyle/>
          <a:p>
            <a:r>
              <a:rPr lang="en-IN" dirty="0"/>
              <a:t>THANK YOU</a:t>
            </a:r>
          </a:p>
        </p:txBody>
      </p:sp>
      <p:sp>
        <p:nvSpPr>
          <p:cNvPr id="4" name="TextBox 3">
            <a:extLst>
              <a:ext uri="{FF2B5EF4-FFF2-40B4-BE49-F238E27FC236}">
                <a16:creationId xmlns:a16="http://schemas.microsoft.com/office/drawing/2014/main" id="{DE62E9B4-6865-8F11-DF41-C0CDA8B99FB6}"/>
              </a:ext>
            </a:extLst>
          </p:cNvPr>
          <p:cNvSpPr txBox="1"/>
          <p:nvPr/>
        </p:nvSpPr>
        <p:spPr>
          <a:xfrm>
            <a:off x="1106906" y="3824922"/>
            <a:ext cx="3061635" cy="1200329"/>
          </a:xfrm>
          <a:prstGeom prst="rect">
            <a:avLst/>
          </a:prstGeom>
          <a:noFill/>
        </p:spPr>
        <p:txBody>
          <a:bodyPr wrap="square" rtlCol="0">
            <a:spAutoFit/>
          </a:bodyPr>
          <a:lstStyle/>
          <a:p>
            <a:r>
              <a:rPr lang="en-IN" i="1" dirty="0"/>
              <a:t>Lovely Professional University</a:t>
            </a:r>
          </a:p>
          <a:p>
            <a:endParaRPr lang="en-IN" i="1" dirty="0"/>
          </a:p>
          <a:p>
            <a:r>
              <a:rPr lang="en-IN" i="1" dirty="0"/>
              <a:t>Under- Fifth force</a:t>
            </a:r>
          </a:p>
        </p:txBody>
      </p:sp>
    </p:spTree>
    <p:extLst>
      <p:ext uri="{BB962C8B-B14F-4D97-AF65-F5344CB8AC3E}">
        <p14:creationId xmlns:p14="http://schemas.microsoft.com/office/powerpoint/2010/main" val="26165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DE0F-211C-3FDD-624B-532F06F5551F}"/>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83F4495F-2A7A-A727-EC03-7DCFA3B291F5}"/>
              </a:ext>
            </a:extLst>
          </p:cNvPr>
          <p:cNvSpPr>
            <a:spLocks noGrp="1"/>
          </p:cNvSpPr>
          <p:nvPr>
            <p:ph idx="1"/>
          </p:nvPr>
        </p:nvSpPr>
        <p:spPr>
          <a:xfrm>
            <a:off x="1261872" y="1828801"/>
            <a:ext cx="8844654" cy="4235116"/>
          </a:xfrm>
        </p:spPr>
        <p:txBody>
          <a:bodyPr>
            <a:normAutofit lnSpcReduction="10000"/>
          </a:bodyPr>
          <a:lstStyle/>
          <a:p>
            <a:r>
              <a:rPr lang="en-IN" sz="2000" dirty="0"/>
              <a:t>Project Objective &amp; Scope</a:t>
            </a:r>
          </a:p>
          <a:p>
            <a:r>
              <a:rPr lang="en-IN" sz="2000" dirty="0"/>
              <a:t>Data Description</a:t>
            </a:r>
          </a:p>
          <a:p>
            <a:r>
              <a:rPr lang="en-IN" sz="2000" dirty="0"/>
              <a:t>Methodology</a:t>
            </a:r>
          </a:p>
          <a:p>
            <a:r>
              <a:rPr lang="en-IN" sz="2000" dirty="0"/>
              <a:t>Data Acquisition</a:t>
            </a:r>
          </a:p>
          <a:p>
            <a:r>
              <a:rPr lang="en-IN" sz="2000" dirty="0"/>
              <a:t>Data Preprocessing</a:t>
            </a:r>
          </a:p>
          <a:p>
            <a:r>
              <a:rPr lang="en-IN" sz="2000" dirty="0"/>
              <a:t>Feature Engineering</a:t>
            </a:r>
          </a:p>
          <a:p>
            <a:r>
              <a:rPr lang="en-IN" sz="2000" dirty="0"/>
              <a:t>Model Used</a:t>
            </a:r>
          </a:p>
          <a:p>
            <a:r>
              <a:rPr lang="en-IN" sz="2000" dirty="0"/>
              <a:t>Inference</a:t>
            </a:r>
          </a:p>
          <a:p>
            <a:r>
              <a:rPr lang="en-IN" sz="2000" dirty="0"/>
              <a:t>Future Scope Of Improvements</a:t>
            </a:r>
          </a:p>
        </p:txBody>
      </p:sp>
    </p:spTree>
    <p:extLst>
      <p:ext uri="{BB962C8B-B14F-4D97-AF65-F5344CB8AC3E}">
        <p14:creationId xmlns:p14="http://schemas.microsoft.com/office/powerpoint/2010/main" val="159885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8DEA-7C98-2AC7-DA0E-A9B23081DF36}"/>
              </a:ext>
            </a:extLst>
          </p:cNvPr>
          <p:cNvSpPr>
            <a:spLocks noGrp="1"/>
          </p:cNvSpPr>
          <p:nvPr>
            <p:ph type="title"/>
          </p:nvPr>
        </p:nvSpPr>
        <p:spPr/>
        <p:txBody>
          <a:bodyPr/>
          <a:lstStyle/>
          <a:p>
            <a:r>
              <a:rPr lang="en-IN" dirty="0"/>
              <a:t>PROJECT OBJECTIVE &amp; SCOPE</a:t>
            </a:r>
          </a:p>
        </p:txBody>
      </p:sp>
      <p:sp>
        <p:nvSpPr>
          <p:cNvPr id="3" name="Content Placeholder 2">
            <a:extLst>
              <a:ext uri="{FF2B5EF4-FFF2-40B4-BE49-F238E27FC236}">
                <a16:creationId xmlns:a16="http://schemas.microsoft.com/office/drawing/2014/main" id="{5BBD8693-EE90-D9CB-86C0-FD2B2CF6E2D2}"/>
              </a:ext>
            </a:extLst>
          </p:cNvPr>
          <p:cNvSpPr>
            <a:spLocks noGrp="1"/>
          </p:cNvSpPr>
          <p:nvPr>
            <p:ph idx="1"/>
          </p:nvPr>
        </p:nvSpPr>
        <p:spPr>
          <a:xfrm>
            <a:off x="1261872" y="1828800"/>
            <a:ext cx="9406128" cy="4351337"/>
          </a:xfrm>
        </p:spPr>
        <p:txBody>
          <a:bodyPr>
            <a:normAutofit lnSpcReduction="10000"/>
          </a:bodyPr>
          <a:lstStyle/>
          <a:p>
            <a:r>
              <a:rPr lang="en-IN" b="1" dirty="0"/>
              <a:t>Objective:</a:t>
            </a:r>
          </a:p>
          <a:p>
            <a:r>
              <a:rPr lang="en-IN" b="1" dirty="0"/>
              <a:t>Given: </a:t>
            </a:r>
            <a:r>
              <a:rPr lang="en-IN" dirty="0"/>
              <a:t>A movies database taken from Kaggle dataset.</a:t>
            </a:r>
          </a:p>
          <a:p>
            <a:r>
              <a:rPr lang="en-IN" b="1" dirty="0"/>
              <a:t>Goal: </a:t>
            </a:r>
            <a:r>
              <a:rPr lang="en-IN" dirty="0"/>
              <a:t>To recommend five movies which are similar from the movie provided by the user using NLP.</a:t>
            </a:r>
          </a:p>
          <a:p>
            <a:r>
              <a:rPr lang="en-IN" b="1" dirty="0"/>
              <a:t>Finally: </a:t>
            </a:r>
            <a:r>
              <a:rPr lang="en-IN" dirty="0"/>
              <a:t>Apply on the test dataset.</a:t>
            </a:r>
          </a:p>
          <a:p>
            <a:r>
              <a:rPr lang="en-IN" b="1" dirty="0"/>
              <a:t>Scope:</a:t>
            </a:r>
          </a:p>
          <a:p>
            <a:r>
              <a:rPr lang="en-IN" dirty="0"/>
              <a:t>It is a useful project as we have used </a:t>
            </a:r>
            <a:r>
              <a:rPr lang="en-US" dirty="0"/>
              <a:t>feature engineering techniques, such as Bag of Words, to extract meaningful information from movie descriptions, reviews, or user ratings. The effectiveness of these techniques in capturing the essence of movies and users' preferences can be a focal point.</a:t>
            </a:r>
          </a:p>
          <a:p>
            <a:r>
              <a:rPr lang="en-US" dirty="0"/>
              <a:t>Once the recommendation system is developed transforming it into a website and ensuring its smooth operation is crucial.</a:t>
            </a:r>
          </a:p>
          <a:p>
            <a:endParaRPr lang="en-IN" b="1" dirty="0"/>
          </a:p>
          <a:p>
            <a:endParaRPr lang="en-IN" b="1" dirty="0"/>
          </a:p>
        </p:txBody>
      </p:sp>
    </p:spTree>
    <p:extLst>
      <p:ext uri="{BB962C8B-B14F-4D97-AF65-F5344CB8AC3E}">
        <p14:creationId xmlns:p14="http://schemas.microsoft.com/office/powerpoint/2010/main" val="359924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7D6A-1A94-9E27-42E8-A728285323F6}"/>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F27334CF-9243-AD20-26BE-CCC6068DFB24}"/>
              </a:ext>
            </a:extLst>
          </p:cNvPr>
          <p:cNvSpPr>
            <a:spLocks noGrp="1"/>
          </p:cNvSpPr>
          <p:nvPr>
            <p:ph idx="1"/>
          </p:nvPr>
        </p:nvSpPr>
        <p:spPr/>
        <p:txBody>
          <a:bodyPr/>
          <a:lstStyle/>
          <a:p>
            <a:r>
              <a:rPr lang="en-IN" dirty="0"/>
              <a:t>There were two different datasets </a:t>
            </a:r>
          </a:p>
          <a:p>
            <a:r>
              <a:rPr lang="en-IN" dirty="0"/>
              <a:t>Movies.csv</a:t>
            </a:r>
          </a:p>
          <a:p>
            <a:endParaRPr lang="en-IN" dirty="0"/>
          </a:p>
        </p:txBody>
      </p:sp>
      <p:pic>
        <p:nvPicPr>
          <p:cNvPr id="5" name="Picture 4">
            <a:extLst>
              <a:ext uri="{FF2B5EF4-FFF2-40B4-BE49-F238E27FC236}">
                <a16:creationId xmlns:a16="http://schemas.microsoft.com/office/drawing/2014/main" id="{3391078F-802E-9180-CA0A-3DDD1D4E61C2}"/>
              </a:ext>
            </a:extLst>
          </p:cNvPr>
          <p:cNvPicPr>
            <a:picLocks noChangeAspect="1"/>
          </p:cNvPicPr>
          <p:nvPr/>
        </p:nvPicPr>
        <p:blipFill>
          <a:blip r:embed="rId2"/>
          <a:stretch>
            <a:fillRect/>
          </a:stretch>
        </p:blipFill>
        <p:spPr>
          <a:xfrm>
            <a:off x="4924464" y="2406525"/>
            <a:ext cx="4219536" cy="4212698"/>
          </a:xfrm>
          <a:prstGeom prst="rect">
            <a:avLst/>
          </a:prstGeom>
        </p:spPr>
      </p:pic>
    </p:spTree>
    <p:extLst>
      <p:ext uri="{BB962C8B-B14F-4D97-AF65-F5344CB8AC3E}">
        <p14:creationId xmlns:p14="http://schemas.microsoft.com/office/powerpoint/2010/main" val="113661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04B34-907F-57BA-FB25-86D18E0A140A}"/>
              </a:ext>
            </a:extLst>
          </p:cNvPr>
          <p:cNvSpPr>
            <a:spLocks noGrp="1"/>
          </p:cNvSpPr>
          <p:nvPr>
            <p:ph idx="1"/>
          </p:nvPr>
        </p:nvSpPr>
        <p:spPr>
          <a:xfrm>
            <a:off x="1261872" y="1828800"/>
            <a:ext cx="4834128" cy="4351337"/>
          </a:xfrm>
        </p:spPr>
        <p:txBody>
          <a:bodyPr/>
          <a:lstStyle/>
          <a:p>
            <a:r>
              <a:rPr lang="en-IN" dirty="0"/>
              <a:t>Credits.csv</a:t>
            </a:r>
          </a:p>
          <a:p>
            <a:r>
              <a:rPr lang="en-IN" dirty="0"/>
              <a:t>Later on we combine both of them to work on single  dataset.</a:t>
            </a:r>
          </a:p>
        </p:txBody>
      </p:sp>
      <p:pic>
        <p:nvPicPr>
          <p:cNvPr id="5" name="Picture 4">
            <a:extLst>
              <a:ext uri="{FF2B5EF4-FFF2-40B4-BE49-F238E27FC236}">
                <a16:creationId xmlns:a16="http://schemas.microsoft.com/office/drawing/2014/main" id="{F0A49403-5DA2-A039-0A7C-2E4D05014915}"/>
              </a:ext>
            </a:extLst>
          </p:cNvPr>
          <p:cNvPicPr>
            <a:picLocks noChangeAspect="1"/>
          </p:cNvPicPr>
          <p:nvPr/>
        </p:nvPicPr>
        <p:blipFill>
          <a:blip r:embed="rId2"/>
          <a:stretch>
            <a:fillRect/>
          </a:stretch>
        </p:blipFill>
        <p:spPr>
          <a:xfrm>
            <a:off x="5702355" y="1703029"/>
            <a:ext cx="5478395" cy="2411771"/>
          </a:xfrm>
          <a:prstGeom prst="rect">
            <a:avLst/>
          </a:prstGeom>
        </p:spPr>
      </p:pic>
    </p:spTree>
    <p:extLst>
      <p:ext uri="{BB962C8B-B14F-4D97-AF65-F5344CB8AC3E}">
        <p14:creationId xmlns:p14="http://schemas.microsoft.com/office/powerpoint/2010/main" val="309947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2C6C-222B-43F2-4586-302C97C2A9A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5135A5D4-F3DB-4C91-E2EE-9ABAD5B5C544}"/>
              </a:ext>
            </a:extLst>
          </p:cNvPr>
          <p:cNvSpPr>
            <a:spLocks noGrp="1"/>
          </p:cNvSpPr>
          <p:nvPr>
            <p:ph idx="1"/>
          </p:nvPr>
        </p:nvSpPr>
        <p:spPr/>
        <p:txBody>
          <a:bodyPr/>
          <a:lstStyle/>
          <a:p>
            <a:r>
              <a:rPr lang="en-IN" dirty="0"/>
              <a:t>Data Acquisition</a:t>
            </a:r>
          </a:p>
          <a:p>
            <a:r>
              <a:rPr lang="en-IN" dirty="0"/>
              <a:t>Text Preprocessing</a:t>
            </a:r>
          </a:p>
          <a:p>
            <a:r>
              <a:rPr lang="en-IN" dirty="0"/>
              <a:t>Feature Engineering</a:t>
            </a:r>
          </a:p>
          <a:p>
            <a:r>
              <a:rPr lang="en-IN" dirty="0"/>
              <a:t>Model Building</a:t>
            </a:r>
          </a:p>
          <a:p>
            <a:r>
              <a:rPr lang="en-IN" dirty="0"/>
              <a:t>Applying the Model on Dataset</a:t>
            </a:r>
          </a:p>
          <a:p>
            <a:r>
              <a:rPr lang="en-IN" dirty="0"/>
              <a:t>Forming A web dashboard to show the implementation</a:t>
            </a:r>
          </a:p>
        </p:txBody>
      </p:sp>
    </p:spTree>
    <p:extLst>
      <p:ext uri="{BB962C8B-B14F-4D97-AF65-F5344CB8AC3E}">
        <p14:creationId xmlns:p14="http://schemas.microsoft.com/office/powerpoint/2010/main" val="91898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645B-F68B-2471-9DD7-BB546F2AB919}"/>
              </a:ext>
            </a:extLst>
          </p:cNvPr>
          <p:cNvSpPr>
            <a:spLocks noGrp="1"/>
          </p:cNvSpPr>
          <p:nvPr>
            <p:ph type="title"/>
          </p:nvPr>
        </p:nvSpPr>
        <p:spPr/>
        <p:txBody>
          <a:bodyPr/>
          <a:lstStyle/>
          <a:p>
            <a:r>
              <a:rPr lang="en-IN" dirty="0"/>
              <a:t>Data Acquisition</a:t>
            </a:r>
          </a:p>
        </p:txBody>
      </p:sp>
      <p:sp>
        <p:nvSpPr>
          <p:cNvPr id="3" name="Content Placeholder 2">
            <a:extLst>
              <a:ext uri="{FF2B5EF4-FFF2-40B4-BE49-F238E27FC236}">
                <a16:creationId xmlns:a16="http://schemas.microsoft.com/office/drawing/2014/main" id="{D0225C2B-5284-02B1-D832-C2D3B79A179B}"/>
              </a:ext>
            </a:extLst>
          </p:cNvPr>
          <p:cNvSpPr>
            <a:spLocks noGrp="1"/>
          </p:cNvSpPr>
          <p:nvPr>
            <p:ph idx="1"/>
          </p:nvPr>
        </p:nvSpPr>
        <p:spPr/>
        <p:txBody>
          <a:bodyPr/>
          <a:lstStyle/>
          <a:p>
            <a:r>
              <a:rPr lang="en-IN" dirty="0"/>
              <a:t>As I used TMDB dataset from Kaggle for this movie recommendation system, the data acquisition process typically involves the following steps:</a:t>
            </a:r>
          </a:p>
          <a:p>
            <a:r>
              <a:rPr lang="en-IN" b="1" dirty="0"/>
              <a:t>Download the Dataset</a:t>
            </a:r>
          </a:p>
          <a:p>
            <a:r>
              <a:rPr lang="en-IN" b="1" dirty="0"/>
              <a:t>Understand the Dataset</a:t>
            </a:r>
          </a:p>
          <a:p>
            <a:r>
              <a:rPr lang="en-IN" b="1" dirty="0"/>
              <a:t>Load the Dataset into your programming environment.</a:t>
            </a:r>
          </a:p>
        </p:txBody>
      </p:sp>
    </p:spTree>
    <p:extLst>
      <p:ext uri="{BB962C8B-B14F-4D97-AF65-F5344CB8AC3E}">
        <p14:creationId xmlns:p14="http://schemas.microsoft.com/office/powerpoint/2010/main" val="184991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B7B1-59A0-5550-3E76-2DFA670D66C4}"/>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5C5B95AC-B863-2D5B-C112-D10C04E1DDAE}"/>
              </a:ext>
            </a:extLst>
          </p:cNvPr>
          <p:cNvSpPr>
            <a:spLocks noGrp="1"/>
          </p:cNvSpPr>
          <p:nvPr>
            <p:ph idx="1"/>
          </p:nvPr>
        </p:nvSpPr>
        <p:spPr/>
        <p:txBody>
          <a:bodyPr/>
          <a:lstStyle/>
          <a:p>
            <a:r>
              <a:rPr lang="en-IN" dirty="0"/>
              <a:t>Removal of null and duplicate values.</a:t>
            </a:r>
          </a:p>
          <a:p>
            <a:r>
              <a:rPr lang="en-IN" dirty="0"/>
              <a:t>Removal of unnecessary columns and storing the data in required form.</a:t>
            </a:r>
          </a:p>
          <a:p>
            <a:r>
              <a:rPr lang="en-IN" dirty="0"/>
              <a:t>Text Preprocessing:</a:t>
            </a:r>
          </a:p>
          <a:p>
            <a:r>
              <a:rPr lang="en-IN" dirty="0"/>
              <a:t>Tokenization</a:t>
            </a:r>
          </a:p>
          <a:p>
            <a:r>
              <a:rPr lang="en-IN" dirty="0"/>
              <a:t>Lowercasing</a:t>
            </a:r>
          </a:p>
          <a:p>
            <a:r>
              <a:rPr lang="en-IN" dirty="0"/>
              <a:t>Stop word removal</a:t>
            </a:r>
          </a:p>
          <a:p>
            <a:r>
              <a:rPr lang="en-IN" dirty="0"/>
              <a:t>Stemming</a:t>
            </a:r>
          </a:p>
        </p:txBody>
      </p:sp>
    </p:spTree>
    <p:extLst>
      <p:ext uri="{BB962C8B-B14F-4D97-AF65-F5344CB8AC3E}">
        <p14:creationId xmlns:p14="http://schemas.microsoft.com/office/powerpoint/2010/main" val="310025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F3F0-BF98-CBCE-582D-FC23A2665554}"/>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AD26F8BB-0911-C13D-B7FD-329730C30BEB}"/>
              </a:ext>
            </a:extLst>
          </p:cNvPr>
          <p:cNvSpPr>
            <a:spLocks noGrp="1"/>
          </p:cNvSpPr>
          <p:nvPr>
            <p:ph idx="1"/>
          </p:nvPr>
        </p:nvSpPr>
        <p:spPr>
          <a:xfrm>
            <a:off x="1261872" y="1828800"/>
            <a:ext cx="8595360" cy="4663440"/>
          </a:xfrm>
        </p:spPr>
        <p:txBody>
          <a:bodyPr>
            <a:normAutofit/>
          </a:bodyPr>
          <a:lstStyle/>
          <a:p>
            <a:r>
              <a:rPr lang="en-US" dirty="0"/>
              <a:t>Feature engineering is the process of transforming raw data into meaningful features that can be used as input for machine learning algorithms. It involves selecting, creating, and transforming features to improve the performance of a machine learning model</a:t>
            </a:r>
          </a:p>
          <a:p>
            <a:r>
              <a:rPr lang="en-US" dirty="0"/>
              <a:t>One common feature engineering technique used in content-based recommendation systems is the </a:t>
            </a:r>
            <a:r>
              <a:rPr lang="en-US" b="1" dirty="0"/>
              <a:t>Bag of Words (</a:t>
            </a:r>
            <a:r>
              <a:rPr lang="en-US" b="1" dirty="0" err="1"/>
              <a:t>BoW</a:t>
            </a:r>
            <a:r>
              <a:rPr lang="en-US" b="1" dirty="0"/>
              <a:t>) </a:t>
            </a:r>
            <a:r>
              <a:rPr lang="en-US" dirty="0"/>
              <a:t>approach. The Bag of Words technique represents text documents as numerical vectors, disregarding the order and structure of the words in the document. It focuses solely on the presence or absence of words and their frequencies.</a:t>
            </a:r>
          </a:p>
          <a:p>
            <a:r>
              <a:rPr lang="en-US" b="1" dirty="0"/>
              <a:t>The Bag of Words </a:t>
            </a:r>
            <a:r>
              <a:rPr lang="en-US" dirty="0"/>
              <a:t>technique provides a way to represent textual information in a numerical format suitable for machine learning algorithms. It allows the content-based recommendation system to find similarities between movies based on the words present in their descriptions, enabling personalized recommendations for users with similar movie preferences.</a:t>
            </a:r>
            <a:endParaRPr lang="en-IN" dirty="0"/>
          </a:p>
        </p:txBody>
      </p:sp>
    </p:spTree>
    <p:extLst>
      <p:ext uri="{BB962C8B-B14F-4D97-AF65-F5344CB8AC3E}">
        <p14:creationId xmlns:p14="http://schemas.microsoft.com/office/powerpoint/2010/main" val="351369727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503</TotalTime>
  <Words>898</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Schoolbook</vt:lpstr>
      <vt:lpstr>Wingdings 2</vt:lpstr>
      <vt:lpstr>View</vt:lpstr>
      <vt:lpstr>Movie Recommender System</vt:lpstr>
      <vt:lpstr>CONTENTS</vt:lpstr>
      <vt:lpstr>PROJECT OBJECTIVE &amp; SCOPE</vt:lpstr>
      <vt:lpstr>DATA DESCRIPTION</vt:lpstr>
      <vt:lpstr>PowerPoint Presentation</vt:lpstr>
      <vt:lpstr>METHODOLOGY</vt:lpstr>
      <vt:lpstr>Data Acquisition</vt:lpstr>
      <vt:lpstr>Data Preprocessing</vt:lpstr>
      <vt:lpstr>Feature Engineering</vt:lpstr>
      <vt:lpstr>Model Used</vt:lpstr>
      <vt:lpstr>PowerPoint Presentation</vt:lpstr>
      <vt:lpstr>INFERENCE</vt:lpstr>
      <vt:lpstr>PowerPoint Presentation</vt:lpstr>
      <vt:lpstr>PowerPoint Presentation</vt:lpstr>
      <vt:lpstr>FUTURE SCOPE OF IMPROVEMENTS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Trisha Roy</dc:creator>
  <cp:lastModifiedBy>Trisha Roy</cp:lastModifiedBy>
  <cp:revision>2</cp:revision>
  <dcterms:created xsi:type="dcterms:W3CDTF">2023-07-10T19:58:41Z</dcterms:created>
  <dcterms:modified xsi:type="dcterms:W3CDTF">2023-07-11T09:49:25Z</dcterms:modified>
</cp:coreProperties>
</file>