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4"/>
  </p:notesMasterIdLst>
  <p:sldIdLst>
    <p:sldId id="278" r:id="rId2"/>
    <p:sldId id="279" r:id="rId3"/>
    <p:sldId id="280" r:id="rId4"/>
    <p:sldId id="283" r:id="rId5"/>
    <p:sldId id="284" r:id="rId6"/>
    <p:sldId id="294" r:id="rId7"/>
    <p:sldId id="282" r:id="rId8"/>
    <p:sldId id="288" r:id="rId9"/>
    <p:sldId id="296" r:id="rId10"/>
    <p:sldId id="289" r:id="rId11"/>
    <p:sldId id="292" r:id="rId12"/>
    <p:sldId id="293" r:id="rId1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09" autoAdjust="0"/>
  </p:normalViewPr>
  <p:slideViewPr>
    <p:cSldViewPr snapToGrid="0" snapToObjects="1">
      <p:cViewPr varScale="1">
        <p:scale>
          <a:sx n="89" d="100"/>
          <a:sy n="89" d="100"/>
        </p:scale>
        <p:origin x="466" y="7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xmlns="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xmlns="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xmlns="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xmlns="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xmlns="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xmlns="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xmlns="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xmlns="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xmlns="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xmlns="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xmlns="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xmlns="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xmlns="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xmlns="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xmlns="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xmlns="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xmlns="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xmlns="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xmlns="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xmlns="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xmlns="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xmlns="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xmlns="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xmlns="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xmlns="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xmlns="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xmlns="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xmlns="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xmlns="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xmlns="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xmlns="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xmlns="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xmlns="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xmlns="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xmlns="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xmlns="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xmlns="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xmlns="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xmlns="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xmlns="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xmlns="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xmlns="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xmlns="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xmlns="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xmlns="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xmlns="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xmlns="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xmlns="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xmlns="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xmlns="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xmlns="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xmlns="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xmlns="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xmlns="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xmlns="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xmlns="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xmlns="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xmlns="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xmlns="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xmlns="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xmlns="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xmlns="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xmlns="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xmlns="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xmlns="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xmlns="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xmlns="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xmlns="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xmlns="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xmlns="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xmlns="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xmlns="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xmlns="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xmlns="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xmlns="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xmlns="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xmlns="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xmlns="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xmlns="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xmlns="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xmlns="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xmlns="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xmlns="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xmlns="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xmlns="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xmlns="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xmlns="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xmlns="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xmlns="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xmlns="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xmlns="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xmlns="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xmlns="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xmlns="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xmlns="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xmlns="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xmlns="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xmlns="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xmlns="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xmlns="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xmlns="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xmlns="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xmlns="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xmlns="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Junit Framework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Sumedkumar ​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0" y="325467"/>
            <a:ext cx="12382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 in JUNIt</a:t>
            </a:r>
            <a:endParaRPr lang="en-US" dirty="0"/>
          </a:p>
        </p:txBody>
      </p:sp>
      <p:sp>
        <p:nvSpPr>
          <p:cNvPr id="175" name="Slide Number Placeholder 174">
            <a:extLst>
              <a:ext uri="{FF2B5EF4-FFF2-40B4-BE49-F238E27FC236}">
                <a16:creationId xmlns:a16="http://schemas.microsoft.com/office/drawing/2014/main" xmlns="" id="{1DECFA06-D307-B47D-DA95-31161374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xmlns="" id="{42027341-30B3-44DB-373E-60B96EBF2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50" y="3051247"/>
            <a:ext cx="1595448" cy="557784"/>
          </a:xfrm>
        </p:spPr>
        <p:txBody>
          <a:bodyPr/>
          <a:lstStyle/>
          <a:p>
            <a:pPr lvl="0"/>
            <a:r>
              <a:rPr lang="en-IN" dirty="0" smtClean="0"/>
              <a:t>@</a:t>
            </a:r>
            <a:r>
              <a:rPr lang="en-IN" cap="none" dirty="0" smtClean="0"/>
              <a:t>Test </a:t>
            </a:r>
            <a:endParaRPr lang="en-US" dirty="0"/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xmlns="" id="{49B99446-8DB8-EAE8-ADEB-8E02F160B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879538" y="3054125"/>
            <a:ext cx="1722279" cy="557784"/>
          </a:xfrm>
        </p:spPr>
        <p:txBody>
          <a:bodyPr/>
          <a:lstStyle/>
          <a:p>
            <a:pPr lvl="0"/>
            <a:r>
              <a:rPr lang="en-IN" dirty="0" smtClean="0"/>
              <a:t>@</a:t>
            </a:r>
            <a:r>
              <a:rPr lang="en-IN" cap="none" dirty="0" smtClean="0"/>
              <a:t>BeforeAll</a:t>
            </a:r>
            <a:endParaRPr lang="en-US" dirty="0"/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xmlns="" id="{4F1381C5-2C37-6542-2CC4-2EBF6B0C41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91343" y="3054125"/>
            <a:ext cx="1781321" cy="557784"/>
          </a:xfrm>
        </p:spPr>
        <p:txBody>
          <a:bodyPr/>
          <a:lstStyle/>
          <a:p>
            <a:pPr lvl="0"/>
            <a:r>
              <a:rPr lang="en-IN" dirty="0" smtClean="0"/>
              <a:t>@</a:t>
            </a:r>
            <a:r>
              <a:rPr lang="en-IN" cap="none" dirty="0" smtClean="0"/>
              <a:t>AfterAll</a:t>
            </a:r>
            <a:endParaRPr lang="en-US" dirty="0"/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xmlns="" id="{9348E88D-CFB1-4BF1-41EC-723BBD602A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2190" y="3054714"/>
            <a:ext cx="1569867" cy="557784"/>
          </a:xfrm>
        </p:spPr>
        <p:txBody>
          <a:bodyPr/>
          <a:lstStyle/>
          <a:p>
            <a:pPr lvl="0"/>
            <a:r>
              <a:rPr lang="en-IN" dirty="0" smtClean="0"/>
              <a:t>@</a:t>
            </a:r>
            <a:r>
              <a:rPr lang="en-IN" cap="none" dirty="0" smtClean="0"/>
              <a:t>After</a:t>
            </a:r>
            <a:endParaRPr lang="en-US" dirty="0"/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xmlns="" id="{E1B218F5-E615-C534-C7FC-E557815965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99038" y="3054714"/>
            <a:ext cx="1388524" cy="557784"/>
          </a:xfrm>
        </p:spPr>
        <p:txBody>
          <a:bodyPr/>
          <a:lstStyle/>
          <a:p>
            <a:pPr lvl="0"/>
            <a:r>
              <a:rPr lang="en-IN" dirty="0" smtClean="0"/>
              <a:t>@</a:t>
            </a:r>
            <a:r>
              <a:rPr lang="en-IN" cap="none" dirty="0" smtClean="0"/>
              <a:t>Ignore</a:t>
            </a:r>
            <a:endParaRPr lang="en-US" cap="none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xmlns="" id="{A3BF8E55-B2B9-104D-F277-089025347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450" y="4676030"/>
            <a:ext cx="1595448" cy="1776528"/>
          </a:xfrm>
        </p:spPr>
        <p:txBody>
          <a:bodyPr/>
          <a:lstStyle/>
          <a:p>
            <a:pPr lvl="0" algn="l"/>
            <a:r>
              <a:rPr lang="en-IN" dirty="0"/>
              <a:t>I</a:t>
            </a:r>
            <a:r>
              <a:rPr lang="en-IN" dirty="0" smtClean="0"/>
              <a:t>t </a:t>
            </a:r>
            <a:r>
              <a:rPr lang="en-IN" dirty="0"/>
              <a:t>tell the junit that the method which is attached run as a test case</a:t>
            </a:r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xmlns="" id="{BCE9DA14-62AB-A857-6387-1F5D330B3F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79539" y="4676030"/>
            <a:ext cx="1571028" cy="1776528"/>
          </a:xfrm>
        </p:spPr>
        <p:txBody>
          <a:bodyPr/>
          <a:lstStyle/>
          <a:p>
            <a:pPr algn="l"/>
            <a:r>
              <a:rPr lang="en-IN" dirty="0"/>
              <a:t>Method marked with beforeAll run </a:t>
            </a:r>
            <a:r>
              <a:rPr lang="en-IN" dirty="0" smtClean="0"/>
              <a:t>exactly once </a:t>
            </a:r>
            <a:r>
              <a:rPr lang="en-IN" dirty="0"/>
              <a:t>prior to the running of test methods.</a:t>
            </a:r>
          </a:p>
          <a:p>
            <a:pPr lvl="0"/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xmlns="" id="{710CB940-D45B-59F1-06E5-9CC94100EF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791343" y="4745736"/>
            <a:ext cx="1444891" cy="1706822"/>
          </a:xfrm>
        </p:spPr>
        <p:txBody>
          <a:bodyPr/>
          <a:lstStyle/>
          <a:p>
            <a:pPr lvl="0" algn="l"/>
            <a:r>
              <a:rPr lang="en-IN" dirty="0"/>
              <a:t>Method marked with aferAll run </a:t>
            </a:r>
            <a:r>
              <a:rPr lang="en-IN" dirty="0" smtClean="0"/>
              <a:t>exactly once </a:t>
            </a:r>
            <a:r>
              <a:rPr lang="en-IN" dirty="0"/>
              <a:t>after the running of test methods.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xmlns="" id="{A0DA38E3-68A2-4FF9-022B-BA0DF832B1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99038" y="4745736"/>
            <a:ext cx="1532820" cy="1706822"/>
          </a:xfrm>
        </p:spPr>
        <p:txBody>
          <a:bodyPr/>
          <a:lstStyle/>
          <a:p>
            <a:pPr algn="l"/>
            <a:r>
              <a:rPr lang="en-IN" dirty="0"/>
              <a:t>The Ignore annotation is used to ignore the test and that test will not be executed.</a:t>
            </a:r>
          </a:p>
          <a:p>
            <a:pPr lvl="0" algn="l"/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xmlns="" id="{B72BD1AE-7290-BA6E-18FB-8181C0D13E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8" y="4745736"/>
            <a:ext cx="2089405" cy="1577426"/>
          </a:xfrm>
        </p:spPr>
        <p:txBody>
          <a:bodyPr/>
          <a:lstStyle/>
          <a:p>
            <a:pPr lvl="0" algn="l"/>
            <a:r>
              <a:rPr lang="en-IN" dirty="0" smtClean="0"/>
              <a:t>@BeforeAll-it  </a:t>
            </a:r>
            <a:r>
              <a:rPr lang="en-IN" dirty="0"/>
              <a:t>run once before any of the test </a:t>
            </a:r>
            <a:r>
              <a:rPr lang="en-IN" dirty="0" smtClean="0"/>
              <a:t>methods in the class.</a:t>
            </a:r>
          </a:p>
          <a:p>
            <a:pPr lvl="0" algn="l"/>
            <a:r>
              <a:rPr lang="en-IN" dirty="0" smtClean="0"/>
              <a:t>@AfterClass:-</a:t>
            </a:r>
          </a:p>
          <a:p>
            <a:pPr lvl="0" algn="l"/>
            <a:r>
              <a:rPr lang="en-IN" dirty="0"/>
              <a:t>it run once after any of the test methods in the class.</a:t>
            </a:r>
            <a:endParaRPr lang="en-US" dirty="0"/>
          </a:p>
        </p:txBody>
      </p:sp>
      <p:sp>
        <p:nvSpPr>
          <p:cNvPr id="21" name="Text Placeholder 58">
            <a:extLst>
              <a:ext uri="{FF2B5EF4-FFF2-40B4-BE49-F238E27FC236}">
                <a16:creationId xmlns:a16="http://schemas.microsoft.com/office/drawing/2014/main" xmlns="" id="{9348E88D-CFB1-4BF1-41EC-723BBD602AF2}"/>
              </a:ext>
            </a:extLst>
          </p:cNvPr>
          <p:cNvSpPr txBox="1">
            <a:spLocks/>
          </p:cNvSpPr>
          <p:nvPr/>
        </p:nvSpPr>
        <p:spPr>
          <a:xfrm>
            <a:off x="8951975" y="3054714"/>
            <a:ext cx="3090500" cy="557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spc="0" baseline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@</a:t>
            </a:r>
            <a:r>
              <a:rPr lang="en-US" cap="none" dirty="0" smtClean="0"/>
              <a:t>BeforeClass &amp; @AfterClass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xmlns="" id="{A0DA38E3-68A2-4FF9-022B-BA0DF832B1DB}"/>
              </a:ext>
            </a:extLst>
          </p:cNvPr>
          <p:cNvSpPr txBox="1">
            <a:spLocks/>
          </p:cNvSpPr>
          <p:nvPr/>
        </p:nvSpPr>
        <p:spPr>
          <a:xfrm>
            <a:off x="5650302" y="4691820"/>
            <a:ext cx="1509623" cy="1760738"/>
          </a:xfrm>
          <a:prstGeom prst="rect">
            <a:avLst/>
          </a:prstGeom>
          <a:noFill/>
        </p:spPr>
        <p:txBody>
          <a:bodyPr vert="horz" lIns="0" tIns="45720" rIns="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/>
              <a:t>This will perform the method after all tests have finished</a:t>
            </a:r>
            <a:r>
              <a:rPr lang="en-IN" dirty="0" smtClean="0"/>
              <a:t>.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88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026" y="1883664"/>
            <a:ext cx="7352294" cy="768096"/>
          </a:xfrm>
        </p:spPr>
        <p:txBody>
          <a:bodyPr/>
          <a:lstStyle/>
          <a:p>
            <a:r>
              <a:rPr lang="en-IN" sz="2400" dirty="0"/>
              <a:t>The development process summery</a:t>
            </a:r>
            <a:r>
              <a:rPr lang="en-IN" dirty="0"/>
              <a:t/>
            </a:r>
            <a:br>
              <a:rPr lang="en-IN" dirty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Junit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59" y="2837688"/>
            <a:ext cx="6108365" cy="2700528"/>
          </a:xfrm>
        </p:spPr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Write test that strategically test your </a:t>
            </a:r>
            <a:r>
              <a:rPr lang="en-IN" dirty="0" smtClean="0"/>
              <a:t>code.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 smtClean="0"/>
              <a:t>Keep </a:t>
            </a:r>
            <a:r>
              <a:rPr lang="en-IN" dirty="0"/>
              <a:t>writing/fixing/refining  your code until all of your tests </a:t>
            </a:r>
            <a:r>
              <a:rPr lang="en-IN" dirty="0" smtClean="0"/>
              <a:t>pass.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 smtClean="0"/>
              <a:t>Ensure </a:t>
            </a:r>
            <a:r>
              <a:rPr lang="en-IN" dirty="0"/>
              <a:t>you did not break existing code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769200" cy="2176272"/>
          </a:xfrm>
        </p:spPr>
        <p:txBody>
          <a:bodyPr/>
          <a:lstStyle/>
          <a:p>
            <a:r>
              <a:rPr lang="en-US" dirty="0" smtClean="0"/>
              <a:t>sumedkumar</a:t>
            </a:r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umedh.manwatkar@gmail.com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smtClean="0"/>
              <a:t>www.edubridgeindia.com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28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837202"/>
          </a:xfrm>
        </p:spPr>
        <p:txBody>
          <a:bodyPr/>
          <a:lstStyle/>
          <a:p>
            <a:r>
              <a:rPr lang="en-US" dirty="0"/>
              <a:t>Introduction</a:t>
            </a:r>
            <a:r>
              <a:rPr lang="en-US" dirty="0" smtClean="0"/>
              <a:t>​ About Junit</a:t>
            </a:r>
            <a:endParaRPr lang="en-US" dirty="0"/>
          </a:p>
          <a:p>
            <a:r>
              <a:rPr lang="en-US" dirty="0" smtClean="0"/>
              <a:t>Junit Architecture</a:t>
            </a:r>
            <a:endParaRPr lang="en-US" dirty="0"/>
          </a:p>
          <a:p>
            <a:r>
              <a:rPr lang="en-US" dirty="0" smtClean="0"/>
              <a:t>​How Junit works</a:t>
            </a:r>
          </a:p>
          <a:p>
            <a:r>
              <a:rPr lang="en-US" dirty="0" smtClean="0"/>
              <a:t>Environment Set up</a:t>
            </a:r>
            <a:endParaRPr lang="en-US" dirty="0"/>
          </a:p>
          <a:p>
            <a:r>
              <a:rPr lang="en-US" dirty="0" smtClean="0"/>
              <a:t>Junit Methods with Example</a:t>
            </a:r>
          </a:p>
          <a:p>
            <a:r>
              <a:rPr lang="en-US" dirty="0" smtClean="0"/>
              <a:t>Junit Annotation</a:t>
            </a:r>
            <a:endParaRPr lang="en-US" dirty="0"/>
          </a:p>
          <a:p>
            <a:r>
              <a:rPr lang="en-US" dirty="0"/>
              <a:t>​Summary​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0" y="316841"/>
            <a:ext cx="12382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808" y="1655754"/>
            <a:ext cx="6766560" cy="76809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2166" y="2869069"/>
            <a:ext cx="6766560" cy="3687006"/>
          </a:xfrm>
        </p:spPr>
        <p:txBody>
          <a:bodyPr/>
          <a:lstStyle/>
          <a:p>
            <a:r>
              <a:rPr lang="en-IN" dirty="0" smtClean="0"/>
              <a:t>Junit </a:t>
            </a:r>
            <a:r>
              <a:rPr lang="en-IN" dirty="0"/>
              <a:t>is a framework </a:t>
            </a:r>
            <a:r>
              <a:rPr lang="en-IN" dirty="0" smtClean="0"/>
              <a:t>for run </a:t>
            </a:r>
            <a:r>
              <a:rPr lang="en-IN" dirty="0"/>
              <a:t>test cases</a:t>
            </a:r>
            <a:r>
              <a:rPr lang="en-IN" dirty="0" smtClean="0"/>
              <a:t>. OR </a:t>
            </a:r>
            <a:r>
              <a:rPr lang="en-IN" dirty="0"/>
              <a:t>Junit is framework for unit testing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Unit </a:t>
            </a:r>
            <a:r>
              <a:rPr lang="en-IN" dirty="0"/>
              <a:t>testing</a:t>
            </a:r>
            <a:r>
              <a:rPr lang="en-IN" dirty="0" smtClean="0"/>
              <a:t>:- It is Test </a:t>
            </a:r>
            <a:r>
              <a:rPr lang="en-IN" dirty="0"/>
              <a:t>Driven Development (TDD</a:t>
            </a:r>
            <a:r>
              <a:rPr lang="en-IN" dirty="0" smtClean="0"/>
              <a:t>).It </a:t>
            </a:r>
            <a:r>
              <a:rPr lang="en-IN" dirty="0"/>
              <a:t>is </a:t>
            </a:r>
            <a:r>
              <a:rPr lang="en-IN" dirty="0" smtClean="0"/>
              <a:t>a process </a:t>
            </a:r>
            <a:r>
              <a:rPr lang="en-IN" dirty="0"/>
              <a:t>where you </a:t>
            </a:r>
            <a:r>
              <a:rPr lang="en-IN" dirty="0" smtClean="0"/>
              <a:t>		write </a:t>
            </a:r>
            <a:r>
              <a:rPr lang="en-IN" dirty="0"/>
              <a:t>the test code first and then you write development code and </a:t>
            </a:r>
            <a:r>
              <a:rPr lang="en-IN" dirty="0" smtClean="0"/>
              <a:t>	pass </a:t>
            </a:r>
            <a:r>
              <a:rPr lang="en-IN" dirty="0"/>
              <a:t>to test.</a:t>
            </a:r>
          </a:p>
          <a:p>
            <a:endParaRPr lang="en-IN" dirty="0"/>
          </a:p>
          <a:p>
            <a:r>
              <a:rPr lang="en-IN" dirty="0"/>
              <a:t>In order to run test cases, there is platform to run the test cases called Junit Engine.</a:t>
            </a:r>
          </a:p>
          <a:p>
            <a:endParaRPr lang="en-US" dirty="0" smtClean="0"/>
          </a:p>
          <a:p>
            <a:r>
              <a:rPr lang="en-IN" dirty="0" smtClean="0"/>
              <a:t>There </a:t>
            </a:r>
            <a:r>
              <a:rPr lang="en-IN" dirty="0"/>
              <a:t>are 3 set of API available with Junit </a:t>
            </a:r>
            <a:r>
              <a:rPr lang="en-IN" dirty="0" smtClean="0"/>
              <a:t>5 to utilise junit platform.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Vintage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Jupiter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3</a:t>
            </a:r>
            <a:r>
              <a:rPr lang="en-IN" baseline="30000" dirty="0" smtClean="0"/>
              <a:t>rd</a:t>
            </a:r>
            <a:r>
              <a:rPr lang="en-IN" dirty="0" smtClean="0"/>
              <a:t> Party API</a:t>
            </a:r>
          </a:p>
          <a:p>
            <a:pPr marL="400050" indent="-400050">
              <a:buFont typeface="+mj-lt"/>
              <a:buAutoNum type="romanUcPeriod"/>
            </a:pPr>
            <a:endParaRPr lang="en-IN" dirty="0" smtClean="0"/>
          </a:p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xmlns="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Junit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604020202020204" pitchFamily="34" charset="0"/>
                <a:cs typeface="Arial Black" panose="020B0604020202020204" pitchFamily="34" charset="0"/>
              </a:rPr>
              <a:t>Junit Architecture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JUNIT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21992" y="5462139"/>
            <a:ext cx="8543774" cy="669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2510287" y="5668356"/>
            <a:ext cx="6142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                                           </a:t>
            </a:r>
            <a:r>
              <a:rPr lang="en-IN" dirty="0" smtClean="0">
                <a:solidFill>
                  <a:schemeClr val="accent6"/>
                </a:solidFill>
              </a:rPr>
              <a:t>Platform</a:t>
            </a:r>
            <a:r>
              <a:rPr lang="en-IN" dirty="0" smtClean="0"/>
              <a:t> (</a:t>
            </a:r>
            <a:r>
              <a:rPr lang="en-IN" dirty="0" smtClean="0">
                <a:solidFill>
                  <a:schemeClr val="accent6"/>
                </a:solidFill>
              </a:rPr>
              <a:t>Junit</a:t>
            </a:r>
            <a:r>
              <a:rPr lang="en-IN" dirty="0" smtClean="0"/>
              <a:t> </a:t>
            </a:r>
            <a:r>
              <a:rPr lang="en-IN" dirty="0" smtClean="0">
                <a:solidFill>
                  <a:schemeClr val="accent6"/>
                </a:solidFill>
              </a:rPr>
              <a:t>Engine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2725946" y="3890513"/>
            <a:ext cx="1802921" cy="931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>
            <a:off x="5581290" y="3890514"/>
            <a:ext cx="1802921" cy="931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>
            <a:off x="8545901" y="3890514"/>
            <a:ext cx="1802921" cy="931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Down Arrow 14"/>
          <p:cNvSpPr/>
          <p:nvPr/>
        </p:nvSpPr>
        <p:spPr>
          <a:xfrm>
            <a:off x="3545456" y="4822166"/>
            <a:ext cx="285362" cy="5779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Down Arrow 15"/>
          <p:cNvSpPr/>
          <p:nvPr/>
        </p:nvSpPr>
        <p:spPr>
          <a:xfrm>
            <a:off x="6340069" y="4822165"/>
            <a:ext cx="285362" cy="5779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Down Arrow 16"/>
          <p:cNvSpPr/>
          <p:nvPr/>
        </p:nvSpPr>
        <p:spPr>
          <a:xfrm>
            <a:off x="9408887" y="4822165"/>
            <a:ext cx="285362" cy="5779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2941608" y="4147408"/>
            <a:ext cx="129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6"/>
                </a:solidFill>
              </a:rPr>
              <a:t>   Vintage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72871" y="4147408"/>
            <a:ext cx="129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</a:t>
            </a:r>
            <a:r>
              <a:rPr lang="en-IN" dirty="0" smtClean="0">
                <a:solidFill>
                  <a:schemeClr val="accent6"/>
                </a:solidFill>
              </a:rPr>
              <a:t>Jupiter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02460" y="4147408"/>
            <a:ext cx="143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6"/>
                </a:solidFill>
              </a:rPr>
              <a:t>3</a:t>
            </a:r>
            <a:r>
              <a:rPr lang="en-IN" baseline="30000" dirty="0" smtClean="0">
                <a:solidFill>
                  <a:schemeClr val="accent6"/>
                </a:solidFill>
              </a:rPr>
              <a:t>rd</a:t>
            </a:r>
            <a:r>
              <a:rPr lang="en-IN" dirty="0" smtClean="0"/>
              <a:t> </a:t>
            </a:r>
            <a:r>
              <a:rPr lang="en-IN" dirty="0" smtClean="0">
                <a:solidFill>
                  <a:schemeClr val="accent6"/>
                </a:solidFill>
              </a:rPr>
              <a:t>Party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27" name="Round Single Corner Rectangle 26"/>
          <p:cNvSpPr/>
          <p:nvPr/>
        </p:nvSpPr>
        <p:spPr>
          <a:xfrm>
            <a:off x="2725945" y="2618116"/>
            <a:ext cx="1802921" cy="802257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ound Single Corner Rectangle 27"/>
          <p:cNvSpPr/>
          <p:nvPr/>
        </p:nvSpPr>
        <p:spPr>
          <a:xfrm>
            <a:off x="5592418" y="2596551"/>
            <a:ext cx="1802921" cy="802257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ound Single Corner Rectangle 28"/>
          <p:cNvSpPr/>
          <p:nvPr/>
        </p:nvSpPr>
        <p:spPr>
          <a:xfrm>
            <a:off x="8545901" y="2596550"/>
            <a:ext cx="1802921" cy="802257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ound Single Corner Rectangle 30"/>
          <p:cNvSpPr/>
          <p:nvPr/>
        </p:nvSpPr>
        <p:spPr>
          <a:xfrm>
            <a:off x="2725946" y="2596551"/>
            <a:ext cx="1802921" cy="802257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/>
          <p:cNvSpPr txBox="1"/>
          <p:nvPr/>
        </p:nvSpPr>
        <p:spPr>
          <a:xfrm>
            <a:off x="2838091" y="2756398"/>
            <a:ext cx="154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6"/>
                </a:solidFill>
              </a:rPr>
              <a:t>Old Tests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78450" y="2777412"/>
            <a:ext cx="154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6"/>
                </a:solidFill>
              </a:rPr>
              <a:t>Junit 5 Tests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88580" y="2756398"/>
            <a:ext cx="154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6"/>
                </a:solidFill>
              </a:rPr>
              <a:t>Custom Tests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38" name="Down Arrow 37"/>
          <p:cNvSpPr/>
          <p:nvPr/>
        </p:nvSpPr>
        <p:spPr>
          <a:xfrm>
            <a:off x="3545456" y="3398807"/>
            <a:ext cx="285362" cy="5076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Down Arrow 38"/>
          <p:cNvSpPr/>
          <p:nvPr/>
        </p:nvSpPr>
        <p:spPr>
          <a:xfrm>
            <a:off x="6334490" y="3414964"/>
            <a:ext cx="285362" cy="5076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Down Arrow 39"/>
          <p:cNvSpPr/>
          <p:nvPr/>
        </p:nvSpPr>
        <p:spPr>
          <a:xfrm>
            <a:off x="9408887" y="3393149"/>
            <a:ext cx="285362" cy="5076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/>
          <p:cNvSpPr/>
          <p:nvPr/>
        </p:nvSpPr>
        <p:spPr>
          <a:xfrm>
            <a:off x="2221992" y="6237970"/>
            <a:ext cx="8543774" cy="490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2389517" y="6337701"/>
            <a:ext cx="6581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6"/>
                </a:solidFill>
              </a:rPr>
              <a:t>                            Eclipse, NetBeans, Intelij, Maven, Gradle etc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Arial Black" panose="020B0604020202020204" pitchFamily="34" charset="0"/>
                <a:cs typeface="Arial Black" panose="020B0604020202020204" pitchFamily="34" charset="0"/>
              </a:rPr>
              <a:t>How junit works ?</a:t>
            </a:r>
            <a:endParaRPr lang="en-US" sz="28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Junit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1984247"/>
            <a:ext cx="10680192" cy="464946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Example:</a:t>
            </a:r>
          </a:p>
          <a:p>
            <a:pPr marL="0" indent="0">
              <a:buNone/>
            </a:pPr>
            <a:r>
              <a:rPr lang="en-IN" b="1" dirty="0"/>
              <a:t>package</a:t>
            </a:r>
            <a:r>
              <a:rPr lang="en-IN" dirty="0"/>
              <a:t> edubridge.com;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 </a:t>
            </a:r>
            <a:r>
              <a:rPr lang="en-IN" b="1" dirty="0"/>
              <a:t>class</a:t>
            </a:r>
            <a:r>
              <a:rPr lang="en-IN" dirty="0"/>
              <a:t> RectangleUtilities {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b="1" dirty="0"/>
              <a:t>public</a:t>
            </a:r>
            <a:r>
              <a:rPr lang="en-IN" dirty="0"/>
              <a:t> </a:t>
            </a:r>
            <a:r>
              <a:rPr lang="en-IN" b="1" dirty="0"/>
              <a:t>static</a:t>
            </a:r>
            <a:r>
              <a:rPr lang="en-IN" dirty="0"/>
              <a:t> </a:t>
            </a:r>
            <a:r>
              <a:rPr lang="en-IN" b="1" dirty="0"/>
              <a:t>int</a:t>
            </a:r>
            <a:r>
              <a:rPr lang="en-IN" dirty="0"/>
              <a:t> getArea(</a:t>
            </a:r>
            <a:r>
              <a:rPr lang="en-IN" b="1" dirty="0"/>
              <a:t>int</a:t>
            </a:r>
            <a:r>
              <a:rPr lang="en-IN" dirty="0"/>
              <a:t> height, </a:t>
            </a:r>
            <a:r>
              <a:rPr lang="en-IN" b="1" dirty="0"/>
              <a:t>int</a:t>
            </a:r>
            <a:r>
              <a:rPr lang="en-IN" dirty="0"/>
              <a:t> width){</a:t>
            </a:r>
          </a:p>
          <a:p>
            <a:pPr marL="0" indent="0">
              <a:buNone/>
            </a:pPr>
            <a:r>
              <a:rPr lang="en-IN" dirty="0"/>
              <a:t>			</a:t>
            </a:r>
            <a:r>
              <a:rPr lang="en-IN" b="1" dirty="0"/>
              <a:t>return</a:t>
            </a:r>
            <a:r>
              <a:rPr lang="en-IN" dirty="0"/>
              <a:t> height* width;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b="1" dirty="0"/>
              <a:t>public</a:t>
            </a:r>
            <a:r>
              <a:rPr lang="en-IN" dirty="0"/>
              <a:t> </a:t>
            </a:r>
            <a:r>
              <a:rPr lang="en-IN" b="1" dirty="0"/>
              <a:t>static</a:t>
            </a:r>
            <a:r>
              <a:rPr lang="en-IN" dirty="0"/>
              <a:t> </a:t>
            </a:r>
            <a:r>
              <a:rPr lang="en-IN" b="1" dirty="0"/>
              <a:t>int</a:t>
            </a:r>
            <a:r>
              <a:rPr lang="en-IN" dirty="0"/>
              <a:t> getPerimeter(</a:t>
            </a:r>
            <a:r>
              <a:rPr lang="en-IN" b="1" dirty="0"/>
              <a:t>int</a:t>
            </a:r>
            <a:r>
              <a:rPr lang="en-IN" dirty="0"/>
              <a:t> height, </a:t>
            </a:r>
            <a:r>
              <a:rPr lang="en-IN" b="1" dirty="0"/>
              <a:t>int</a:t>
            </a:r>
            <a:r>
              <a:rPr lang="en-IN" dirty="0"/>
              <a:t> width){</a:t>
            </a:r>
          </a:p>
          <a:p>
            <a:pPr marL="0" indent="0">
              <a:buNone/>
            </a:pPr>
            <a:r>
              <a:rPr lang="en-IN" dirty="0"/>
              <a:t>			</a:t>
            </a:r>
            <a:r>
              <a:rPr lang="en-IN" b="1" dirty="0"/>
              <a:t>return</a:t>
            </a:r>
            <a:r>
              <a:rPr lang="en-IN" dirty="0"/>
              <a:t> 2*(height+width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/>
              <a:t>How do you show to the development team that the above methods is working correctly</a:t>
            </a:r>
            <a:r>
              <a:rPr lang="en-IN" dirty="0" smtClean="0"/>
              <a:t>?</a:t>
            </a:r>
          </a:p>
          <a:p>
            <a:pPr marL="0" indent="0">
              <a:buNone/>
            </a:pPr>
            <a:r>
              <a:rPr lang="en-IN" dirty="0" smtClean="0"/>
              <a:t>Answer</a:t>
            </a:r>
            <a:r>
              <a:rPr lang="en-IN" dirty="0"/>
              <a:t>, you write junit test </a:t>
            </a:r>
            <a:r>
              <a:rPr lang="en-IN" dirty="0" smtClean="0"/>
              <a:t>and check the </a:t>
            </a:r>
            <a:r>
              <a:rPr lang="en-IN" dirty="0"/>
              <a:t>test passes.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Arial Black" panose="020B0604020202020204" pitchFamily="34" charset="0"/>
                <a:cs typeface="Arial Black" panose="020B0604020202020204" pitchFamily="34" charset="0"/>
              </a:rPr>
              <a:t>How junit works ? (Cont..)</a:t>
            </a:r>
            <a:endParaRPr lang="en-US" sz="28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Junit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8485" y="1984248"/>
            <a:ext cx="5260013" cy="4649465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we </a:t>
            </a:r>
            <a:r>
              <a:rPr lang="en-IN" b="1" dirty="0"/>
              <a:t>write test cases </a:t>
            </a:r>
            <a:r>
              <a:rPr lang="en-IN" b="1" dirty="0" smtClean="0"/>
              <a:t>code(see bellow)</a:t>
            </a:r>
          </a:p>
          <a:p>
            <a:pPr marL="0" indent="0">
              <a:buNone/>
            </a:pPr>
            <a:r>
              <a:rPr lang="en-IN" dirty="0"/>
              <a:t>package edubridge.com;</a:t>
            </a:r>
          </a:p>
          <a:p>
            <a:pPr marL="0" indent="0">
              <a:buNone/>
            </a:pPr>
            <a:r>
              <a:rPr lang="en-IN" dirty="0"/>
              <a:t>import static org.junit.jupiter.api.Assertions.*;</a:t>
            </a:r>
          </a:p>
          <a:p>
            <a:pPr marL="0" indent="0">
              <a:buNone/>
            </a:pPr>
            <a:r>
              <a:rPr lang="en-IN" dirty="0"/>
              <a:t>import org.junit.jupiter.api.Test;</a:t>
            </a:r>
          </a:p>
          <a:p>
            <a:pPr marL="0" indent="0">
              <a:buNone/>
            </a:pPr>
            <a:r>
              <a:rPr lang="en-IN" dirty="0"/>
              <a:t>class RectangleUtilitesTest {</a:t>
            </a:r>
          </a:p>
          <a:p>
            <a:pPr marL="0" indent="0">
              <a:buNone/>
            </a:pPr>
            <a:r>
              <a:rPr lang="en-IN" dirty="0"/>
              <a:t>	@Test</a:t>
            </a:r>
          </a:p>
          <a:p>
            <a:pPr marL="0" indent="0">
              <a:buNone/>
            </a:pPr>
            <a:r>
              <a:rPr lang="en-IN" dirty="0"/>
              <a:t>	public void testGetArea(){</a:t>
            </a:r>
          </a:p>
          <a:p>
            <a:pPr marL="0" indent="0">
              <a:buNone/>
            </a:pPr>
            <a:r>
              <a:rPr lang="en-IN" dirty="0"/>
              <a:t>	int expected=6;</a:t>
            </a:r>
          </a:p>
          <a:p>
            <a:pPr marL="0" indent="0">
              <a:buNone/>
            </a:pPr>
            <a:r>
              <a:rPr lang="en-IN" dirty="0"/>
              <a:t>	int actual = RectangleUtilities.getArea(2,3);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assertEquals(expected, actual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5748498" y="2932612"/>
            <a:ext cx="5196870" cy="1085215"/>
          </a:xfrm>
          <a:prstGeom prst="rect">
            <a:avLst/>
          </a:prstGeom>
        </p:spPr>
      </p:pic>
      <p:sp>
        <p:nvSpPr>
          <p:cNvPr id="11" name="Round Single Corner Rectangle 10"/>
          <p:cNvSpPr/>
          <p:nvPr/>
        </p:nvSpPr>
        <p:spPr>
          <a:xfrm>
            <a:off x="5848708" y="3994032"/>
            <a:ext cx="5581291" cy="980602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5924076" y="4051303"/>
            <a:ext cx="5127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What </a:t>
            </a:r>
            <a:r>
              <a:rPr lang="en-IN" dirty="0" smtClean="0">
                <a:solidFill>
                  <a:schemeClr val="accent6"/>
                </a:solidFill>
              </a:rPr>
              <a:t>if </a:t>
            </a:r>
            <a:r>
              <a:rPr lang="en-IN" dirty="0">
                <a:solidFill>
                  <a:schemeClr val="accent6"/>
                </a:solidFill>
              </a:rPr>
              <a:t>your test found an error?</a:t>
            </a:r>
          </a:p>
          <a:p>
            <a:r>
              <a:rPr lang="en-IN" dirty="0">
                <a:solidFill>
                  <a:schemeClr val="accent6"/>
                </a:solidFill>
              </a:rPr>
              <a:t>Junit show red bar(given bellow) along with a helpful error message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5408762" y="2053087"/>
            <a:ext cx="8627" cy="4520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846437" y="2036527"/>
            <a:ext cx="558129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924076" y="2032062"/>
            <a:ext cx="5411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when you run the test class, if you get green bar(shown bellow)this mean all your test has passed.</a:t>
            </a:r>
          </a:p>
        </p:txBody>
      </p:sp>
      <p:pic>
        <p:nvPicPr>
          <p:cNvPr id="18" name="Picture 17"/>
          <p:cNvPicPr/>
          <p:nvPr/>
        </p:nvPicPr>
        <p:blipFill>
          <a:blip r:embed="rId3"/>
          <a:stretch>
            <a:fillRect/>
          </a:stretch>
        </p:blipFill>
        <p:spPr>
          <a:xfrm>
            <a:off x="5772106" y="5031904"/>
            <a:ext cx="6008844" cy="173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7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5990" y="2395727"/>
            <a:ext cx="7013448" cy="3366718"/>
          </a:xfrm>
        </p:spPr>
        <p:txBody>
          <a:bodyPr/>
          <a:lstStyle/>
          <a:p>
            <a:pPr lvl="0"/>
            <a:r>
              <a:rPr lang="en-IN" sz="2800" dirty="0" smtClean="0">
                <a:latin typeface="+mj-lt"/>
              </a:rPr>
              <a:t>Local environment set up</a:t>
            </a: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dirty="0">
                <a:latin typeface="Arial "/>
              </a:rPr>
              <a:t/>
            </a:r>
            <a:br>
              <a:rPr lang="en-IN" dirty="0">
                <a:latin typeface="Arial "/>
              </a:rPr>
            </a:br>
            <a:r>
              <a:rPr lang="en-IN" sz="1800" dirty="0" smtClean="0">
                <a:latin typeface="Arial "/>
              </a:rPr>
              <a:t>1)</a:t>
            </a:r>
            <a:r>
              <a:rPr lang="en-IN" sz="1800" cap="none" dirty="0" smtClean="0">
                <a:latin typeface="Arial "/>
              </a:rPr>
              <a:t>Eclipse/ Netbean/Intelij And  JDK 1.5  &amp; Above.  OR</a:t>
            </a:r>
            <a:br>
              <a:rPr lang="en-IN" sz="1800" cap="none" dirty="0" smtClean="0">
                <a:latin typeface="Arial "/>
              </a:rPr>
            </a:br>
            <a:r>
              <a:rPr lang="en-IN" sz="1800" cap="none" dirty="0" smtClean="0">
                <a:latin typeface="Arial "/>
              </a:rPr>
              <a:t>2)Eclipse With Maven Project(here We Need To  Add 	Dependency Code In POM.Xml) 	            OR</a:t>
            </a:r>
            <a:br>
              <a:rPr lang="en-IN" sz="1800" cap="none" dirty="0" smtClean="0">
                <a:latin typeface="Arial "/>
              </a:rPr>
            </a:br>
            <a:r>
              <a:rPr lang="en-IN" sz="1800" cap="none" dirty="0" smtClean="0">
                <a:latin typeface="Arial "/>
              </a:rPr>
              <a:t>3)Spring Boot</a:t>
            </a:r>
            <a:br>
              <a:rPr lang="en-IN" sz="1800" cap="none" dirty="0" smtClean="0">
                <a:latin typeface="Arial "/>
              </a:rPr>
            </a:br>
            <a:r>
              <a:rPr lang="en-IN" sz="1800" cap="none" dirty="0" smtClean="0">
                <a:latin typeface="Arial "/>
              </a:rPr>
              <a:t/>
            </a:r>
            <a:br>
              <a:rPr lang="en-IN" sz="1800" cap="none" dirty="0" smtClean="0">
                <a:latin typeface="Arial "/>
              </a:rPr>
            </a:br>
            <a:r>
              <a:rPr lang="en-IN" sz="1800" cap="none" dirty="0" smtClean="0">
                <a:latin typeface="Arial "/>
              </a:rPr>
              <a:t>Here We Will Follow First Approach  </a:t>
            </a:r>
            <a:br>
              <a:rPr lang="en-IN" sz="1800" cap="none" dirty="0" smtClean="0">
                <a:latin typeface="Arial "/>
              </a:rPr>
            </a:br>
            <a:r>
              <a:rPr lang="en-IN" sz="1800" cap="none" dirty="0" smtClean="0">
                <a:latin typeface="Arial "/>
              </a:rPr>
              <a:t>1) Eclipse And JDK 1.5 Or Above Version </a:t>
            </a:r>
            <a:r>
              <a:rPr lang="en-IN" sz="1800" dirty="0">
                <a:latin typeface="Arial "/>
              </a:rPr>
              <a:t/>
            </a:r>
            <a:br>
              <a:rPr lang="en-IN" sz="1800" dirty="0">
                <a:latin typeface="Arial "/>
              </a:rPr>
            </a:br>
            <a:endParaRPr lang="en-US" sz="1800" dirty="0">
              <a:latin typeface="Arial 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methods</a:t>
            </a:r>
            <a:r>
              <a:rPr lang="en-US" dirty="0"/>
              <a:t> </a:t>
            </a:r>
          </a:p>
        </p:txBody>
      </p:sp>
      <p:sp>
        <p:nvSpPr>
          <p:cNvPr id="373" name="Footer Placeholder 372">
            <a:extLst>
              <a:ext uri="{FF2B5EF4-FFF2-40B4-BE49-F238E27FC236}">
                <a16:creationId xmlns:a16="http://schemas.microsoft.com/office/drawing/2014/main" xmlns="" id="{EC015AD8-FC03-181D-1A34-AD00F66C4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Junit</a:t>
            </a:r>
            <a:endParaRPr lang="en-US" dirty="0"/>
          </a:p>
        </p:txBody>
      </p:sp>
      <p:sp>
        <p:nvSpPr>
          <p:cNvPr id="374" name="Slide Number Placeholder 373">
            <a:extLst>
              <a:ext uri="{FF2B5EF4-FFF2-40B4-BE49-F238E27FC236}">
                <a16:creationId xmlns:a16="http://schemas.microsoft.com/office/drawing/2014/main" xmlns="" id="{049B2870-98EC-2977-8CE4-A7AA3009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270C77AB-7E91-84A6-3E62-DAB80E1E44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cap="none" dirty="0" smtClean="0"/>
              <a:t>assertEquals</a:t>
            </a:r>
            <a:endParaRPr lang="en-US" cap="none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xmlns="" id="{A3BF8E55-B2B9-104D-F277-089025347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/>
            <a:r>
              <a:rPr lang="en-IN" dirty="0"/>
              <a:t>C</a:t>
            </a:r>
            <a:r>
              <a:rPr lang="en-IN" dirty="0" smtClean="0"/>
              <a:t>heck </a:t>
            </a:r>
            <a:r>
              <a:rPr lang="en-IN" dirty="0"/>
              <a:t>that 2 primitive/object is </a:t>
            </a:r>
            <a:r>
              <a:rPr lang="en-IN" dirty="0" smtClean="0"/>
              <a:t>equal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15DD9AC8-4A5F-70DB-AA68-C461059D8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cap="none" dirty="0" smtClean="0"/>
              <a:t>assertNotEquals</a:t>
            </a:r>
            <a:endParaRPr lang="en-US" cap="none" dirty="0" smtClean="0"/>
          </a:p>
          <a:p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xmlns="" id="{BCE9DA14-62AB-A857-6387-1F5D330B3F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0"/>
            <a:r>
              <a:rPr lang="en-IN" dirty="0"/>
              <a:t>C</a:t>
            </a:r>
            <a:r>
              <a:rPr lang="en-IN" dirty="0" smtClean="0"/>
              <a:t>heck </a:t>
            </a:r>
            <a:r>
              <a:rPr lang="en-IN" dirty="0"/>
              <a:t>that an object is not equal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A28A203B-0CF0-2AB0-5F54-07C8E30039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cap="none" dirty="0" smtClean="0"/>
              <a:t>assertTrue</a:t>
            </a:r>
            <a:endParaRPr lang="en-US" cap="none" dirty="0" smtClean="0"/>
          </a:p>
          <a:p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xmlns="" id="{710CB940-D45B-59F1-06E5-9CC94100EF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0"/>
            <a:r>
              <a:rPr lang="en-US" dirty="0" smtClean="0"/>
              <a:t>Checks </a:t>
            </a:r>
            <a:r>
              <a:rPr lang="en-US" dirty="0"/>
              <a:t>that a condition is true.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xmlns="" id="{05BC0115-F702-2E0A-61A4-4A6CE33FD7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cap="none" dirty="0" smtClean="0"/>
              <a:t>assertFalse</a:t>
            </a:r>
            <a:endParaRPr lang="en-US" cap="none" dirty="0" smtClean="0"/>
          </a:p>
          <a:p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xmlns="" id="{A0DA38E3-68A2-4FF9-022B-BA0DF832B1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0"/>
            <a:r>
              <a:rPr lang="en-US" dirty="0"/>
              <a:t>Checks that a condition is false.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9D48D07F-2D5B-F0D5-4005-197607C4F1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8" y="2491684"/>
            <a:ext cx="2236055" cy="2825173"/>
          </a:xfrm>
        </p:spPr>
        <p:txBody>
          <a:bodyPr/>
          <a:lstStyle/>
          <a:p>
            <a:r>
              <a:rPr lang="en-IN" cap="none" dirty="0" smtClean="0"/>
              <a:t>assertArrayEquals</a:t>
            </a:r>
            <a:endParaRPr lang="en-US" cap="none" dirty="0" smtClean="0"/>
          </a:p>
          <a:p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xmlns="" id="{B72BD1AE-7290-BA6E-18FB-8181C0D13E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lvl="0"/>
            <a:r>
              <a:rPr lang="en-US" dirty="0" smtClean="0"/>
              <a:t>Check that two Arrays object are equals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49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666" y="347472"/>
            <a:ext cx="10671048" cy="768096"/>
          </a:xfrm>
        </p:spPr>
        <p:txBody>
          <a:bodyPr/>
          <a:lstStyle/>
          <a:p>
            <a:r>
              <a:rPr lang="en-US" sz="2800" dirty="0"/>
              <a:t>Junit methods(Cont..)</a:t>
            </a:r>
            <a:endParaRPr lang="en-US" sz="28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Junit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1792" y="1052594"/>
            <a:ext cx="5494336" cy="580540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Example</a:t>
            </a:r>
            <a:r>
              <a:rPr lang="en-IN" dirty="0" smtClean="0"/>
              <a:t>: assertTrue():</a:t>
            </a:r>
          </a:p>
          <a:p>
            <a:pPr marL="0" indent="0">
              <a:buNone/>
            </a:pPr>
            <a:r>
              <a:rPr lang="en-IN" b="1" dirty="0"/>
              <a:t>package</a:t>
            </a:r>
            <a:r>
              <a:rPr lang="en-IN" dirty="0"/>
              <a:t> edubridge.com;</a:t>
            </a:r>
          </a:p>
          <a:p>
            <a:pPr marL="0" indent="0">
              <a:buNone/>
            </a:pPr>
            <a:r>
              <a:rPr lang="en-IN" b="1" dirty="0"/>
              <a:t>import</a:t>
            </a:r>
            <a:r>
              <a:rPr lang="en-IN" dirty="0"/>
              <a:t> </a:t>
            </a:r>
            <a:r>
              <a:rPr lang="en-IN" b="1" dirty="0"/>
              <a:t>static</a:t>
            </a:r>
            <a:r>
              <a:rPr lang="en-IN" dirty="0"/>
              <a:t> org.junit.Assert.</a:t>
            </a:r>
            <a:r>
              <a:rPr lang="en-IN" i="1" dirty="0"/>
              <a:t>assertTrue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b="1" dirty="0"/>
              <a:t>import</a:t>
            </a:r>
            <a:r>
              <a:rPr lang="en-IN" dirty="0"/>
              <a:t> org.junit.jupiter.api.Test;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 AssertTrueTheory </a:t>
            </a:r>
            <a:r>
              <a:rPr lang="en-IN" dirty="0" smtClean="0"/>
              <a:t>{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	@Test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b="1" dirty="0"/>
              <a:t>public</a:t>
            </a:r>
            <a:r>
              <a:rPr lang="en-IN" dirty="0"/>
              <a:t> </a:t>
            </a:r>
            <a:r>
              <a:rPr lang="en-IN" b="1" dirty="0"/>
              <a:t>void</a:t>
            </a:r>
            <a:r>
              <a:rPr lang="en-IN" dirty="0"/>
              <a:t> test1(){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i="1" dirty="0"/>
              <a:t>assertTrue</a:t>
            </a:r>
            <a:r>
              <a:rPr lang="en-IN" dirty="0"/>
              <a:t>(</a:t>
            </a:r>
            <a:r>
              <a:rPr lang="en-IN" b="1" dirty="0"/>
              <a:t>true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	}</a:t>
            </a:r>
          </a:p>
          <a:p>
            <a:pPr marL="0" indent="0">
              <a:buNone/>
            </a:pPr>
            <a:r>
              <a:rPr lang="en-IN" dirty="0"/>
              <a:t>		@Test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b="1" dirty="0"/>
              <a:t>public</a:t>
            </a:r>
            <a:r>
              <a:rPr lang="en-IN" dirty="0"/>
              <a:t> </a:t>
            </a:r>
            <a:r>
              <a:rPr lang="en-IN" b="1" dirty="0"/>
              <a:t>void</a:t>
            </a:r>
            <a:r>
              <a:rPr lang="en-IN" dirty="0"/>
              <a:t> test2(){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i="1" dirty="0"/>
              <a:t>assertTrue</a:t>
            </a:r>
            <a:r>
              <a:rPr lang="en-IN" dirty="0"/>
              <a:t>(</a:t>
            </a:r>
            <a:r>
              <a:rPr lang="en-IN" u="sng" dirty="0"/>
              <a:t>4==4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	}</a:t>
            </a:r>
          </a:p>
          <a:p>
            <a:pPr marL="0" indent="0">
              <a:buNone/>
            </a:pPr>
            <a:r>
              <a:rPr lang="en-IN" dirty="0"/>
              <a:t>		@Test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b="1" dirty="0"/>
              <a:t>public</a:t>
            </a:r>
            <a:r>
              <a:rPr lang="en-IN" dirty="0"/>
              <a:t> </a:t>
            </a:r>
            <a:r>
              <a:rPr lang="en-IN" b="1" dirty="0"/>
              <a:t>void</a:t>
            </a:r>
            <a:r>
              <a:rPr lang="en-IN" dirty="0"/>
              <a:t> test3</a:t>
            </a:r>
            <a:r>
              <a:rPr lang="en-IN" dirty="0" smtClean="0"/>
              <a:t>(){</a:t>
            </a: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/>
              <a:t>assertTrue</a:t>
            </a:r>
            <a:r>
              <a:rPr lang="en-IN" dirty="0"/>
              <a:t>("edubridge".length()==3);</a:t>
            </a:r>
          </a:p>
          <a:p>
            <a:pPr marL="0" indent="0">
              <a:buNone/>
            </a:pPr>
            <a:r>
              <a:rPr lang="en-IN" dirty="0"/>
              <a:t>		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366294" y="1311215"/>
            <a:ext cx="34506" cy="5339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04317" y="1431985"/>
            <a:ext cx="53224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6"/>
                </a:solidFill>
              </a:rPr>
              <a:t>Example on assertFalse()</a:t>
            </a:r>
          </a:p>
          <a:p>
            <a:endParaRPr lang="en-IN" dirty="0" smtClean="0">
              <a:solidFill>
                <a:schemeClr val="accent6"/>
              </a:solidFill>
            </a:endParaRPr>
          </a:p>
          <a:p>
            <a:r>
              <a:rPr lang="en-IN" dirty="0" smtClean="0">
                <a:solidFill>
                  <a:schemeClr val="accent6"/>
                </a:solidFill>
              </a:rPr>
              <a:t>package </a:t>
            </a:r>
            <a:r>
              <a:rPr lang="en-IN" dirty="0">
                <a:solidFill>
                  <a:schemeClr val="accent6"/>
                </a:solidFill>
              </a:rPr>
              <a:t>edubridge.co;</a:t>
            </a:r>
          </a:p>
          <a:p>
            <a:r>
              <a:rPr lang="en-IN" dirty="0">
                <a:solidFill>
                  <a:schemeClr val="accent6"/>
                </a:solidFill>
              </a:rPr>
              <a:t>import static org.junit.jupiter.api.Assertions.*</a:t>
            </a:r>
          </a:p>
          <a:p>
            <a:r>
              <a:rPr lang="en-IN" dirty="0">
                <a:solidFill>
                  <a:schemeClr val="accent6"/>
                </a:solidFill>
              </a:rPr>
              <a:t>import org.junit.jupiter.api.Test;</a:t>
            </a:r>
          </a:p>
          <a:p>
            <a:r>
              <a:rPr lang="en-IN" dirty="0">
                <a:solidFill>
                  <a:schemeClr val="accent6"/>
                </a:solidFill>
              </a:rPr>
              <a:t>class AssertFalseTheory {</a:t>
            </a:r>
          </a:p>
          <a:p>
            <a:r>
              <a:rPr lang="en-IN" dirty="0">
                <a:solidFill>
                  <a:schemeClr val="accent6"/>
                </a:solidFill>
              </a:rPr>
              <a:t>	@Test</a:t>
            </a:r>
          </a:p>
          <a:p>
            <a:r>
              <a:rPr lang="en-IN" dirty="0">
                <a:solidFill>
                  <a:schemeClr val="accent6"/>
                </a:solidFill>
              </a:rPr>
              <a:t>	public void myTest(){</a:t>
            </a:r>
          </a:p>
          <a:p>
            <a:r>
              <a:rPr lang="en-IN" dirty="0">
                <a:solidFill>
                  <a:schemeClr val="accent6"/>
                </a:solidFill>
              </a:rPr>
              <a:t>		assertFalse(false);</a:t>
            </a:r>
          </a:p>
          <a:p>
            <a:r>
              <a:rPr lang="en-IN" dirty="0">
                <a:solidFill>
                  <a:schemeClr val="accent6"/>
                </a:solidFill>
              </a:rPr>
              <a:t>		assertFalse(2==3);</a:t>
            </a:r>
          </a:p>
          <a:p>
            <a:r>
              <a:rPr lang="en-IN" dirty="0">
                <a:solidFill>
                  <a:schemeClr val="accent6"/>
                </a:solidFill>
              </a:rPr>
              <a:t>		assertFalse("edubridge".length()==3);</a:t>
            </a:r>
          </a:p>
          <a:p>
            <a:r>
              <a:rPr lang="en-IN" dirty="0">
                <a:solidFill>
                  <a:schemeClr val="accent6"/>
                </a:solidFill>
              </a:rPr>
              <a:t>	}</a:t>
            </a:r>
          </a:p>
          <a:p>
            <a:r>
              <a:rPr lang="en-IN" dirty="0">
                <a:solidFill>
                  <a:schemeClr val="accent6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210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{678DE971-25D7-4F00-8608-AD961B2C5853}tf78438558_win32</Template>
  <TotalTime>468</TotalTime>
  <Words>427</Words>
  <Application>Microsoft Office PowerPoint</Application>
  <PresentationFormat>Widescreen</PresentationFormat>
  <Paragraphs>146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</vt:lpstr>
      <vt:lpstr>Arial Black</vt:lpstr>
      <vt:lpstr>Arial Regular</vt:lpstr>
      <vt:lpstr>Sabon Next LT</vt:lpstr>
      <vt:lpstr>Office Theme</vt:lpstr>
      <vt:lpstr>Junit Framework </vt:lpstr>
      <vt:lpstr>AGENDA</vt:lpstr>
      <vt:lpstr>Introduction</vt:lpstr>
      <vt:lpstr>Junit Architecture</vt:lpstr>
      <vt:lpstr>How junit works ?</vt:lpstr>
      <vt:lpstr>How junit works ? (Cont..)</vt:lpstr>
      <vt:lpstr>Local environment set up  1)Eclipse/ Netbean/Intelij And  JDK 1.5  &amp; Above.  OR 2)Eclipse With Maven Project(here We Need To  Add  Dependency Code In POM.Xml)              OR 3)Spring Boot  Here We Will Follow First Approach   1) Eclipse And JDK 1.5 Or Above Version  </vt:lpstr>
      <vt:lpstr>Junit methods </vt:lpstr>
      <vt:lpstr>Junit methods(Cont..)</vt:lpstr>
      <vt:lpstr>Annotation in JUNIt</vt:lpstr>
      <vt:lpstr>The development process summery  </vt:lpstr>
      <vt:lpstr>THANK YOU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Junit Framework</dc:title>
  <dc:subject/>
  <dc:creator>sumedh manwatkar</dc:creator>
  <cp:lastModifiedBy>Sumer</cp:lastModifiedBy>
  <cp:revision>80</cp:revision>
  <dcterms:created xsi:type="dcterms:W3CDTF">2022-10-12T12:07:54Z</dcterms:created>
  <dcterms:modified xsi:type="dcterms:W3CDTF">2022-10-14T10:29:35Z</dcterms:modified>
</cp:coreProperties>
</file>