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3" r:id="rId5"/>
    <p:sldId id="284" r:id="rId6"/>
    <p:sldId id="294" r:id="rId7"/>
    <p:sldId id="282" r:id="rId8"/>
    <p:sldId id="288" r:id="rId9"/>
    <p:sldId id="296" r:id="rId10"/>
    <p:sldId id="289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09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Sumedkumar ​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0" y="316841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in JUNIt</a:t>
            </a: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xmlns="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xmlns="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0" y="3051247"/>
            <a:ext cx="1595448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Test 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xmlns="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79538" y="3054125"/>
            <a:ext cx="1722279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BeforeAll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xmlns="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343" y="3054125"/>
            <a:ext cx="1781321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AfterAll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xmlns="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2190" y="3054714"/>
            <a:ext cx="1569867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After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xmlns="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99038" y="3054714"/>
            <a:ext cx="1388524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Ignore</a:t>
            </a:r>
            <a:endParaRPr lang="en-US" cap="non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50" y="4676030"/>
            <a:ext cx="1595448" cy="1776528"/>
          </a:xfrm>
        </p:spPr>
        <p:txBody>
          <a:bodyPr/>
          <a:lstStyle/>
          <a:p>
            <a:pPr lvl="0" algn="l"/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tell the junit that the method which is attached run as a test case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79539" y="4676030"/>
            <a:ext cx="1571028" cy="1776528"/>
          </a:xfrm>
        </p:spPr>
        <p:txBody>
          <a:bodyPr/>
          <a:lstStyle/>
          <a:p>
            <a:pPr algn="l"/>
            <a:r>
              <a:rPr lang="en-IN" dirty="0"/>
              <a:t>Method marked with beforeAll run </a:t>
            </a:r>
            <a:r>
              <a:rPr lang="en-IN" dirty="0" smtClean="0"/>
              <a:t>exactly once </a:t>
            </a:r>
            <a:r>
              <a:rPr lang="en-IN" dirty="0"/>
              <a:t>prior to the running of test methods.</a:t>
            </a:r>
          </a:p>
          <a:p>
            <a:pPr lvl="0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91343" y="4745736"/>
            <a:ext cx="1444891" cy="1706822"/>
          </a:xfrm>
        </p:spPr>
        <p:txBody>
          <a:bodyPr/>
          <a:lstStyle/>
          <a:p>
            <a:pPr lvl="0" algn="l"/>
            <a:r>
              <a:rPr lang="en-IN" dirty="0"/>
              <a:t>Method marked with aferAll run </a:t>
            </a:r>
            <a:r>
              <a:rPr lang="en-IN" dirty="0" smtClean="0"/>
              <a:t>exactly once </a:t>
            </a:r>
            <a:r>
              <a:rPr lang="en-IN" dirty="0"/>
              <a:t>after the running of test methods.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99038" y="4745736"/>
            <a:ext cx="1532820" cy="1706822"/>
          </a:xfrm>
        </p:spPr>
        <p:txBody>
          <a:bodyPr/>
          <a:lstStyle/>
          <a:p>
            <a:pPr algn="l"/>
            <a:r>
              <a:rPr lang="en-IN" dirty="0"/>
              <a:t>The Ignore annotation is used to ignore the test and that test will not be executed.</a:t>
            </a:r>
          </a:p>
          <a:p>
            <a:pPr lvl="0" algn="l"/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8" y="4745736"/>
            <a:ext cx="2089405" cy="1577426"/>
          </a:xfrm>
        </p:spPr>
        <p:txBody>
          <a:bodyPr/>
          <a:lstStyle/>
          <a:p>
            <a:pPr lvl="0" algn="l"/>
            <a:r>
              <a:rPr lang="en-IN" dirty="0" smtClean="0"/>
              <a:t>@BeforeAll-it  </a:t>
            </a:r>
            <a:r>
              <a:rPr lang="en-IN" dirty="0"/>
              <a:t>run once before any of the test </a:t>
            </a:r>
            <a:r>
              <a:rPr lang="en-IN" dirty="0" smtClean="0"/>
              <a:t>methods in the class.</a:t>
            </a:r>
          </a:p>
          <a:p>
            <a:pPr lvl="0" algn="l"/>
            <a:r>
              <a:rPr lang="en-IN" dirty="0" smtClean="0"/>
              <a:t>@AfterClass:-</a:t>
            </a:r>
          </a:p>
          <a:p>
            <a:pPr lvl="0" algn="l"/>
            <a:r>
              <a:rPr lang="en-IN" dirty="0"/>
              <a:t>it run once after any of the test methods in the class.</a:t>
            </a:r>
            <a:endParaRPr lang="en-US" dirty="0"/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xmlns="" id="{9348E88D-CFB1-4BF1-41EC-723BBD602AF2}"/>
              </a:ext>
            </a:extLst>
          </p:cNvPr>
          <p:cNvSpPr txBox="1">
            <a:spLocks/>
          </p:cNvSpPr>
          <p:nvPr/>
        </p:nvSpPr>
        <p:spPr>
          <a:xfrm>
            <a:off x="8951975" y="3054714"/>
            <a:ext cx="3090500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cap="none" dirty="0" smtClean="0"/>
              <a:t>BeforeClass &amp; @AfterClass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 txBox="1">
            <a:spLocks/>
          </p:cNvSpPr>
          <p:nvPr/>
        </p:nvSpPr>
        <p:spPr>
          <a:xfrm>
            <a:off x="5650302" y="4691820"/>
            <a:ext cx="1509623" cy="1760738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This will perform the method after all tests have finished</a:t>
            </a:r>
            <a:r>
              <a:rPr lang="en-IN" dirty="0" smtClean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6" y="1883664"/>
            <a:ext cx="7352294" cy="768096"/>
          </a:xfrm>
        </p:spPr>
        <p:txBody>
          <a:bodyPr/>
          <a:lstStyle/>
          <a:p>
            <a:r>
              <a:rPr lang="en-IN" sz="2400" dirty="0"/>
              <a:t>The development process summery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108365" cy="270052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Write test that strategically test your </a:t>
            </a:r>
            <a:r>
              <a:rPr lang="en-IN" dirty="0" smtClean="0"/>
              <a:t>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Keep </a:t>
            </a:r>
            <a:r>
              <a:rPr lang="en-IN" dirty="0"/>
              <a:t>writing/fixing/refining  your code until all of your tests </a:t>
            </a:r>
            <a:r>
              <a:rPr lang="en-IN" dirty="0" smtClean="0"/>
              <a:t>pass.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Ensure </a:t>
            </a:r>
            <a:r>
              <a:rPr lang="en-IN" dirty="0"/>
              <a:t>you did not break existing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769200" cy="2176272"/>
          </a:xfrm>
        </p:spPr>
        <p:txBody>
          <a:bodyPr/>
          <a:lstStyle/>
          <a:p>
            <a:r>
              <a:rPr lang="en-US" dirty="0" smtClean="0"/>
              <a:t>sumedkumar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umedh.manwatkar@gmail.com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www.edubridgeindia.com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837202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​ About Junit</a:t>
            </a:r>
            <a:endParaRPr lang="en-US" dirty="0"/>
          </a:p>
          <a:p>
            <a:r>
              <a:rPr lang="en-US" dirty="0" smtClean="0"/>
              <a:t>Junit Architecture</a:t>
            </a:r>
            <a:endParaRPr lang="en-US" dirty="0"/>
          </a:p>
          <a:p>
            <a:r>
              <a:rPr lang="en-US" dirty="0" smtClean="0"/>
              <a:t>​How Junit works</a:t>
            </a:r>
          </a:p>
          <a:p>
            <a:r>
              <a:rPr lang="en-US" dirty="0" smtClean="0"/>
              <a:t>Environment Set up</a:t>
            </a:r>
            <a:endParaRPr lang="en-US" dirty="0"/>
          </a:p>
          <a:p>
            <a:r>
              <a:rPr lang="en-US" dirty="0" smtClean="0"/>
              <a:t>Junit Methods with Example</a:t>
            </a:r>
          </a:p>
          <a:p>
            <a:r>
              <a:rPr lang="en-US" dirty="0" smtClean="0"/>
              <a:t>Junit Annotation</a:t>
            </a:r>
            <a:endParaRPr lang="en-US" dirty="0"/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655754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66" y="2869069"/>
            <a:ext cx="6766560" cy="3687006"/>
          </a:xfrm>
        </p:spPr>
        <p:txBody>
          <a:bodyPr/>
          <a:lstStyle/>
          <a:p>
            <a:r>
              <a:rPr lang="en-IN" dirty="0" smtClean="0"/>
              <a:t>Junit </a:t>
            </a:r>
            <a:r>
              <a:rPr lang="en-IN" dirty="0"/>
              <a:t>is a framework </a:t>
            </a:r>
            <a:r>
              <a:rPr lang="en-IN" dirty="0" smtClean="0"/>
              <a:t>for run </a:t>
            </a:r>
            <a:r>
              <a:rPr lang="en-IN" dirty="0"/>
              <a:t>test cases</a:t>
            </a:r>
            <a:r>
              <a:rPr lang="en-IN" dirty="0" smtClean="0"/>
              <a:t>. OR </a:t>
            </a:r>
            <a:r>
              <a:rPr lang="en-IN" dirty="0"/>
              <a:t>Junit is framework for unit testing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Unit </a:t>
            </a:r>
            <a:r>
              <a:rPr lang="en-IN" dirty="0"/>
              <a:t>testing</a:t>
            </a:r>
            <a:r>
              <a:rPr lang="en-IN" dirty="0" smtClean="0"/>
              <a:t>:- It is Test </a:t>
            </a:r>
            <a:r>
              <a:rPr lang="en-IN" dirty="0"/>
              <a:t>Driven Development (TDD</a:t>
            </a:r>
            <a:r>
              <a:rPr lang="en-IN" dirty="0" smtClean="0"/>
              <a:t>).It </a:t>
            </a:r>
            <a:r>
              <a:rPr lang="en-IN" dirty="0"/>
              <a:t>is </a:t>
            </a:r>
            <a:r>
              <a:rPr lang="en-IN" dirty="0" smtClean="0"/>
              <a:t>a process </a:t>
            </a:r>
            <a:r>
              <a:rPr lang="en-IN" dirty="0"/>
              <a:t>where you </a:t>
            </a:r>
            <a:r>
              <a:rPr lang="en-IN" dirty="0" smtClean="0"/>
              <a:t>		write </a:t>
            </a:r>
            <a:r>
              <a:rPr lang="en-IN" dirty="0"/>
              <a:t>the test code first and then you write development code and </a:t>
            </a:r>
            <a:r>
              <a:rPr lang="en-IN" dirty="0" smtClean="0"/>
              <a:t>	pass </a:t>
            </a:r>
            <a:r>
              <a:rPr lang="en-IN" dirty="0"/>
              <a:t>to test.</a:t>
            </a:r>
          </a:p>
          <a:p>
            <a:endParaRPr lang="en-IN" dirty="0"/>
          </a:p>
          <a:p>
            <a:r>
              <a:rPr lang="en-IN" dirty="0"/>
              <a:t>In order to run test cases, there is platform to run the test cases called Junit Engine.</a:t>
            </a:r>
          </a:p>
          <a:p>
            <a:endParaRPr lang="en-US" dirty="0" smtClean="0"/>
          </a:p>
          <a:p>
            <a:r>
              <a:rPr lang="en-IN" dirty="0" smtClean="0"/>
              <a:t>There </a:t>
            </a:r>
            <a:r>
              <a:rPr lang="en-IN" dirty="0"/>
              <a:t>are 3 set of API available with Junit </a:t>
            </a:r>
            <a:r>
              <a:rPr lang="en-IN" dirty="0" smtClean="0"/>
              <a:t>5 to utilise junit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Vintage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Jupiter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Party API</a:t>
            </a:r>
          </a:p>
          <a:p>
            <a:pPr marL="400050" indent="-400050">
              <a:buFont typeface="+mj-lt"/>
              <a:buAutoNum type="romanUcPeriod"/>
            </a:pPr>
            <a:endParaRPr lang="en-IN" dirty="0" smtClean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Junit Architecture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21992" y="5462139"/>
            <a:ext cx="8543774" cy="66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510287" y="5668356"/>
            <a:ext cx="61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</a:t>
            </a:r>
            <a:r>
              <a:rPr lang="en-IN" dirty="0" smtClean="0">
                <a:solidFill>
                  <a:schemeClr val="accent6"/>
                </a:solidFill>
              </a:rPr>
              <a:t>Platform</a:t>
            </a:r>
            <a:r>
              <a:rPr lang="en-IN" dirty="0" smtClean="0"/>
              <a:t> (</a:t>
            </a:r>
            <a:r>
              <a:rPr lang="en-IN" dirty="0" smtClean="0">
                <a:solidFill>
                  <a:schemeClr val="accent6"/>
                </a:solidFill>
              </a:rPr>
              <a:t>Junit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6"/>
                </a:solidFill>
              </a:rPr>
              <a:t>Engine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725946" y="3890513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581290" y="3890514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8545901" y="3890514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545456" y="4822166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6340069" y="4822165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9408887" y="4822165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941608" y="4147408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   Vintage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2871" y="4147408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dirty="0" smtClean="0">
                <a:solidFill>
                  <a:schemeClr val="accent6"/>
                </a:solidFill>
              </a:rPr>
              <a:t>Jupiter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2460" y="4147408"/>
            <a:ext cx="14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3</a:t>
            </a:r>
            <a:r>
              <a:rPr lang="en-IN" baseline="30000" dirty="0" smtClean="0">
                <a:solidFill>
                  <a:schemeClr val="accent6"/>
                </a:solidFill>
              </a:rPr>
              <a:t>rd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6"/>
                </a:solidFill>
              </a:rPr>
              <a:t>Party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7" name="Round Single Corner Rectangle 26"/>
          <p:cNvSpPr/>
          <p:nvPr/>
        </p:nvSpPr>
        <p:spPr>
          <a:xfrm>
            <a:off x="2725945" y="2618116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 Single Corner Rectangle 27"/>
          <p:cNvSpPr/>
          <p:nvPr/>
        </p:nvSpPr>
        <p:spPr>
          <a:xfrm>
            <a:off x="5592418" y="2596551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 Single Corner Rectangle 28"/>
          <p:cNvSpPr/>
          <p:nvPr/>
        </p:nvSpPr>
        <p:spPr>
          <a:xfrm>
            <a:off x="8545901" y="2596550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 Single Corner Rectangle 30"/>
          <p:cNvSpPr/>
          <p:nvPr/>
        </p:nvSpPr>
        <p:spPr>
          <a:xfrm>
            <a:off x="2725946" y="2596551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838091" y="2756398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Old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78450" y="2777412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Junit 5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8580" y="2756398"/>
            <a:ext cx="154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Custom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545456" y="3398807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6334490" y="3414964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9408887" y="3393149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221992" y="6237970"/>
            <a:ext cx="8543774" cy="49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389517" y="6337701"/>
            <a:ext cx="658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                            Eclipse, NetBeans, Intelij, Maven, Gradle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How junit works ?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1984247"/>
            <a:ext cx="10680192" cy="4649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 edubridge.com;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RectangleUtilities {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int</a:t>
            </a:r>
            <a:r>
              <a:rPr lang="en-IN" dirty="0"/>
              <a:t> getArea(</a:t>
            </a:r>
            <a:r>
              <a:rPr lang="en-IN" b="1" dirty="0"/>
              <a:t>int</a:t>
            </a:r>
            <a:r>
              <a:rPr lang="en-IN" dirty="0"/>
              <a:t> height, </a:t>
            </a:r>
            <a:r>
              <a:rPr lang="en-IN" b="1" dirty="0"/>
              <a:t>int</a:t>
            </a:r>
            <a:r>
              <a:rPr lang="en-IN" dirty="0"/>
              <a:t> width){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b="1" dirty="0"/>
              <a:t>return</a:t>
            </a:r>
            <a:r>
              <a:rPr lang="en-IN" dirty="0"/>
              <a:t> height* width;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int</a:t>
            </a:r>
            <a:r>
              <a:rPr lang="en-IN" dirty="0"/>
              <a:t> getPerimeter(</a:t>
            </a:r>
            <a:r>
              <a:rPr lang="en-IN" b="1" dirty="0"/>
              <a:t>int</a:t>
            </a:r>
            <a:r>
              <a:rPr lang="en-IN" dirty="0"/>
              <a:t> height, </a:t>
            </a:r>
            <a:r>
              <a:rPr lang="en-IN" b="1" dirty="0"/>
              <a:t>int</a:t>
            </a:r>
            <a:r>
              <a:rPr lang="en-IN" dirty="0"/>
              <a:t> width){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b="1" dirty="0"/>
              <a:t>return</a:t>
            </a:r>
            <a:r>
              <a:rPr lang="en-IN" dirty="0"/>
              <a:t> 2*(height+width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How do you show to the development team that the above methods is working correctly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Answer</a:t>
            </a:r>
            <a:r>
              <a:rPr lang="en-IN" dirty="0"/>
              <a:t>, you write junit test </a:t>
            </a:r>
            <a:r>
              <a:rPr lang="en-IN" dirty="0" smtClean="0"/>
              <a:t>and check the </a:t>
            </a:r>
            <a:r>
              <a:rPr lang="en-IN" dirty="0"/>
              <a:t>test passes.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How junit works ? (Cont..)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485" y="1984248"/>
            <a:ext cx="5260013" cy="464946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we </a:t>
            </a:r>
            <a:r>
              <a:rPr lang="en-IN" b="1" dirty="0"/>
              <a:t>write test cases </a:t>
            </a:r>
            <a:r>
              <a:rPr lang="en-IN" b="1" dirty="0" smtClean="0"/>
              <a:t>code(see bellow)</a:t>
            </a:r>
          </a:p>
          <a:p>
            <a:pPr marL="0" indent="0">
              <a:buNone/>
            </a:pPr>
            <a:r>
              <a:rPr lang="en-IN" dirty="0"/>
              <a:t>package edubridge.com;</a:t>
            </a:r>
          </a:p>
          <a:p>
            <a:pPr marL="0" indent="0">
              <a:buNone/>
            </a:pPr>
            <a:r>
              <a:rPr lang="en-IN" dirty="0"/>
              <a:t>import static org.junit.jupiter.api.Assertions.*;</a:t>
            </a:r>
          </a:p>
          <a:p>
            <a:pPr marL="0" indent="0">
              <a:buNone/>
            </a:pPr>
            <a:r>
              <a:rPr lang="en-IN" dirty="0"/>
              <a:t>import org.junit.jupiter.api.Test;</a:t>
            </a:r>
          </a:p>
          <a:p>
            <a:pPr marL="0" indent="0">
              <a:buNone/>
            </a:pPr>
            <a:r>
              <a:rPr lang="en-IN" dirty="0"/>
              <a:t>class RectangleUtilitesTest {</a:t>
            </a:r>
          </a:p>
          <a:p>
            <a:pPr marL="0" indent="0">
              <a:buNone/>
            </a:pPr>
            <a:r>
              <a:rPr lang="en-IN" dirty="0"/>
              <a:t>	@Test</a:t>
            </a:r>
          </a:p>
          <a:p>
            <a:pPr marL="0" indent="0">
              <a:buNone/>
            </a:pPr>
            <a:r>
              <a:rPr lang="en-IN" dirty="0"/>
              <a:t>	public void testGetArea(){</a:t>
            </a:r>
          </a:p>
          <a:p>
            <a:pPr marL="0" indent="0">
              <a:buNone/>
            </a:pPr>
            <a:r>
              <a:rPr lang="en-IN" dirty="0"/>
              <a:t>	int expected=6;</a:t>
            </a:r>
          </a:p>
          <a:p>
            <a:pPr marL="0" indent="0">
              <a:buNone/>
            </a:pPr>
            <a:r>
              <a:rPr lang="en-IN" dirty="0"/>
              <a:t>	int actual = RectangleUtilities.getArea(2,3);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assertEquals(expected, actual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48498" y="2932612"/>
            <a:ext cx="5196870" cy="1085215"/>
          </a:xfrm>
          <a:prstGeom prst="rect">
            <a:avLst/>
          </a:prstGeom>
        </p:spPr>
      </p:pic>
      <p:sp>
        <p:nvSpPr>
          <p:cNvPr id="11" name="Round Single Corner Rectangle 10"/>
          <p:cNvSpPr/>
          <p:nvPr/>
        </p:nvSpPr>
        <p:spPr>
          <a:xfrm>
            <a:off x="5848708" y="3994032"/>
            <a:ext cx="5581291" cy="98060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924076" y="4051303"/>
            <a:ext cx="512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What </a:t>
            </a:r>
            <a:r>
              <a:rPr lang="en-IN" dirty="0" smtClean="0">
                <a:solidFill>
                  <a:schemeClr val="accent6"/>
                </a:solidFill>
              </a:rPr>
              <a:t>if </a:t>
            </a:r>
            <a:r>
              <a:rPr lang="en-IN" dirty="0">
                <a:solidFill>
                  <a:schemeClr val="accent6"/>
                </a:solidFill>
              </a:rPr>
              <a:t>your test found an error?</a:t>
            </a:r>
          </a:p>
          <a:p>
            <a:r>
              <a:rPr lang="en-IN" dirty="0">
                <a:solidFill>
                  <a:schemeClr val="accent6"/>
                </a:solidFill>
              </a:rPr>
              <a:t>Junit show red bar(given bellow) along with a helpful error message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8762" y="2053087"/>
            <a:ext cx="8627" cy="452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46437" y="2036527"/>
            <a:ext cx="5581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924076" y="2032062"/>
            <a:ext cx="541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when you run the test class, if you get green bar(shown bellow)this mean all your test has passed.</a:t>
            </a: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772106" y="5031904"/>
            <a:ext cx="6008844" cy="17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990" y="2395727"/>
            <a:ext cx="7013448" cy="3366718"/>
          </a:xfrm>
        </p:spPr>
        <p:txBody>
          <a:bodyPr/>
          <a:lstStyle/>
          <a:p>
            <a:pPr lvl="0"/>
            <a:r>
              <a:rPr lang="en-IN" sz="2800" dirty="0" smtClean="0">
                <a:latin typeface="+mj-lt"/>
              </a:rPr>
              <a:t>Local environment set up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dirty="0">
                <a:latin typeface="Arial "/>
              </a:rPr>
              <a:t/>
            </a:r>
            <a:br>
              <a:rPr lang="en-IN" dirty="0">
                <a:latin typeface="Arial "/>
              </a:rPr>
            </a:br>
            <a:r>
              <a:rPr lang="en-IN" sz="1800" dirty="0" smtClean="0">
                <a:latin typeface="Arial "/>
              </a:rPr>
              <a:t>1)</a:t>
            </a:r>
            <a:r>
              <a:rPr lang="en-IN" sz="1800" cap="none" dirty="0" smtClean="0">
                <a:latin typeface="Arial "/>
              </a:rPr>
              <a:t>Eclipse/ Netbean/Intelij And  JDK 1.5  &amp; Above.  OR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2)Eclipse With Maven Project(here We Need To  Add 	Dependency Code In POM.Xml) 	            OR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3)Spring Boot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/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Here We Will Follow First Approach  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1) Eclipse And JDK 1.5 Or Above Version </a:t>
            </a:r>
            <a:r>
              <a:rPr lang="en-IN" sz="1800" dirty="0">
                <a:latin typeface="Arial "/>
              </a:rPr>
              <a:t/>
            </a:r>
            <a:br>
              <a:rPr lang="en-IN" sz="1800" dirty="0">
                <a:latin typeface="Arial "/>
              </a:rPr>
            </a:br>
            <a:endParaRPr lang="en-US" sz="1800" dirty="0">
              <a:latin typeface="Arial 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methods</a:t>
            </a:r>
            <a:r>
              <a:rPr lang="en-US" dirty="0"/>
              <a:t> 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xmlns="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xmlns="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cap="none" dirty="0" smtClean="0"/>
              <a:t>assertEquals</a:t>
            </a:r>
            <a:endParaRPr lang="en-US" cap="non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that 2 primitive/object is </a:t>
            </a:r>
            <a:r>
              <a:rPr lang="en-IN" dirty="0" smtClean="0"/>
              <a:t>equal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cap="none" dirty="0" smtClean="0"/>
              <a:t>assertNotEquals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that an object is not equal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cap="none" dirty="0" smtClean="0"/>
              <a:t>assertTrue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 smtClean="0"/>
              <a:t>Checks </a:t>
            </a:r>
            <a:r>
              <a:rPr lang="en-US" dirty="0"/>
              <a:t>that a condition is true.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cap="none" dirty="0" smtClean="0"/>
              <a:t>assertFalse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Checks that a condition is false.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8" y="2491684"/>
            <a:ext cx="2236055" cy="2825173"/>
          </a:xfrm>
        </p:spPr>
        <p:txBody>
          <a:bodyPr/>
          <a:lstStyle/>
          <a:p>
            <a:r>
              <a:rPr lang="en-IN" cap="none" dirty="0" smtClean="0"/>
              <a:t>assertArrayEquals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 smtClean="0"/>
              <a:t>Check that two Arrays object are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66" y="347472"/>
            <a:ext cx="10671048" cy="768096"/>
          </a:xfrm>
        </p:spPr>
        <p:txBody>
          <a:bodyPr/>
          <a:lstStyle/>
          <a:p>
            <a:r>
              <a:rPr lang="en-US" sz="2800" dirty="0"/>
              <a:t>Junit methods(Cont..)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052594"/>
            <a:ext cx="5494336" cy="58054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  <a:r>
              <a:rPr lang="en-IN" dirty="0" smtClean="0"/>
              <a:t>: assertTrue():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 edubridge.com;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org.junit.Assert.</a:t>
            </a:r>
            <a:r>
              <a:rPr lang="en-IN" i="1" dirty="0"/>
              <a:t>assertTrue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 org.junit.jupiter.api.Test;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AssertTrueTheory 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test1(){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assertTrue</a:t>
            </a:r>
            <a:r>
              <a:rPr lang="en-IN" dirty="0"/>
              <a:t>(</a:t>
            </a:r>
            <a:r>
              <a:rPr lang="en-IN" b="1" dirty="0"/>
              <a:t>true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test2(){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assertTrue</a:t>
            </a:r>
            <a:r>
              <a:rPr lang="en-IN" dirty="0"/>
              <a:t>(</a:t>
            </a:r>
            <a:r>
              <a:rPr lang="en-IN" u="sng" dirty="0"/>
              <a:t>4==4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test3</a:t>
            </a:r>
            <a:r>
              <a:rPr lang="en-IN" dirty="0" smtClean="0"/>
              <a:t>(){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assertTrue</a:t>
            </a:r>
            <a:r>
              <a:rPr lang="en-IN" dirty="0"/>
              <a:t>("edubridge".length()==3);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66294" y="1311215"/>
            <a:ext cx="34506" cy="533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04317" y="1431985"/>
            <a:ext cx="53224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Example on assertFalse()</a:t>
            </a:r>
          </a:p>
          <a:p>
            <a:endParaRPr lang="en-IN" dirty="0" smtClean="0">
              <a:solidFill>
                <a:schemeClr val="accent6"/>
              </a:solidFill>
            </a:endParaRPr>
          </a:p>
          <a:p>
            <a:r>
              <a:rPr lang="en-IN" dirty="0" smtClean="0">
                <a:solidFill>
                  <a:schemeClr val="accent6"/>
                </a:solidFill>
              </a:rPr>
              <a:t>package </a:t>
            </a:r>
            <a:r>
              <a:rPr lang="en-IN" dirty="0">
                <a:solidFill>
                  <a:schemeClr val="accent6"/>
                </a:solidFill>
              </a:rPr>
              <a:t>edubridge.co;</a:t>
            </a:r>
          </a:p>
          <a:p>
            <a:r>
              <a:rPr lang="en-IN" dirty="0">
                <a:solidFill>
                  <a:schemeClr val="accent6"/>
                </a:solidFill>
              </a:rPr>
              <a:t>import static org.junit.jupiter.api.Assertions.*</a:t>
            </a:r>
          </a:p>
          <a:p>
            <a:r>
              <a:rPr lang="en-IN" dirty="0">
                <a:solidFill>
                  <a:schemeClr val="accent6"/>
                </a:solidFill>
              </a:rPr>
              <a:t>import org.junit.jupiter.api.Test;</a:t>
            </a:r>
          </a:p>
          <a:p>
            <a:r>
              <a:rPr lang="en-IN" dirty="0">
                <a:solidFill>
                  <a:schemeClr val="accent6"/>
                </a:solidFill>
              </a:rPr>
              <a:t>class AssertFalseTheory {</a:t>
            </a:r>
          </a:p>
          <a:p>
            <a:r>
              <a:rPr lang="en-IN" dirty="0">
                <a:solidFill>
                  <a:schemeClr val="accent6"/>
                </a:solidFill>
              </a:rPr>
              <a:t>	@Test</a:t>
            </a:r>
          </a:p>
          <a:p>
            <a:r>
              <a:rPr lang="en-IN" dirty="0">
                <a:solidFill>
                  <a:schemeClr val="accent6"/>
                </a:solidFill>
              </a:rPr>
              <a:t>	public void myTest(){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assertFalse(false);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assertFalse(2==3);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assertFalse("edubridge".length()==3);</a:t>
            </a:r>
          </a:p>
          <a:p>
            <a:r>
              <a:rPr lang="en-IN" dirty="0">
                <a:solidFill>
                  <a:schemeClr val="accent6"/>
                </a:solidFill>
              </a:rPr>
              <a:t>	}</a:t>
            </a:r>
          </a:p>
          <a:p>
            <a:r>
              <a:rPr lang="en-IN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1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{678DE971-25D7-4F00-8608-AD961B2C5853}tf78438558_win32</Template>
  <TotalTime>467</TotalTime>
  <Words>427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</vt:lpstr>
      <vt:lpstr>Arial Black</vt:lpstr>
      <vt:lpstr>Arial Regular</vt:lpstr>
      <vt:lpstr>Sabon Next LT</vt:lpstr>
      <vt:lpstr>Office Theme</vt:lpstr>
      <vt:lpstr>Junit Framework </vt:lpstr>
      <vt:lpstr>AGENDA</vt:lpstr>
      <vt:lpstr>Introduction</vt:lpstr>
      <vt:lpstr>Junit Architecture</vt:lpstr>
      <vt:lpstr>How junit works ?</vt:lpstr>
      <vt:lpstr>How junit works ? (Cont..)</vt:lpstr>
      <vt:lpstr>Local environment set up  1)Eclipse/ Netbean/Intelij And  JDK 1.5  &amp; Above.  OR 2)Eclipse With Maven Project(here We Need To  Add  Dependency Code In POM.Xml)              OR 3)Spring Boot  Here We Will Follow First Approach   1) Eclipse And JDK 1.5 Or Above Version  </vt:lpstr>
      <vt:lpstr>Junit methods </vt:lpstr>
      <vt:lpstr>Junit methods(Cont..)</vt:lpstr>
      <vt:lpstr>Annotation in JUNIt</vt:lpstr>
      <vt:lpstr>The development process summery 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Framework</dc:title>
  <dc:subject/>
  <dc:creator>sumedh manwatkar</dc:creator>
  <cp:lastModifiedBy>Sumer</cp:lastModifiedBy>
  <cp:revision>79</cp:revision>
  <dcterms:created xsi:type="dcterms:W3CDTF">2022-10-12T12:07:54Z</dcterms:created>
  <dcterms:modified xsi:type="dcterms:W3CDTF">2022-10-14T10:23:32Z</dcterms:modified>
</cp:coreProperties>
</file>