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471b510a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471b510a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71b510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71b510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471b510a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471b510a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471b510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471b510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471b510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471b510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471b510a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471b510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471b510a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71b510a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471b510a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471b510a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471b510a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471b510a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Mobile Apps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Unit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Android SDK</a:t>
            </a:r>
            <a:endParaRPr/>
          </a:p>
        </p:txBody>
      </p:sp>
      <p:sp>
        <p:nvSpPr>
          <p:cNvPr id="110" name="Google Shape;110;p22"/>
          <p:cNvSpPr txBox="1"/>
          <p:nvPr>
            <p:ph idx="1" type="body"/>
          </p:nvPr>
        </p:nvSpPr>
        <p:spPr>
          <a:xfrm>
            <a:off x="311700" y="1152475"/>
            <a:ext cx="8520600" cy="3845700"/>
          </a:xfrm>
          <a:prstGeom prst="rect">
            <a:avLst/>
          </a:prstGeom>
          <a:solidFill>
            <a:schemeClr val="dk1"/>
          </a:solidFill>
        </p:spPr>
        <p:txBody>
          <a:bodyPr anchorCtr="0" anchor="t" bIns="91425" lIns="91425" spcFirstLastPara="1" rIns="91425" wrap="square" tIns="91425">
            <a:noAutofit/>
          </a:bodyPr>
          <a:lstStyle/>
          <a:p>
            <a:pPr indent="-228600" lvl="0" marL="457200" rtl="0" algn="l">
              <a:lnSpc>
                <a:spcPct val="95000"/>
              </a:lnSpc>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Definition:</a:t>
            </a:r>
            <a:endParaRPr sz="1400">
              <a:solidFill>
                <a:srgbClr val="374151"/>
              </a:solidFill>
              <a:latin typeface="Roboto"/>
              <a:ea typeface="Roboto"/>
              <a:cs typeface="Roboto"/>
              <a:sym typeface="Roboto"/>
            </a:endParaRPr>
          </a:p>
          <a:p>
            <a:pPr indent="0" lvl="0" marL="914400" rtl="0" algn="l">
              <a:lnSpc>
                <a:spcPct val="95000"/>
              </a:lnSpc>
              <a:spcBef>
                <a:spcPts val="0"/>
              </a:spcBef>
              <a:spcAft>
                <a:spcPts val="0"/>
              </a:spcAft>
              <a:buNone/>
            </a:pPr>
            <a:r>
              <a:rPr lang="en-GB" sz="1400">
                <a:solidFill>
                  <a:srgbClr val="374151"/>
                </a:solidFill>
                <a:latin typeface="Roboto"/>
                <a:ea typeface="Roboto"/>
                <a:cs typeface="Roboto"/>
                <a:sym typeface="Roboto"/>
              </a:rPr>
              <a:t>The Android Software Development Kit (SDK) is a set of tools and resources provided by Google for developers to create Android applications.</a:t>
            </a:r>
            <a:endParaRPr sz="1400">
              <a:solidFill>
                <a:srgbClr val="374151"/>
              </a:solidFill>
              <a:latin typeface="Roboto"/>
              <a:ea typeface="Roboto"/>
              <a:cs typeface="Roboto"/>
              <a:sym typeface="Roboto"/>
            </a:endParaRPr>
          </a:p>
          <a:p>
            <a:pPr indent="-228600" lvl="0" marL="457200" rtl="0" algn="l">
              <a:lnSpc>
                <a:spcPct val="95000"/>
              </a:lnSpc>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Components:</a:t>
            </a:r>
            <a:endParaRPr sz="1400">
              <a:solidFill>
                <a:srgbClr val="374151"/>
              </a:solidFill>
              <a:latin typeface="Roboto"/>
              <a:ea typeface="Roboto"/>
              <a:cs typeface="Roboto"/>
              <a:sym typeface="Roboto"/>
            </a:endParaRPr>
          </a:p>
          <a:p>
            <a:pPr indent="0" lvl="0" marL="914400" rtl="0" algn="l">
              <a:lnSpc>
                <a:spcPct val="95000"/>
              </a:lnSpc>
              <a:spcBef>
                <a:spcPts val="0"/>
              </a:spcBef>
              <a:spcAft>
                <a:spcPts val="0"/>
              </a:spcAft>
              <a:buNone/>
            </a:pPr>
            <a:r>
              <a:rPr lang="en-GB" sz="1400">
                <a:solidFill>
                  <a:srgbClr val="374151"/>
                </a:solidFill>
                <a:latin typeface="Roboto"/>
                <a:ea typeface="Roboto"/>
                <a:cs typeface="Roboto"/>
                <a:sym typeface="Roboto"/>
              </a:rPr>
              <a:t>It includes essential components such as the Android Studio IDE, a debugger, libraries, a virtual device emulator (AVD), and various APIs needed for app development.</a:t>
            </a:r>
            <a:endParaRPr sz="1400">
              <a:solidFill>
                <a:srgbClr val="374151"/>
              </a:solidFill>
              <a:latin typeface="Roboto"/>
              <a:ea typeface="Roboto"/>
              <a:cs typeface="Roboto"/>
              <a:sym typeface="Roboto"/>
            </a:endParaRPr>
          </a:p>
          <a:p>
            <a:pPr indent="-228600" lvl="0" marL="457200" rtl="0" algn="l">
              <a:lnSpc>
                <a:spcPct val="95000"/>
              </a:lnSpc>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Programming Languages:</a:t>
            </a:r>
            <a:endParaRPr sz="1400">
              <a:solidFill>
                <a:srgbClr val="374151"/>
              </a:solidFill>
              <a:latin typeface="Roboto"/>
              <a:ea typeface="Roboto"/>
              <a:cs typeface="Roboto"/>
              <a:sym typeface="Roboto"/>
            </a:endParaRPr>
          </a:p>
          <a:p>
            <a:pPr indent="0" lvl="0" marL="914400" rtl="0" algn="l">
              <a:lnSpc>
                <a:spcPct val="95000"/>
              </a:lnSpc>
              <a:spcBef>
                <a:spcPts val="0"/>
              </a:spcBef>
              <a:spcAft>
                <a:spcPts val="0"/>
              </a:spcAft>
              <a:buNone/>
            </a:pPr>
            <a:r>
              <a:rPr lang="en-GB" sz="1400">
                <a:solidFill>
                  <a:srgbClr val="374151"/>
                </a:solidFill>
                <a:latin typeface="Roboto"/>
                <a:ea typeface="Roboto"/>
                <a:cs typeface="Roboto"/>
                <a:sym typeface="Roboto"/>
              </a:rPr>
              <a:t>Android SDK primarily supports programming languages like Java and Kotlin, providing a flexible environment for developers to build feature-rich and dynamic applications.</a:t>
            </a:r>
            <a:endParaRPr sz="1400">
              <a:solidFill>
                <a:srgbClr val="374151"/>
              </a:solidFill>
              <a:latin typeface="Roboto"/>
              <a:ea typeface="Roboto"/>
              <a:cs typeface="Roboto"/>
              <a:sym typeface="Roboto"/>
            </a:endParaRPr>
          </a:p>
          <a:p>
            <a:pPr indent="-228600" lvl="0" marL="457200" rtl="0" algn="l">
              <a:lnSpc>
                <a:spcPct val="95000"/>
              </a:lnSpc>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APIs and Documentation:</a:t>
            </a:r>
            <a:endParaRPr sz="1400">
              <a:solidFill>
                <a:srgbClr val="374151"/>
              </a:solidFill>
              <a:latin typeface="Roboto"/>
              <a:ea typeface="Roboto"/>
              <a:cs typeface="Roboto"/>
              <a:sym typeface="Roboto"/>
            </a:endParaRPr>
          </a:p>
          <a:p>
            <a:pPr indent="0" lvl="0" marL="914400" rtl="0" algn="l">
              <a:lnSpc>
                <a:spcPct val="95000"/>
              </a:lnSpc>
              <a:spcBef>
                <a:spcPts val="0"/>
              </a:spcBef>
              <a:spcAft>
                <a:spcPts val="0"/>
              </a:spcAft>
              <a:buNone/>
            </a:pPr>
            <a:r>
              <a:rPr lang="en-GB" sz="1400">
                <a:solidFill>
                  <a:srgbClr val="374151"/>
                </a:solidFill>
                <a:latin typeface="Roboto"/>
                <a:ea typeface="Roboto"/>
                <a:cs typeface="Roboto"/>
                <a:sym typeface="Roboto"/>
              </a:rPr>
              <a:t>The SDK provides a rich set of APIs (Application Programming Interfaces) that enable developers to interact with various features of the Android platform. Detailed documentation guides developers on implementation.</a:t>
            </a:r>
            <a:endParaRPr sz="1400">
              <a:solidFill>
                <a:srgbClr val="374151"/>
              </a:solidFill>
              <a:latin typeface="Roboto"/>
              <a:ea typeface="Roboto"/>
              <a:cs typeface="Roboto"/>
              <a:sym typeface="Roboto"/>
            </a:endParaRPr>
          </a:p>
          <a:p>
            <a:pPr indent="-228600" lvl="0" marL="457200" rtl="0" algn="l">
              <a:lnSpc>
                <a:spcPct val="95000"/>
              </a:lnSpc>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Emulator for Testing:</a:t>
            </a:r>
            <a:endParaRPr sz="1400">
              <a:solidFill>
                <a:srgbClr val="374151"/>
              </a:solidFill>
              <a:latin typeface="Roboto"/>
              <a:ea typeface="Roboto"/>
              <a:cs typeface="Roboto"/>
              <a:sym typeface="Roboto"/>
            </a:endParaRPr>
          </a:p>
          <a:p>
            <a:pPr indent="0" lvl="0" marL="914400" rtl="0" algn="l">
              <a:lnSpc>
                <a:spcPct val="95000"/>
              </a:lnSpc>
              <a:spcBef>
                <a:spcPts val="0"/>
              </a:spcBef>
              <a:spcAft>
                <a:spcPts val="0"/>
              </a:spcAft>
              <a:buNone/>
            </a:pPr>
            <a:r>
              <a:rPr lang="en-GB" sz="1400">
                <a:solidFill>
                  <a:srgbClr val="374151"/>
                </a:solidFill>
                <a:latin typeface="Roboto"/>
                <a:ea typeface="Roboto"/>
                <a:cs typeface="Roboto"/>
                <a:sym typeface="Roboto"/>
              </a:rPr>
              <a:t>Android SDK includes an emulator that allows developers to test their applications on virtual Android devices, simulating different screen sizes, hardware configurations, and Android versions before deploying on physical devices.</a:t>
            </a:r>
            <a:endParaRPr sz="1400">
              <a:solidFill>
                <a:srgbClr val="374151"/>
              </a:solidFill>
              <a:latin typeface="Roboto"/>
              <a:ea typeface="Roboto"/>
              <a:cs typeface="Roboto"/>
              <a:sym typeface="Roboto"/>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Mobile Computing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solidFill>
                  <a:srgbClr val="374151"/>
                </a:solidFill>
                <a:latin typeface="Roboto"/>
                <a:ea typeface="Roboto"/>
                <a:cs typeface="Roboto"/>
                <a:sym typeface="Roboto"/>
              </a:rPr>
              <a:t>Mobile computing refers to the use of portable devices, such as smartphones and tablets, that leverage wireless technologies for communication and data access. It enables users to perform computing tasks on the go, providing portability, ubiquitous access to information, and the ability to connect to networks without physical constraints.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Communication app</a:t>
            </a:r>
            <a:endParaRPr/>
          </a:p>
          <a:p>
            <a:pPr indent="-342900" lvl="0" marL="457200" rtl="0" algn="l">
              <a:spcBef>
                <a:spcPts val="0"/>
              </a:spcBef>
              <a:spcAft>
                <a:spcPts val="0"/>
              </a:spcAft>
              <a:buSzPts val="1800"/>
              <a:buAutoNum type="arabicPeriod"/>
            </a:pPr>
            <a:r>
              <a:rPr lang="en-GB"/>
              <a:t>Entertainment</a:t>
            </a:r>
            <a:r>
              <a:rPr lang="en-GB"/>
              <a:t> app</a:t>
            </a:r>
            <a:endParaRPr/>
          </a:p>
          <a:p>
            <a:pPr indent="-342900" lvl="0" marL="457200" rtl="0" algn="l">
              <a:spcBef>
                <a:spcPts val="0"/>
              </a:spcBef>
              <a:spcAft>
                <a:spcPts val="0"/>
              </a:spcAft>
              <a:buSzPts val="1800"/>
              <a:buAutoNum type="arabicPeriod"/>
            </a:pPr>
            <a:r>
              <a:rPr lang="en-GB"/>
              <a:t>Navigation app</a:t>
            </a:r>
            <a:endParaRPr/>
          </a:p>
          <a:p>
            <a:pPr indent="-342900" lvl="0" marL="457200" rtl="0" algn="l">
              <a:spcBef>
                <a:spcPts val="0"/>
              </a:spcBef>
              <a:spcAft>
                <a:spcPts val="0"/>
              </a:spcAft>
              <a:buSzPts val="1800"/>
              <a:buAutoNum type="arabicPeriod"/>
            </a:pPr>
            <a:r>
              <a:rPr lang="en-GB"/>
              <a:t>Productivity app-Google drive,TodoList</a:t>
            </a:r>
            <a:endParaRPr/>
          </a:p>
          <a:p>
            <a:pPr indent="-342900" lvl="0" marL="457200" rtl="0" algn="l">
              <a:spcBef>
                <a:spcPts val="0"/>
              </a:spcBef>
              <a:spcAft>
                <a:spcPts val="0"/>
              </a:spcAft>
              <a:buSzPts val="1800"/>
              <a:buAutoNum type="arabicPeriod"/>
            </a:pPr>
            <a:r>
              <a:rPr lang="en-GB"/>
              <a:t>Social media app</a:t>
            </a:r>
            <a:endParaRPr/>
          </a:p>
          <a:p>
            <a:pPr indent="-342900" lvl="0" marL="457200" rtl="0" algn="l">
              <a:spcBef>
                <a:spcPts val="0"/>
              </a:spcBef>
              <a:spcAft>
                <a:spcPts val="0"/>
              </a:spcAft>
              <a:buSzPts val="1800"/>
              <a:buAutoNum type="arabicPeriod"/>
            </a:pPr>
            <a:r>
              <a:rPr lang="en-GB"/>
              <a:t>Health</a:t>
            </a:r>
            <a:r>
              <a:rPr lang="en-GB"/>
              <a:t> and fitness app</a:t>
            </a:r>
            <a:endParaRPr/>
          </a:p>
          <a:p>
            <a:pPr indent="-342900" lvl="0" marL="457200" rtl="0" algn="l">
              <a:spcBef>
                <a:spcPts val="0"/>
              </a:spcBef>
              <a:spcAft>
                <a:spcPts val="0"/>
              </a:spcAft>
              <a:buSzPts val="1800"/>
              <a:buAutoNum type="arabicPeriod"/>
            </a:pPr>
            <a:r>
              <a:rPr lang="en-GB"/>
              <a:t>Gaming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Mobile computing </a:t>
            </a:r>
            <a:r>
              <a:rPr lang="en-GB"/>
              <a:t>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452075" y="1714500"/>
            <a:ext cx="8107350" cy="285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Cellular Overview</a:t>
            </a:r>
            <a:endParaRPr/>
          </a:p>
        </p:txBody>
      </p:sp>
      <p:sp>
        <p:nvSpPr>
          <p:cNvPr id="80" name="Google Shape;80;p17"/>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374151"/>
                </a:solidFill>
                <a:latin typeface="Roboto"/>
                <a:ea typeface="Roboto"/>
                <a:cs typeface="Roboto"/>
                <a:sym typeface="Roboto"/>
              </a:rPr>
              <a:t>Cellular overview refers to the structure and functioning of cellular networks, the infrastructure supporting mobile communication. In this system, geographic regions are divided into cells, each served by a base station. As users move, they seamlessly transition between cells, ensuring continuous connectivity.</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Cellular Network</a:t>
            </a:r>
            <a:endParaRPr/>
          </a:p>
        </p:txBody>
      </p:sp>
      <p:sp>
        <p:nvSpPr>
          <p:cNvPr id="86" name="Google Shape;86;p18"/>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Autofit/>
          </a:bodyPr>
          <a:lstStyle/>
          <a:p>
            <a:pPr indent="-228600" lvl="0" marL="457200" rtl="0" algn="l">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1)Cell Structure: Cellular networks are divided into geographical areas known as cells, each served by a base station or cell tower.</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2)Base Stations: Each cell contains a base station that facilitates communication with mobile devices within its range, managing call handovers as users move between cells.</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3)Frequency Reuse: Cellular networks use the concept of frequency reuse, where the same frequency band can be reused in different cells, maximizing the efficient use of available radio spectrum.</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t/>
            </a:r>
            <a:endParaRPr sz="14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400"/>
              <a:buFont typeface="Roboto"/>
              <a:buNone/>
            </a:pPr>
            <a:r>
              <a:rPr lang="en-GB" sz="1400">
                <a:solidFill>
                  <a:srgbClr val="374151"/>
                </a:solidFill>
                <a:latin typeface="Roboto"/>
                <a:ea typeface="Roboto"/>
                <a:cs typeface="Roboto"/>
                <a:sym typeface="Roboto"/>
              </a:rPr>
              <a:t>4)Handover Mechanism: As mobile devices move, the network employs a handover mechanism, seamlessly transferring the connection from one base station to another, ensuring continuous communication.</a:t>
            </a:r>
            <a:endParaRPr sz="14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Mobile IP</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rgbClr val="273239"/>
                </a:solidFill>
                <a:highlight>
                  <a:srgbClr val="FFFFFF"/>
                </a:highlight>
                <a:latin typeface="Nunito"/>
                <a:ea typeface="Nunito"/>
                <a:cs typeface="Nunito"/>
                <a:sym typeface="Nunito"/>
              </a:rPr>
              <a:t>Mobile IP</a:t>
            </a:r>
            <a:r>
              <a:rPr lang="en-GB" sz="1700">
                <a:solidFill>
                  <a:srgbClr val="273239"/>
                </a:solidFill>
                <a:highlight>
                  <a:srgbClr val="FFFFFF"/>
                </a:highlight>
                <a:latin typeface="Nunito"/>
                <a:ea typeface="Nunito"/>
                <a:cs typeface="Nunito"/>
                <a:sym typeface="Nunito"/>
              </a:rPr>
              <a:t> is a communication protocol (created by extending Internet Protocol, IP) that allows the users to move from one network to another with the same IP address. It ensures that the communication will continue without the user’s sessions or connections being dropped.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History of Software Development</a:t>
            </a:r>
            <a:endParaRPr/>
          </a:p>
        </p:txBody>
      </p:sp>
      <p:sp>
        <p:nvSpPr>
          <p:cNvPr id="98" name="Google Shape;98;p20"/>
          <p:cNvSpPr txBox="1"/>
          <p:nvPr>
            <p:ph idx="1" type="body"/>
          </p:nvPr>
        </p:nvSpPr>
        <p:spPr>
          <a:xfrm>
            <a:off x="311700" y="1152475"/>
            <a:ext cx="8520600" cy="3926400"/>
          </a:xfrm>
          <a:prstGeom prst="rect">
            <a:avLst/>
          </a:prstGeom>
          <a:solidFill>
            <a:schemeClr val="dk1"/>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200">
                <a:solidFill>
                  <a:srgbClr val="000000"/>
                </a:solidFill>
                <a:latin typeface="Roboto"/>
                <a:ea typeface="Roboto"/>
                <a:cs typeface="Roboto"/>
                <a:sym typeface="Roboto"/>
              </a:rPr>
              <a:t>Early Programming Languages (1950s-1960s):</a:t>
            </a:r>
            <a:r>
              <a:rPr lang="en-GB" sz="1200">
                <a:solidFill>
                  <a:srgbClr val="374151"/>
                </a:solidFill>
                <a:latin typeface="Roboto"/>
                <a:ea typeface="Roboto"/>
                <a:cs typeface="Roboto"/>
                <a:sym typeface="Roboto"/>
              </a:rPr>
              <a:t>The history of software development begins with machine and assembly languages.</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GB" sz="1200">
                <a:solidFill>
                  <a:srgbClr val="374151"/>
                </a:solidFill>
                <a:latin typeface="Roboto"/>
                <a:ea typeface="Roboto"/>
                <a:cs typeface="Roboto"/>
                <a:sym typeface="Roboto"/>
              </a:rPr>
              <a:t>High-Level Languages and Compilers (1960s-1970s):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457200" rtl="0" algn="l">
              <a:spcBef>
                <a:spcPts val="0"/>
              </a:spcBef>
              <a:spcAft>
                <a:spcPts val="0"/>
              </a:spcAft>
              <a:buNone/>
            </a:pPr>
            <a:r>
              <a:rPr lang="en-GB" sz="1200">
                <a:solidFill>
                  <a:srgbClr val="374151"/>
                </a:solidFill>
                <a:latin typeface="Roboto"/>
                <a:ea typeface="Roboto"/>
                <a:cs typeface="Roboto"/>
                <a:sym typeface="Roboto"/>
              </a:rPr>
              <a:t>The development of high-level programming languages like Fortran, COBOL, and C allowed for more abstraction and ease of coding. Compilers translated code written in these languages into machine code, making programming more accessible.</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Graphical User Interfaces (1980s-1990s):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457200" rtl="0" algn="l">
              <a:spcBef>
                <a:spcPts val="0"/>
              </a:spcBef>
              <a:spcAft>
                <a:spcPts val="0"/>
              </a:spcAft>
              <a:buNone/>
            </a:pPr>
            <a:r>
              <a:rPr lang="en-GB" sz="1200">
                <a:solidFill>
                  <a:srgbClr val="374151"/>
                </a:solidFill>
                <a:latin typeface="Roboto"/>
                <a:ea typeface="Roboto"/>
                <a:cs typeface="Roboto"/>
                <a:sym typeface="Roboto"/>
              </a:rPr>
              <a:t>The advent of graphical user interfaces (GUIs) in the 1980s, popularized by operating systems like Windows and Macintosh, transformed software development.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Internet and Web Development (1990s-Present):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457200" rtl="0" algn="l">
              <a:spcBef>
                <a:spcPts val="0"/>
              </a:spcBef>
              <a:spcAft>
                <a:spcPts val="0"/>
              </a:spcAft>
              <a:buNone/>
            </a:pPr>
            <a:r>
              <a:rPr lang="en-GB" sz="1200">
                <a:solidFill>
                  <a:srgbClr val="374151"/>
                </a:solidFill>
                <a:latin typeface="Roboto"/>
                <a:ea typeface="Roboto"/>
                <a:cs typeface="Roboto"/>
                <a:sym typeface="Roboto"/>
              </a:rPr>
              <a:t>The rise of the internet in the 1990s brought about a significant shift. Web development became a focal point with the creation of HTML, HTTP, and scripting languages like JavaScript.</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mobile</a:t>
            </a:r>
            <a:r>
              <a:rPr lang="en-GB" sz="1200">
                <a:solidFill>
                  <a:srgbClr val="374151"/>
                </a:solidFill>
                <a:latin typeface="Roboto"/>
                <a:ea typeface="Roboto"/>
                <a:cs typeface="Roboto"/>
                <a:sym typeface="Roboto"/>
              </a:rPr>
              <a:t> and Cloud Computing (2000s-Present):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457200" rtl="0" algn="l">
              <a:spcBef>
                <a:spcPts val="0"/>
              </a:spcBef>
              <a:spcAft>
                <a:spcPts val="0"/>
              </a:spcAft>
              <a:buNone/>
            </a:pPr>
            <a:r>
              <a:rPr lang="en-GB" sz="1200">
                <a:solidFill>
                  <a:srgbClr val="374151"/>
                </a:solidFill>
                <a:latin typeface="Roboto"/>
                <a:ea typeface="Roboto"/>
                <a:cs typeface="Roboto"/>
                <a:sym typeface="Roboto"/>
              </a:rPr>
              <a:t>The 2000s marked the rise of mobile computing, leading to the development of mobile applications. Simultaneously, cloud computing gained prominence, enabling scalable and distributed software solutions.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 Handset </a:t>
            </a:r>
            <a:r>
              <a:rPr lang="en-GB"/>
              <a:t>Alliance</a:t>
            </a:r>
            <a:endParaRPr/>
          </a:p>
        </p:txBody>
      </p:sp>
      <p:sp>
        <p:nvSpPr>
          <p:cNvPr id="104" name="Google Shape;104;p21"/>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The Open Handset Alliance (OHA) is a consortium of mobile industry players, including Google, device manufacturers, and carriers. </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GB" sz="1200">
                <a:solidFill>
                  <a:srgbClr val="374151"/>
                </a:solidFill>
                <a:latin typeface="Roboto"/>
                <a:ea typeface="Roboto"/>
                <a:cs typeface="Roboto"/>
                <a:sym typeface="Roboto"/>
              </a:rPr>
              <a:t>Formed to develop open standards for mobile devices, OHA played a key role in the creation and promotion of the Android operating system. </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rPr lang="en-GB" sz="1200">
                <a:solidFill>
                  <a:srgbClr val="374151"/>
                </a:solidFill>
                <a:latin typeface="Roboto"/>
                <a:ea typeface="Roboto"/>
                <a:cs typeface="Roboto"/>
                <a:sym typeface="Roboto"/>
              </a:rPr>
              <a:t>It aims to foster innovation, collaboration, and the widespread adoption of open-source mobile technologies.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