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Merriweather"/>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fntdata"/><Relationship Id="rId11" Type="http://schemas.openxmlformats.org/officeDocument/2006/relationships/slide" Target="slides/slide6.xml"/><Relationship Id="rId22" Type="http://schemas.openxmlformats.org/officeDocument/2006/relationships/font" Target="fonts/Merriweather-boldItalic.fntdata"/><Relationship Id="rId10" Type="http://schemas.openxmlformats.org/officeDocument/2006/relationships/slide" Target="slides/slide5.xml"/><Relationship Id="rId21" Type="http://schemas.openxmlformats.org/officeDocument/2006/relationships/font" Target="fonts/Merriweather-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Merriweather-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bec07070e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bec07070e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bec07070ef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bec07070ef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bec07070ef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bec07070ef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bec07070ef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bec07070ef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bec07070ef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bec07070ef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bec07070ef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bec07070ef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bec07070ef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bec07070ef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bec07070ef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bec07070ef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User Interface(UI)</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Widgit in Android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User Interface-Screen Elements</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b="1" lang="en-GB" sz="1100">
                <a:solidFill>
                  <a:srgbClr val="4472C4"/>
                </a:solidFill>
                <a:latin typeface="Arial"/>
                <a:ea typeface="Arial"/>
                <a:cs typeface="Arial"/>
                <a:sym typeface="Arial"/>
              </a:rPr>
              <a:t>TextView class</a:t>
            </a:r>
            <a:endParaRPr b="1" sz="1100">
              <a:solidFill>
                <a:srgbClr val="4472C4"/>
              </a:solidFill>
              <a:latin typeface="Arial"/>
              <a:ea typeface="Arial"/>
              <a:cs typeface="Arial"/>
              <a:sym typeface="Arial"/>
            </a:endParaRPr>
          </a:p>
          <a:p>
            <a:pPr indent="0" lvl="0" marL="0" rtl="0" algn="just">
              <a:spcBef>
                <a:spcPts val="1200"/>
              </a:spcBef>
              <a:spcAft>
                <a:spcPts val="0"/>
              </a:spcAft>
              <a:buNone/>
            </a:pPr>
            <a:r>
              <a:rPr lang="en-GB" sz="1100">
                <a:solidFill>
                  <a:srgbClr val="000000"/>
                </a:solidFill>
                <a:latin typeface="Arial"/>
                <a:ea typeface="Arial"/>
                <a:cs typeface="Arial"/>
                <a:sym typeface="Arial"/>
              </a:rPr>
              <a:t>A TextView displays text to the user and optionally allows them to edit it. A TextView is a complete text editor, however the basic class is configured to not allow editing.</a:t>
            </a:r>
            <a:endParaRPr sz="1100">
              <a:solidFill>
                <a:srgbClr val="000000"/>
              </a:solidFill>
              <a:latin typeface="Arial"/>
              <a:ea typeface="Arial"/>
              <a:cs typeface="Arial"/>
              <a:sym typeface="Arial"/>
            </a:endParaRPr>
          </a:p>
          <a:p>
            <a:pPr indent="0" lvl="0" marL="0" rtl="0" algn="just">
              <a:spcBef>
                <a:spcPts val="1200"/>
              </a:spcBef>
              <a:spcAft>
                <a:spcPts val="0"/>
              </a:spcAft>
              <a:buNone/>
            </a:pPr>
            <a:r>
              <a:t/>
            </a:r>
            <a:endParaRPr sz="1100">
              <a:solidFill>
                <a:srgbClr val="000000"/>
              </a:solidFill>
              <a:latin typeface="Arial"/>
              <a:ea typeface="Arial"/>
              <a:cs typeface="Arial"/>
              <a:sym typeface="Arial"/>
            </a:endParaRPr>
          </a:p>
          <a:p>
            <a:pPr indent="0" lvl="0" marL="0" rtl="0" algn="just">
              <a:spcBef>
                <a:spcPts val="1200"/>
              </a:spcBef>
              <a:spcAft>
                <a:spcPts val="0"/>
              </a:spcAft>
              <a:buNone/>
            </a:pPr>
            <a:r>
              <a:rPr b="1" lang="en-GB" sz="1100">
                <a:solidFill>
                  <a:srgbClr val="4472C4"/>
                </a:solidFill>
                <a:latin typeface="Arial"/>
                <a:ea typeface="Arial"/>
                <a:cs typeface="Arial"/>
                <a:sym typeface="Arial"/>
              </a:rPr>
              <a:t>TextView Attribute</a:t>
            </a:r>
            <a:endParaRPr b="1" sz="1100">
              <a:solidFill>
                <a:srgbClr val="4472C4"/>
              </a:solidFill>
              <a:latin typeface="Arial"/>
              <a:ea typeface="Arial"/>
              <a:cs typeface="Arial"/>
              <a:sym typeface="Arial"/>
            </a:endParaRPr>
          </a:p>
          <a:p>
            <a:pPr indent="0" lvl="0" marL="0" rtl="0" algn="just">
              <a:spcBef>
                <a:spcPts val="1200"/>
              </a:spcBef>
              <a:spcAft>
                <a:spcPts val="0"/>
              </a:spcAft>
              <a:buNone/>
            </a:pPr>
            <a:r>
              <a:rPr lang="en-GB" sz="1100">
                <a:solidFill>
                  <a:srgbClr val="000000"/>
                </a:solidFill>
                <a:latin typeface="Arial"/>
                <a:ea typeface="Arial"/>
                <a:cs typeface="Arial"/>
                <a:sym typeface="Arial"/>
              </a:rPr>
              <a:t>Following are the important attributes related to TextView control. You can check Android official documentation for complete list of attributes and related methods which you can use to change these attributes are run time.</a:t>
            </a:r>
            <a:endParaRPr sz="1100">
              <a:solidFill>
                <a:srgbClr val="000000"/>
              </a:solidFill>
              <a:latin typeface="Arial"/>
              <a:ea typeface="Arial"/>
              <a:cs typeface="Arial"/>
              <a:sym typeface="Arial"/>
            </a:endParaRPr>
          </a:p>
          <a:p>
            <a:pPr indent="0" lvl="0" marL="0" rtl="0" algn="just">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TextView Attribute</a:t>
            </a:r>
            <a:endParaRPr/>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n-GB" sz="1100">
                <a:solidFill>
                  <a:srgbClr val="000000"/>
                </a:solidFill>
                <a:latin typeface="Arial"/>
                <a:ea typeface="Arial"/>
                <a:cs typeface="Arial"/>
                <a:sym typeface="Arial"/>
              </a:rPr>
              <a:t>Following are the important attributes related to TextView control. You can check Android official documentation for complete list of attributes and related methods which you can use to change these attributes are run time.</a:t>
            </a:r>
            <a:endParaRPr sz="1100">
              <a:solidFill>
                <a:srgbClr val="000000"/>
              </a:solidFill>
              <a:latin typeface="Arial"/>
              <a:ea typeface="Arial"/>
              <a:cs typeface="Arial"/>
              <a:sym typeface="Arial"/>
            </a:endParaRPr>
          </a:p>
          <a:p>
            <a:pPr indent="0" lvl="0" marL="0" rtl="0" algn="just">
              <a:spcBef>
                <a:spcPts val="1200"/>
              </a:spcBef>
              <a:spcAft>
                <a:spcPts val="0"/>
              </a:spcAft>
              <a:buNone/>
            </a:pPr>
            <a:r>
              <a:rPr lang="en-GB" sz="1100">
                <a:solidFill>
                  <a:srgbClr val="000000"/>
                </a:solidFill>
                <a:latin typeface="Arial"/>
                <a:ea typeface="Arial"/>
                <a:cs typeface="Arial"/>
                <a:sym typeface="Arial"/>
              </a:rPr>
              <a:t> • </a:t>
            </a:r>
            <a:r>
              <a:rPr lang="en-GB" sz="1100">
                <a:solidFill>
                  <a:srgbClr val="4472C4"/>
                </a:solidFill>
                <a:latin typeface="Arial"/>
                <a:ea typeface="Arial"/>
                <a:cs typeface="Arial"/>
                <a:sym typeface="Arial"/>
              </a:rPr>
              <a:t>android:id</a:t>
            </a:r>
            <a:endParaRPr sz="1100">
              <a:solidFill>
                <a:srgbClr val="4472C4"/>
              </a:solidFill>
              <a:latin typeface="Arial"/>
              <a:ea typeface="Arial"/>
              <a:cs typeface="Arial"/>
              <a:sym typeface="Arial"/>
            </a:endParaRPr>
          </a:p>
          <a:p>
            <a:pPr indent="0" lvl="0" marL="0" rtl="0" algn="just">
              <a:spcBef>
                <a:spcPts val="1200"/>
              </a:spcBef>
              <a:spcAft>
                <a:spcPts val="0"/>
              </a:spcAft>
              <a:buNone/>
            </a:pPr>
            <a:r>
              <a:rPr lang="en-GB" sz="1100">
                <a:solidFill>
                  <a:srgbClr val="4472C4"/>
                </a:solidFill>
                <a:latin typeface="Arial"/>
                <a:ea typeface="Arial"/>
                <a:cs typeface="Arial"/>
                <a:sym typeface="Arial"/>
              </a:rPr>
              <a:t> • android:capitalize</a:t>
            </a:r>
            <a:endParaRPr sz="1100">
              <a:solidFill>
                <a:srgbClr val="4472C4"/>
              </a:solidFill>
              <a:latin typeface="Arial"/>
              <a:ea typeface="Arial"/>
              <a:cs typeface="Arial"/>
              <a:sym typeface="Arial"/>
            </a:endParaRPr>
          </a:p>
          <a:p>
            <a:pPr indent="0" lvl="0" marL="0" rtl="0" algn="just">
              <a:spcBef>
                <a:spcPts val="1200"/>
              </a:spcBef>
              <a:spcAft>
                <a:spcPts val="0"/>
              </a:spcAft>
              <a:buNone/>
            </a:pPr>
            <a:r>
              <a:rPr lang="en-GB" sz="1100">
                <a:solidFill>
                  <a:srgbClr val="4472C4"/>
                </a:solidFill>
                <a:latin typeface="Arial"/>
                <a:ea typeface="Arial"/>
                <a:cs typeface="Arial"/>
                <a:sym typeface="Arial"/>
              </a:rPr>
              <a:t> • android:cursorVisible</a:t>
            </a:r>
            <a:endParaRPr sz="1100">
              <a:solidFill>
                <a:srgbClr val="4472C4"/>
              </a:solidFill>
              <a:latin typeface="Arial"/>
              <a:ea typeface="Arial"/>
              <a:cs typeface="Arial"/>
              <a:sym typeface="Arial"/>
            </a:endParaRPr>
          </a:p>
          <a:p>
            <a:pPr indent="0" lvl="0" marL="0" rtl="0" algn="just">
              <a:spcBef>
                <a:spcPts val="1200"/>
              </a:spcBef>
              <a:spcAft>
                <a:spcPts val="0"/>
              </a:spcAft>
              <a:buNone/>
            </a:pPr>
            <a:r>
              <a:rPr lang="en-GB" sz="1100">
                <a:solidFill>
                  <a:srgbClr val="4472C4"/>
                </a:solidFill>
                <a:latin typeface="Arial"/>
                <a:ea typeface="Arial"/>
                <a:cs typeface="Arial"/>
                <a:sym typeface="Arial"/>
              </a:rPr>
              <a:t>• android:editable</a:t>
            </a:r>
            <a:endParaRPr sz="1100">
              <a:solidFill>
                <a:srgbClr val="4472C4"/>
              </a:solidFill>
              <a:latin typeface="Arial"/>
              <a:ea typeface="Arial"/>
              <a:cs typeface="Arial"/>
              <a:sym typeface="Arial"/>
            </a:endParaRPr>
          </a:p>
          <a:p>
            <a:pPr indent="0" lvl="0" marL="0" rtl="0" algn="just">
              <a:spcBef>
                <a:spcPts val="1200"/>
              </a:spcBef>
              <a:spcAft>
                <a:spcPts val="0"/>
              </a:spcAft>
              <a:buNone/>
            </a:pPr>
            <a:r>
              <a:rPr lang="en-GB" sz="1100">
                <a:solidFill>
                  <a:srgbClr val="4472C4"/>
                </a:solidFill>
                <a:latin typeface="Arial"/>
                <a:ea typeface="Arial"/>
                <a:cs typeface="Arial"/>
                <a:sym typeface="Arial"/>
              </a:rPr>
              <a:t>• android:fontFamily</a:t>
            </a:r>
            <a:endParaRPr sz="1100">
              <a:solidFill>
                <a:srgbClr val="4472C4"/>
              </a:solidFill>
              <a:latin typeface="Arial"/>
              <a:ea typeface="Arial"/>
              <a:cs typeface="Arial"/>
              <a:sym typeface="Arial"/>
            </a:endParaRPr>
          </a:p>
          <a:p>
            <a:pPr indent="0" lvl="0" marL="0" rtl="0" algn="just">
              <a:spcBef>
                <a:spcPts val="1200"/>
              </a:spcBef>
              <a:spcAft>
                <a:spcPts val="0"/>
              </a:spcAft>
              <a:buNone/>
            </a:pPr>
            <a:r>
              <a:rPr lang="en-GB" sz="1100">
                <a:solidFill>
                  <a:srgbClr val="4472C4"/>
                </a:solidFill>
                <a:latin typeface="Arial"/>
                <a:ea typeface="Arial"/>
                <a:cs typeface="Arial"/>
                <a:sym typeface="Arial"/>
              </a:rPr>
              <a:t>• android:gravity</a:t>
            </a:r>
            <a:endParaRPr sz="1100">
              <a:solidFill>
                <a:srgbClr val="4472C4"/>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Button </a:t>
            </a:r>
            <a:endParaRPr/>
          </a:p>
        </p:txBody>
      </p:sp>
      <p:sp>
        <p:nvSpPr>
          <p:cNvPr id="83" name="Google Shape;83;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20000"/>
          </a:bodyPr>
          <a:lstStyle/>
          <a:p>
            <a:pPr indent="0" lvl="0" marL="0" rtl="0" algn="just">
              <a:spcBef>
                <a:spcPts val="1200"/>
              </a:spcBef>
              <a:spcAft>
                <a:spcPts val="0"/>
              </a:spcAft>
              <a:buNone/>
            </a:pPr>
            <a:r>
              <a:rPr b="1" lang="en-GB" sz="1100">
                <a:solidFill>
                  <a:srgbClr val="4472C4"/>
                </a:solidFill>
                <a:latin typeface="Arial"/>
                <a:ea typeface="Arial"/>
                <a:cs typeface="Arial"/>
                <a:sym typeface="Arial"/>
              </a:rPr>
              <a:t>Button</a:t>
            </a:r>
            <a:endParaRPr b="1" sz="1100">
              <a:solidFill>
                <a:srgbClr val="4472C4"/>
              </a:solidFill>
              <a:latin typeface="Arial"/>
              <a:ea typeface="Arial"/>
              <a:cs typeface="Arial"/>
              <a:sym typeface="Arial"/>
            </a:endParaRPr>
          </a:p>
          <a:p>
            <a:pPr indent="0" lvl="0" marL="0" rtl="0" algn="just">
              <a:spcBef>
                <a:spcPts val="1200"/>
              </a:spcBef>
              <a:spcAft>
                <a:spcPts val="0"/>
              </a:spcAft>
              <a:buNone/>
            </a:pPr>
            <a:r>
              <a:rPr lang="en-GB" sz="1100">
                <a:solidFill>
                  <a:srgbClr val="000000"/>
                </a:solidFill>
                <a:latin typeface="Arial"/>
                <a:ea typeface="Arial"/>
                <a:cs typeface="Arial"/>
                <a:sym typeface="Arial"/>
              </a:rPr>
              <a:t>In Android, Button represents a push button. A Push buttons can be clicked, or pressed by the user to perform an action. There are different types of buttons used in android such as Compound Button, Toggle Button and Radio Button.</a:t>
            </a:r>
            <a:endParaRPr sz="1100">
              <a:solidFill>
                <a:srgbClr val="000000"/>
              </a:solidFill>
              <a:latin typeface="Arial"/>
              <a:ea typeface="Arial"/>
              <a:cs typeface="Arial"/>
              <a:sym typeface="Arial"/>
            </a:endParaRPr>
          </a:p>
          <a:p>
            <a:pPr indent="0" lvl="0" marL="0" rtl="0" algn="just">
              <a:spcBef>
                <a:spcPts val="1200"/>
              </a:spcBef>
              <a:spcAft>
                <a:spcPts val="0"/>
              </a:spcAft>
              <a:buNone/>
            </a:pPr>
            <a:r>
              <a:rPr lang="en-GB" sz="1100">
                <a:solidFill>
                  <a:srgbClr val="000000"/>
                </a:solidFill>
                <a:latin typeface="Arial"/>
                <a:ea typeface="Arial"/>
                <a:cs typeface="Arial"/>
                <a:sym typeface="Arial"/>
              </a:rPr>
              <a:t>A user interface element the user can tap or click to perform an action.</a:t>
            </a:r>
            <a:endParaRPr sz="1100">
              <a:solidFill>
                <a:srgbClr val="000000"/>
              </a:solidFill>
              <a:latin typeface="Arial"/>
              <a:ea typeface="Arial"/>
              <a:cs typeface="Arial"/>
              <a:sym typeface="Arial"/>
            </a:endParaRPr>
          </a:p>
          <a:p>
            <a:pPr indent="0" lvl="0" marL="0" rtl="0" algn="just">
              <a:spcBef>
                <a:spcPts val="1200"/>
              </a:spcBef>
              <a:spcAft>
                <a:spcPts val="0"/>
              </a:spcAft>
              <a:buNone/>
            </a:pPr>
            <a:r>
              <a:rPr lang="en-GB" sz="1100">
                <a:solidFill>
                  <a:srgbClr val="000000"/>
                </a:solidFill>
                <a:latin typeface="Arial"/>
                <a:ea typeface="Arial"/>
                <a:cs typeface="Arial"/>
                <a:sym typeface="Arial"/>
              </a:rPr>
              <a:t>To display a button in an activity, add a button to the activity's layout XML file:</a:t>
            </a:r>
            <a:endParaRPr sz="1100">
              <a:solidFill>
                <a:srgbClr val="000000"/>
              </a:solidFill>
              <a:latin typeface="Arial"/>
              <a:ea typeface="Arial"/>
              <a:cs typeface="Arial"/>
              <a:sym typeface="Arial"/>
            </a:endParaRPr>
          </a:p>
          <a:p>
            <a:pPr indent="0" lvl="0" marL="0" rtl="0" algn="just">
              <a:spcBef>
                <a:spcPts val="1200"/>
              </a:spcBef>
              <a:spcAft>
                <a:spcPts val="0"/>
              </a:spcAft>
              <a:buNone/>
            </a:pPr>
            <a:r>
              <a:rPr lang="en-GB" sz="1100">
                <a:solidFill>
                  <a:srgbClr val="000000"/>
                </a:solidFill>
                <a:latin typeface="Arial"/>
                <a:ea typeface="Arial"/>
                <a:cs typeface="Arial"/>
                <a:sym typeface="Arial"/>
              </a:rPr>
              <a:t>  &lt;Button</a:t>
            </a:r>
            <a:endParaRPr sz="1100">
              <a:solidFill>
                <a:srgbClr val="000000"/>
              </a:solidFill>
              <a:latin typeface="Arial"/>
              <a:ea typeface="Arial"/>
              <a:cs typeface="Arial"/>
              <a:sym typeface="Arial"/>
            </a:endParaRPr>
          </a:p>
          <a:p>
            <a:pPr indent="0" lvl="0" marL="0" rtl="0" algn="just">
              <a:spcBef>
                <a:spcPts val="1200"/>
              </a:spcBef>
              <a:spcAft>
                <a:spcPts val="0"/>
              </a:spcAft>
              <a:buNone/>
            </a:pPr>
            <a:r>
              <a:rPr lang="en-GB" sz="1100">
                <a:solidFill>
                  <a:srgbClr val="000000"/>
                </a:solidFill>
                <a:latin typeface="Arial"/>
                <a:ea typeface="Arial"/>
                <a:cs typeface="Arial"/>
                <a:sym typeface="Arial"/>
              </a:rPr>
              <a:t>      android:id="@+id/button_id"</a:t>
            </a:r>
            <a:endParaRPr sz="1100">
              <a:solidFill>
                <a:srgbClr val="000000"/>
              </a:solidFill>
              <a:latin typeface="Arial"/>
              <a:ea typeface="Arial"/>
              <a:cs typeface="Arial"/>
              <a:sym typeface="Arial"/>
            </a:endParaRPr>
          </a:p>
          <a:p>
            <a:pPr indent="0" lvl="0" marL="0" rtl="0" algn="just">
              <a:spcBef>
                <a:spcPts val="1200"/>
              </a:spcBef>
              <a:spcAft>
                <a:spcPts val="0"/>
              </a:spcAft>
              <a:buNone/>
            </a:pPr>
            <a:r>
              <a:rPr lang="en-GB" sz="1100">
                <a:solidFill>
                  <a:srgbClr val="000000"/>
                </a:solidFill>
                <a:latin typeface="Arial"/>
                <a:ea typeface="Arial"/>
                <a:cs typeface="Arial"/>
                <a:sym typeface="Arial"/>
              </a:rPr>
              <a:t>      android:layout_height="wrap_content"</a:t>
            </a:r>
            <a:endParaRPr sz="1100">
              <a:solidFill>
                <a:srgbClr val="000000"/>
              </a:solidFill>
              <a:latin typeface="Arial"/>
              <a:ea typeface="Arial"/>
              <a:cs typeface="Arial"/>
              <a:sym typeface="Arial"/>
            </a:endParaRPr>
          </a:p>
          <a:p>
            <a:pPr indent="0" lvl="0" marL="0" rtl="0" algn="just">
              <a:spcBef>
                <a:spcPts val="1200"/>
              </a:spcBef>
              <a:spcAft>
                <a:spcPts val="0"/>
              </a:spcAft>
              <a:buNone/>
            </a:pPr>
            <a:r>
              <a:rPr lang="en-GB" sz="1100">
                <a:solidFill>
                  <a:srgbClr val="000000"/>
                </a:solidFill>
                <a:latin typeface="Arial"/>
                <a:ea typeface="Arial"/>
                <a:cs typeface="Arial"/>
                <a:sym typeface="Arial"/>
              </a:rPr>
              <a:t>      android:layout_width="wrap_content"</a:t>
            </a:r>
            <a:endParaRPr sz="1100">
              <a:solidFill>
                <a:srgbClr val="000000"/>
              </a:solidFill>
              <a:latin typeface="Arial"/>
              <a:ea typeface="Arial"/>
              <a:cs typeface="Arial"/>
              <a:sym typeface="Arial"/>
            </a:endParaRPr>
          </a:p>
          <a:p>
            <a:pPr indent="0" lvl="0" marL="0" rtl="0" algn="just">
              <a:spcBef>
                <a:spcPts val="1200"/>
              </a:spcBef>
              <a:spcAft>
                <a:spcPts val="0"/>
              </a:spcAft>
              <a:buNone/>
            </a:pPr>
            <a:r>
              <a:rPr lang="en-GB" sz="1100">
                <a:solidFill>
                  <a:srgbClr val="000000"/>
                </a:solidFill>
                <a:latin typeface="Arial"/>
                <a:ea typeface="Arial"/>
                <a:cs typeface="Arial"/>
                <a:sym typeface="Arial"/>
              </a:rPr>
              <a:t>      android:text="@string/self_destruct" /&gt;</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EditText class</a:t>
            </a:r>
            <a:endParaRPr/>
          </a:p>
        </p:txBody>
      </p:sp>
      <p:sp>
        <p:nvSpPr>
          <p:cNvPr id="89" name="Google Shape;89;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92500" lnSpcReduction="10000"/>
          </a:bodyPr>
          <a:lstStyle/>
          <a:p>
            <a:pPr indent="0" lvl="0" marL="0" rtl="0" algn="just">
              <a:spcBef>
                <a:spcPts val="1200"/>
              </a:spcBef>
              <a:spcAft>
                <a:spcPts val="0"/>
              </a:spcAft>
              <a:buNone/>
            </a:pPr>
            <a:r>
              <a:rPr lang="en-GB"/>
              <a:t>A EditText is an overlay over TextView that configures itself to be editable. It is the predefined subclass of TextView that includes rich editing capabilities.</a:t>
            </a:r>
            <a:endParaRPr/>
          </a:p>
          <a:p>
            <a:pPr indent="0" lvl="0" marL="0" rtl="0" algn="just">
              <a:spcBef>
                <a:spcPts val="1200"/>
              </a:spcBef>
              <a:spcAft>
                <a:spcPts val="0"/>
              </a:spcAft>
              <a:buNone/>
            </a:pPr>
            <a:r>
              <a:rPr lang="en-GB"/>
              <a:t> </a:t>
            </a:r>
            <a:endParaRPr/>
          </a:p>
          <a:p>
            <a:pPr indent="0" lvl="0" marL="0" rtl="0" algn="just">
              <a:spcBef>
                <a:spcPts val="1200"/>
              </a:spcBef>
              <a:spcAft>
                <a:spcPts val="0"/>
              </a:spcAft>
              <a:buNone/>
            </a:pPr>
            <a:r>
              <a:rPr lang="en-GB"/>
              <a:t>A user interface element for entering and modifying text. When you define an edit text widget, you must specify the android.R.styleable.TextView_inputType attribute. For example, for plain text input set inputType to "text":</a:t>
            </a:r>
            <a:endParaRPr/>
          </a:p>
          <a:p>
            <a:pPr indent="0" lvl="0" marL="0" rtl="0" algn="just">
              <a:spcBef>
                <a:spcPts val="1200"/>
              </a:spcBef>
              <a:spcAft>
                <a:spcPts val="0"/>
              </a:spcAft>
              <a:buNone/>
            </a:pPr>
            <a:r>
              <a:rPr lang="en-GB"/>
              <a:t>  &lt;EditText</a:t>
            </a:r>
            <a:endParaRPr/>
          </a:p>
          <a:p>
            <a:pPr indent="0" lvl="0" marL="0" rtl="0" algn="just">
              <a:spcBef>
                <a:spcPts val="1200"/>
              </a:spcBef>
              <a:spcAft>
                <a:spcPts val="0"/>
              </a:spcAft>
              <a:buNone/>
            </a:pPr>
            <a:r>
              <a:rPr lang="en-GB"/>
              <a:t>      android:id="@+id/plain_text_input"</a:t>
            </a:r>
            <a:endParaRPr/>
          </a:p>
          <a:p>
            <a:pPr indent="0" lvl="0" marL="0" rtl="0" algn="just">
              <a:spcBef>
                <a:spcPts val="1200"/>
              </a:spcBef>
              <a:spcAft>
                <a:spcPts val="0"/>
              </a:spcAft>
              <a:buNone/>
            </a:pPr>
            <a:r>
              <a:rPr lang="en-GB"/>
              <a:t>      android:layout_height="wrap_content"</a:t>
            </a:r>
            <a:endParaRPr/>
          </a:p>
          <a:p>
            <a:pPr indent="0" lvl="0" marL="0" rtl="0" algn="just">
              <a:spcBef>
                <a:spcPts val="1200"/>
              </a:spcBef>
              <a:spcAft>
                <a:spcPts val="0"/>
              </a:spcAft>
              <a:buNone/>
            </a:pPr>
            <a:r>
              <a:rPr lang="en-GB"/>
              <a:t>      android:layout_width="match_parent"</a:t>
            </a:r>
            <a:endParaRPr/>
          </a:p>
          <a:p>
            <a:pPr indent="0" lvl="0" marL="0" rtl="0" algn="just">
              <a:spcBef>
                <a:spcPts val="1200"/>
              </a:spcBef>
              <a:spcAft>
                <a:spcPts val="0"/>
              </a:spcAft>
              <a:buNone/>
            </a:pPr>
            <a:r>
              <a:rPr lang="en-GB"/>
              <a:t>      android:inputType="text"/&gt;</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Layout in Android</a:t>
            </a:r>
            <a:endParaRPr/>
          </a:p>
        </p:txBody>
      </p:sp>
      <p:sp>
        <p:nvSpPr>
          <p:cNvPr id="95" name="Google Shape;95;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70000" lnSpcReduction="20000"/>
          </a:bodyPr>
          <a:lstStyle/>
          <a:p>
            <a:pPr indent="0" lvl="0" marL="0" rtl="0" algn="just">
              <a:spcBef>
                <a:spcPts val="1200"/>
              </a:spcBef>
              <a:spcAft>
                <a:spcPts val="0"/>
              </a:spcAft>
              <a:buNone/>
            </a:pPr>
            <a:r>
              <a:rPr lang="en-GB"/>
              <a:t>In Android, a layout is a structured arrangement of user interface elements within an XML file or programmatically in code. It defines the structure and appearance of the user interface components in an Android app. There are several types of layouts available in Android:</a:t>
            </a:r>
            <a:endParaRPr/>
          </a:p>
          <a:p>
            <a:pPr indent="0" lvl="0" marL="0" rtl="0" algn="just">
              <a:spcBef>
                <a:spcPts val="1200"/>
              </a:spcBef>
              <a:spcAft>
                <a:spcPts val="0"/>
              </a:spcAft>
              <a:buNone/>
            </a:pPr>
            <a:r>
              <a:rPr lang="en-GB"/>
              <a:t>LinearLayout:</a:t>
            </a:r>
            <a:endParaRPr/>
          </a:p>
          <a:p>
            <a:pPr indent="0" lvl="0" marL="0" rtl="0" algn="just">
              <a:spcBef>
                <a:spcPts val="1200"/>
              </a:spcBef>
              <a:spcAft>
                <a:spcPts val="0"/>
              </a:spcAft>
              <a:buNone/>
            </a:pPr>
            <a:r>
              <a:rPr lang="en-GB"/>
              <a:t>Arranges components either horizontally or vertically in a single line.</a:t>
            </a:r>
            <a:endParaRPr/>
          </a:p>
          <a:p>
            <a:pPr indent="0" lvl="0" marL="0" rtl="0" algn="just">
              <a:spcBef>
                <a:spcPts val="1200"/>
              </a:spcBef>
              <a:spcAft>
                <a:spcPts val="0"/>
              </a:spcAft>
              <a:buNone/>
            </a:pPr>
            <a:r>
              <a:rPr lang="en-GB"/>
              <a:t>RelativeLayout:</a:t>
            </a:r>
            <a:endParaRPr/>
          </a:p>
          <a:p>
            <a:pPr indent="0" lvl="0" marL="0" rtl="0" algn="just">
              <a:spcBef>
                <a:spcPts val="1200"/>
              </a:spcBef>
              <a:spcAft>
                <a:spcPts val="0"/>
              </a:spcAft>
              <a:buNone/>
            </a:pPr>
            <a:r>
              <a:rPr lang="en-GB"/>
              <a:t>Allows components to be positioned relative to each other or the parent layout.</a:t>
            </a:r>
            <a:endParaRPr/>
          </a:p>
          <a:p>
            <a:pPr indent="0" lvl="0" marL="0" rtl="0" algn="just">
              <a:spcBef>
                <a:spcPts val="1200"/>
              </a:spcBef>
              <a:spcAft>
                <a:spcPts val="0"/>
              </a:spcAft>
              <a:buNone/>
            </a:pPr>
            <a:r>
              <a:rPr lang="en-GB"/>
              <a:t>FrameLayout:</a:t>
            </a:r>
            <a:endParaRPr/>
          </a:p>
          <a:p>
            <a:pPr indent="0" lvl="0" marL="0" rtl="0" algn="just">
              <a:spcBef>
                <a:spcPts val="1200"/>
              </a:spcBef>
              <a:spcAft>
                <a:spcPts val="0"/>
              </a:spcAft>
              <a:buNone/>
            </a:pPr>
            <a:r>
              <a:rPr lang="en-GB"/>
              <a:t>Places components on top of each other, with the last one added appearing at the top.</a:t>
            </a:r>
            <a:endParaRPr/>
          </a:p>
          <a:p>
            <a:pPr indent="0" lvl="0" marL="0" rtl="0" algn="just">
              <a:spcBef>
                <a:spcPts val="1200"/>
              </a:spcBef>
              <a:spcAft>
                <a:spcPts val="0"/>
              </a:spcAft>
              <a:buNone/>
            </a:pPr>
            <a:r>
              <a:rPr lang="en-GB"/>
              <a:t>ConstraintLayout:</a:t>
            </a:r>
            <a:endParaRPr/>
          </a:p>
          <a:p>
            <a:pPr indent="0" lvl="0" marL="0" rtl="0" algn="just">
              <a:spcBef>
                <a:spcPts val="1200"/>
              </a:spcBef>
              <a:spcAft>
                <a:spcPts val="0"/>
              </a:spcAft>
              <a:buNone/>
            </a:pPr>
            <a:r>
              <a:rPr lang="en-GB"/>
              <a:t>Provides a flexible and dynamic layout where components are positioned based on constraints.</a:t>
            </a:r>
            <a:endParaRPr/>
          </a:p>
          <a:p>
            <a:pPr indent="0" lvl="0" marL="0" rtl="0" algn="just">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Layout in Android(Cont..)</a:t>
            </a:r>
            <a:endParaRPr/>
          </a:p>
        </p:txBody>
      </p:sp>
      <p:sp>
        <p:nvSpPr>
          <p:cNvPr id="101" name="Google Shape;101;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92500" lnSpcReduction="10000"/>
          </a:bodyPr>
          <a:lstStyle/>
          <a:p>
            <a:pPr indent="0" lvl="0" marL="0" rtl="0" algn="just">
              <a:spcBef>
                <a:spcPts val="1200"/>
              </a:spcBef>
              <a:spcAft>
                <a:spcPts val="0"/>
              </a:spcAft>
              <a:buNone/>
            </a:pPr>
            <a:r>
              <a:rPr lang="en-GB" sz="1100">
                <a:solidFill>
                  <a:srgbClr val="000000"/>
                </a:solidFill>
                <a:latin typeface="Arial"/>
                <a:ea typeface="Arial"/>
                <a:cs typeface="Arial"/>
                <a:sym typeface="Arial"/>
              </a:rPr>
              <a:t>GridLayout:</a:t>
            </a:r>
            <a:endParaRPr sz="1100">
              <a:solidFill>
                <a:srgbClr val="000000"/>
              </a:solidFill>
              <a:latin typeface="Arial"/>
              <a:ea typeface="Arial"/>
              <a:cs typeface="Arial"/>
              <a:sym typeface="Arial"/>
            </a:endParaRPr>
          </a:p>
          <a:p>
            <a:pPr indent="0" lvl="0" marL="0" rtl="0" algn="just">
              <a:spcBef>
                <a:spcPts val="1200"/>
              </a:spcBef>
              <a:spcAft>
                <a:spcPts val="0"/>
              </a:spcAft>
              <a:buNone/>
            </a:pPr>
            <a:r>
              <a:rPr lang="en-GB" sz="1100">
                <a:solidFill>
                  <a:srgbClr val="000000"/>
                </a:solidFill>
                <a:latin typeface="Arial"/>
                <a:ea typeface="Arial"/>
                <a:cs typeface="Arial"/>
                <a:sym typeface="Arial"/>
              </a:rPr>
              <a:t>Organizes components in a grid, defining rows and columns.</a:t>
            </a:r>
            <a:endParaRPr sz="1100">
              <a:solidFill>
                <a:srgbClr val="000000"/>
              </a:solidFill>
              <a:latin typeface="Arial"/>
              <a:ea typeface="Arial"/>
              <a:cs typeface="Arial"/>
              <a:sym typeface="Arial"/>
            </a:endParaRPr>
          </a:p>
          <a:p>
            <a:pPr indent="0" lvl="0" marL="0" rtl="0" algn="just">
              <a:spcBef>
                <a:spcPts val="1200"/>
              </a:spcBef>
              <a:spcAft>
                <a:spcPts val="0"/>
              </a:spcAft>
              <a:buNone/>
            </a:pPr>
            <a:r>
              <a:rPr lang="en-GB" sz="1100">
                <a:solidFill>
                  <a:srgbClr val="000000"/>
                </a:solidFill>
                <a:latin typeface="Arial"/>
                <a:ea typeface="Arial"/>
                <a:cs typeface="Arial"/>
                <a:sym typeface="Arial"/>
              </a:rPr>
              <a:t>TableLayout:</a:t>
            </a:r>
            <a:endParaRPr sz="1100">
              <a:solidFill>
                <a:srgbClr val="000000"/>
              </a:solidFill>
              <a:latin typeface="Arial"/>
              <a:ea typeface="Arial"/>
              <a:cs typeface="Arial"/>
              <a:sym typeface="Arial"/>
            </a:endParaRPr>
          </a:p>
          <a:p>
            <a:pPr indent="0" lvl="0" marL="0" rtl="0" algn="just">
              <a:spcBef>
                <a:spcPts val="1200"/>
              </a:spcBef>
              <a:spcAft>
                <a:spcPts val="0"/>
              </a:spcAft>
              <a:buNone/>
            </a:pPr>
            <a:r>
              <a:rPr lang="en-GB" sz="1100">
                <a:solidFill>
                  <a:srgbClr val="000000"/>
                </a:solidFill>
                <a:latin typeface="Arial"/>
                <a:ea typeface="Arial"/>
                <a:cs typeface="Arial"/>
                <a:sym typeface="Arial"/>
              </a:rPr>
              <a:t>Arranges components in rows and columns like a table.</a:t>
            </a:r>
            <a:endParaRPr sz="1100">
              <a:solidFill>
                <a:srgbClr val="000000"/>
              </a:solidFill>
              <a:latin typeface="Arial"/>
              <a:ea typeface="Arial"/>
              <a:cs typeface="Arial"/>
              <a:sym typeface="Arial"/>
            </a:endParaRPr>
          </a:p>
          <a:p>
            <a:pPr indent="0" lvl="0" marL="0" rtl="0" algn="just">
              <a:spcBef>
                <a:spcPts val="1200"/>
              </a:spcBef>
              <a:spcAft>
                <a:spcPts val="0"/>
              </a:spcAft>
              <a:buNone/>
            </a:pPr>
            <a:r>
              <a:rPr lang="en-GB" sz="1100">
                <a:solidFill>
                  <a:srgbClr val="000000"/>
                </a:solidFill>
                <a:latin typeface="Arial"/>
                <a:ea typeface="Arial"/>
                <a:cs typeface="Arial"/>
                <a:sym typeface="Arial"/>
              </a:rPr>
              <a:t>ScrollView:</a:t>
            </a:r>
            <a:endParaRPr sz="1100">
              <a:solidFill>
                <a:srgbClr val="000000"/>
              </a:solidFill>
              <a:latin typeface="Arial"/>
              <a:ea typeface="Arial"/>
              <a:cs typeface="Arial"/>
              <a:sym typeface="Arial"/>
            </a:endParaRPr>
          </a:p>
          <a:p>
            <a:pPr indent="0" lvl="0" marL="0" rtl="0" algn="just">
              <a:spcBef>
                <a:spcPts val="1200"/>
              </a:spcBef>
              <a:spcAft>
                <a:spcPts val="0"/>
              </a:spcAft>
              <a:buNone/>
            </a:pPr>
            <a:r>
              <a:rPr lang="en-GB" sz="1100">
                <a:solidFill>
                  <a:srgbClr val="000000"/>
                </a:solidFill>
                <a:latin typeface="Arial"/>
                <a:ea typeface="Arial"/>
                <a:cs typeface="Arial"/>
                <a:sym typeface="Arial"/>
              </a:rPr>
              <a:t>Enables scrolling for content that doesn't fit within the visible screen.</a:t>
            </a:r>
            <a:endParaRPr sz="1100">
              <a:solidFill>
                <a:srgbClr val="000000"/>
              </a:solidFill>
              <a:latin typeface="Arial"/>
              <a:ea typeface="Arial"/>
              <a:cs typeface="Arial"/>
              <a:sym typeface="Arial"/>
            </a:endParaRPr>
          </a:p>
          <a:p>
            <a:pPr indent="0" lvl="0" marL="0" rtl="0" algn="just">
              <a:spcBef>
                <a:spcPts val="1200"/>
              </a:spcBef>
              <a:spcAft>
                <a:spcPts val="0"/>
              </a:spcAft>
              <a:buNone/>
            </a:pPr>
            <a:r>
              <a:rPr lang="en-GB" sz="1100">
                <a:solidFill>
                  <a:srgbClr val="000000"/>
                </a:solidFill>
                <a:latin typeface="Arial"/>
                <a:ea typeface="Arial"/>
                <a:cs typeface="Arial"/>
                <a:sym typeface="Arial"/>
              </a:rPr>
              <a:t>CoordinatorLayout:</a:t>
            </a:r>
            <a:endParaRPr sz="1100">
              <a:solidFill>
                <a:srgbClr val="000000"/>
              </a:solidFill>
              <a:latin typeface="Arial"/>
              <a:ea typeface="Arial"/>
              <a:cs typeface="Arial"/>
              <a:sym typeface="Arial"/>
            </a:endParaRPr>
          </a:p>
          <a:p>
            <a:pPr indent="0" lvl="0" marL="0" rtl="0" algn="just">
              <a:spcBef>
                <a:spcPts val="1200"/>
              </a:spcBef>
              <a:spcAft>
                <a:spcPts val="0"/>
              </a:spcAft>
              <a:buNone/>
            </a:pPr>
            <a:r>
              <a:rPr lang="en-GB" sz="1100">
                <a:solidFill>
                  <a:srgbClr val="000000"/>
                </a:solidFill>
                <a:latin typeface="Arial"/>
                <a:ea typeface="Arial"/>
                <a:cs typeface="Arial"/>
                <a:sym typeface="Arial"/>
              </a:rPr>
              <a:t>A powerful layout for coordinating animations and transitions between child views.</a:t>
            </a:r>
            <a:endParaRPr sz="1100">
              <a:solidFill>
                <a:srgbClr val="000000"/>
              </a:solidFill>
              <a:latin typeface="Arial"/>
              <a:ea typeface="Arial"/>
              <a:cs typeface="Arial"/>
              <a:sym typeface="Arial"/>
            </a:endParaRPr>
          </a:p>
          <a:p>
            <a:pPr indent="0" lvl="0" marL="0" rtl="0" algn="just">
              <a:spcBef>
                <a:spcPts val="1200"/>
              </a:spcBef>
              <a:spcAft>
                <a:spcPts val="0"/>
              </a:spcAft>
              <a:buNone/>
            </a:pPr>
            <a:r>
              <a:rPr lang="en-GB" sz="1100">
                <a:solidFill>
                  <a:srgbClr val="000000"/>
                </a:solidFill>
                <a:latin typeface="Arial"/>
                <a:ea typeface="Arial"/>
                <a:cs typeface="Arial"/>
                <a:sym typeface="Arial"/>
              </a:rPr>
              <a:t>DrawerLayout:</a:t>
            </a:r>
            <a:endParaRPr sz="1100">
              <a:solidFill>
                <a:srgbClr val="000000"/>
              </a:solidFill>
              <a:latin typeface="Arial"/>
              <a:ea typeface="Arial"/>
              <a:cs typeface="Arial"/>
              <a:sym typeface="Arial"/>
            </a:endParaRPr>
          </a:p>
          <a:p>
            <a:pPr indent="0" lvl="0" marL="0" rtl="0" algn="just">
              <a:spcBef>
                <a:spcPts val="1200"/>
              </a:spcBef>
              <a:spcAft>
                <a:spcPts val="0"/>
              </a:spcAft>
              <a:buNone/>
            </a:pPr>
            <a:r>
              <a:rPr lang="en-GB" sz="1100">
                <a:solidFill>
                  <a:srgbClr val="000000"/>
                </a:solidFill>
                <a:latin typeface="Arial"/>
                <a:ea typeface="Arial"/>
                <a:cs typeface="Arial"/>
                <a:sym typeface="Arial"/>
              </a:rPr>
              <a:t>Creates a navigation drawer that slides in from the side of the screen.</a:t>
            </a:r>
            <a:endParaRPr sz="1100">
              <a:solidFill>
                <a:srgbClr val="000000"/>
              </a:solidFill>
              <a:latin typeface="Arial"/>
              <a:ea typeface="Arial"/>
              <a:cs typeface="Arial"/>
              <a:sym typeface="Arial"/>
            </a:endParaRPr>
          </a:p>
          <a:p>
            <a:pPr indent="0" lvl="0" marL="0" rtl="0" algn="just">
              <a:spcBef>
                <a:spcPts val="1200"/>
              </a:spcBef>
              <a:spcAft>
                <a:spcPts val="1200"/>
              </a:spcAft>
              <a:buNone/>
            </a:pPr>
            <a:r>
              <a:rPr lang="en-GB" sz="1100">
                <a:solidFill>
                  <a:srgbClr val="000000"/>
                </a:solidFill>
                <a:latin typeface="Arial"/>
                <a:ea typeface="Arial"/>
                <a:cs typeface="Arial"/>
                <a:sym typeface="Arial"/>
              </a:rPr>
              <a:t>These layouts help developers create responsive and visually appealing user interfaces for Android applications by specifying how UI elements are arranged and displayed on the screen.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Intent</a:t>
            </a:r>
            <a:endParaRPr/>
          </a:p>
        </p:txBody>
      </p:sp>
      <p:sp>
        <p:nvSpPr>
          <p:cNvPr id="107" name="Google Shape;107;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just">
              <a:spcBef>
                <a:spcPts val="1500"/>
              </a:spcBef>
              <a:spcAft>
                <a:spcPts val="0"/>
              </a:spcAft>
              <a:buNone/>
            </a:pPr>
            <a:r>
              <a:rPr b="1" lang="en-GB" sz="1100">
                <a:solidFill>
                  <a:srgbClr val="4472C4"/>
                </a:solidFill>
                <a:latin typeface="Arial"/>
                <a:ea typeface="Arial"/>
                <a:cs typeface="Arial"/>
                <a:sym typeface="Arial"/>
              </a:rPr>
              <a:t>Intent</a:t>
            </a:r>
            <a:endParaRPr b="1" sz="1100">
              <a:solidFill>
                <a:srgbClr val="4472C4"/>
              </a:solidFill>
              <a:latin typeface="Arial"/>
              <a:ea typeface="Arial"/>
              <a:cs typeface="Arial"/>
              <a:sym typeface="Arial"/>
            </a:endParaRPr>
          </a:p>
          <a:p>
            <a:pPr indent="0" lvl="0" marL="0" rtl="0" algn="just">
              <a:spcBef>
                <a:spcPts val="1500"/>
              </a:spcBef>
              <a:spcAft>
                <a:spcPts val="0"/>
              </a:spcAft>
              <a:buNone/>
            </a:pPr>
            <a:r>
              <a:rPr lang="en-GB" sz="1100">
                <a:solidFill>
                  <a:srgbClr val="374151"/>
                </a:solidFill>
                <a:latin typeface="Arial"/>
                <a:ea typeface="Arial"/>
                <a:cs typeface="Arial"/>
                <a:sym typeface="Arial"/>
              </a:rPr>
              <a:t>Intents: Allows communication between Different components of an app, as well as between Different applications.</a:t>
            </a:r>
            <a:endParaRPr sz="1100">
              <a:solidFill>
                <a:srgbClr val="374151"/>
              </a:solidFill>
              <a:latin typeface="Arial"/>
              <a:ea typeface="Arial"/>
              <a:cs typeface="Arial"/>
              <a:sym typeface="Arial"/>
            </a:endParaRPr>
          </a:p>
          <a:p>
            <a:pPr indent="0" lvl="0" marL="0" rtl="0" algn="just">
              <a:spcBef>
                <a:spcPts val="1500"/>
              </a:spcBef>
              <a:spcAft>
                <a:spcPts val="0"/>
              </a:spcAft>
              <a:buNone/>
            </a:pPr>
            <a:r>
              <a:rPr b="1" lang="en-GB" sz="1100">
                <a:solidFill>
                  <a:srgbClr val="4472C4"/>
                </a:solidFill>
                <a:latin typeface="Arial"/>
                <a:ea typeface="Arial"/>
                <a:cs typeface="Arial"/>
                <a:sym typeface="Arial"/>
              </a:rPr>
              <a:t>Use of Intent</a:t>
            </a:r>
            <a:endParaRPr b="1" sz="1100">
              <a:solidFill>
                <a:srgbClr val="4472C4"/>
              </a:solidFill>
              <a:latin typeface="Arial"/>
              <a:ea typeface="Arial"/>
              <a:cs typeface="Arial"/>
              <a:sym typeface="Arial"/>
            </a:endParaRPr>
          </a:p>
          <a:p>
            <a:pPr indent="0" lvl="0" marL="0" rtl="0" algn="just">
              <a:spcBef>
                <a:spcPts val="1500"/>
              </a:spcBef>
              <a:spcAft>
                <a:spcPts val="0"/>
              </a:spcAft>
              <a:buNone/>
            </a:pPr>
            <a:r>
              <a:rPr lang="en-GB" sz="1100">
                <a:solidFill>
                  <a:srgbClr val="2D2F31"/>
                </a:solidFill>
                <a:latin typeface="Arial"/>
                <a:ea typeface="Arial"/>
                <a:cs typeface="Arial"/>
                <a:sym typeface="Arial"/>
              </a:rPr>
              <a:t>Intents are used to request an action to be performed either within the same app or by other apps,</a:t>
            </a:r>
            <a:r>
              <a:rPr lang="en-GB" sz="1100">
                <a:solidFill>
                  <a:srgbClr val="2D2F31"/>
                </a:solidFill>
                <a:highlight>
                  <a:srgbClr val="C0C4FC"/>
                </a:highlight>
                <a:latin typeface="Arial"/>
                <a:ea typeface="Arial"/>
                <a:cs typeface="Arial"/>
                <a:sym typeface="Arial"/>
              </a:rPr>
              <a:t>and they can be used for a variety of purposes, such as starting activities, launching services,</a:t>
            </a:r>
            <a:r>
              <a:rPr lang="en-GB" sz="1100">
                <a:solidFill>
                  <a:srgbClr val="2D2F31"/>
                </a:solidFill>
                <a:latin typeface="Arial"/>
                <a:ea typeface="Arial"/>
                <a:cs typeface="Arial"/>
                <a:sym typeface="Arial"/>
              </a:rPr>
              <a:t> broadcasting messages and more.</a:t>
            </a:r>
            <a:endParaRPr sz="1100">
              <a:solidFill>
                <a:srgbClr val="2D2F31"/>
              </a:solidFill>
              <a:latin typeface="Arial"/>
              <a:ea typeface="Arial"/>
              <a:cs typeface="Arial"/>
              <a:sym typeface="Arial"/>
            </a:endParaRPr>
          </a:p>
          <a:p>
            <a:pPr indent="0" lvl="0" marL="0" rtl="0" algn="just">
              <a:spcBef>
                <a:spcPts val="1500"/>
              </a:spcBef>
              <a:spcAft>
                <a:spcPts val="0"/>
              </a:spcAft>
              <a:buNone/>
            </a:pPr>
            <a:r>
              <a:rPr b="1" lang="en-GB" sz="1100">
                <a:solidFill>
                  <a:srgbClr val="374151"/>
                </a:solidFill>
                <a:latin typeface="Arial"/>
                <a:ea typeface="Arial"/>
                <a:cs typeface="Arial"/>
                <a:sym typeface="Arial"/>
              </a:rPr>
              <a:t>There are 2 type of intent</a:t>
            </a:r>
            <a:endParaRPr b="1" sz="1100">
              <a:solidFill>
                <a:srgbClr val="374151"/>
              </a:solidFill>
              <a:latin typeface="Arial"/>
              <a:ea typeface="Arial"/>
              <a:cs typeface="Arial"/>
              <a:sym typeface="Arial"/>
            </a:endParaRPr>
          </a:p>
          <a:p>
            <a:pPr indent="-228600" lvl="0" marL="457200" rtl="0" algn="just">
              <a:spcBef>
                <a:spcPts val="1500"/>
              </a:spcBef>
              <a:spcAft>
                <a:spcPts val="0"/>
              </a:spcAft>
              <a:buNone/>
            </a:pPr>
            <a:r>
              <a:rPr b="1" lang="en-GB" sz="1100">
                <a:solidFill>
                  <a:srgbClr val="374151"/>
                </a:solidFill>
                <a:latin typeface="Times New Roman"/>
                <a:ea typeface="Times New Roman"/>
                <a:cs typeface="Times New Roman"/>
                <a:sym typeface="Times New Roman"/>
              </a:rPr>
              <a:t>1)</a:t>
            </a:r>
            <a:r>
              <a:rPr lang="en-GB" sz="700">
                <a:solidFill>
                  <a:srgbClr val="374151"/>
                </a:solidFill>
                <a:latin typeface="Times New Roman"/>
                <a:ea typeface="Times New Roman"/>
                <a:cs typeface="Times New Roman"/>
                <a:sym typeface="Times New Roman"/>
              </a:rPr>
              <a:t>     </a:t>
            </a:r>
            <a:r>
              <a:rPr b="1" lang="en-GB" sz="1100">
                <a:solidFill>
                  <a:srgbClr val="374151"/>
                </a:solidFill>
                <a:latin typeface="Arial"/>
                <a:ea typeface="Arial"/>
                <a:cs typeface="Arial"/>
                <a:sym typeface="Arial"/>
              </a:rPr>
              <a:t>Implicit</a:t>
            </a:r>
            <a:r>
              <a:rPr b="1" lang="en-GB" sz="1100">
                <a:solidFill>
                  <a:srgbClr val="374151"/>
                </a:solidFill>
                <a:latin typeface="Arial"/>
                <a:ea typeface="Arial"/>
                <a:cs typeface="Arial"/>
                <a:sym typeface="Arial"/>
              </a:rPr>
              <a:t> intent</a:t>
            </a:r>
            <a:endParaRPr b="1" sz="1100">
              <a:solidFill>
                <a:srgbClr val="374151"/>
              </a:solidFill>
              <a:latin typeface="Arial"/>
              <a:ea typeface="Arial"/>
              <a:cs typeface="Arial"/>
              <a:sym typeface="Arial"/>
            </a:endParaRPr>
          </a:p>
          <a:p>
            <a:pPr indent="-228600" lvl="0" marL="457200" rtl="0" algn="just">
              <a:spcBef>
                <a:spcPts val="500"/>
              </a:spcBef>
              <a:spcAft>
                <a:spcPts val="0"/>
              </a:spcAft>
              <a:buNone/>
            </a:pPr>
            <a:r>
              <a:rPr b="1" lang="en-GB" sz="1100">
                <a:solidFill>
                  <a:srgbClr val="374151"/>
                </a:solidFill>
                <a:latin typeface="Times New Roman"/>
                <a:ea typeface="Times New Roman"/>
                <a:cs typeface="Times New Roman"/>
                <a:sym typeface="Times New Roman"/>
              </a:rPr>
              <a:t>2)</a:t>
            </a:r>
            <a:r>
              <a:rPr lang="en-GB" sz="700">
                <a:solidFill>
                  <a:srgbClr val="374151"/>
                </a:solidFill>
                <a:latin typeface="Times New Roman"/>
                <a:ea typeface="Times New Roman"/>
                <a:cs typeface="Times New Roman"/>
                <a:sym typeface="Times New Roman"/>
              </a:rPr>
              <a:t>     </a:t>
            </a:r>
            <a:r>
              <a:rPr b="1" lang="en-GB" sz="1100">
                <a:solidFill>
                  <a:srgbClr val="374151"/>
                </a:solidFill>
                <a:latin typeface="Arial"/>
                <a:ea typeface="Arial"/>
                <a:cs typeface="Arial"/>
                <a:sym typeface="Arial"/>
              </a:rPr>
              <a:t>Explicit</a:t>
            </a:r>
            <a:r>
              <a:rPr b="1" lang="en-GB" sz="1100">
                <a:solidFill>
                  <a:srgbClr val="374151"/>
                </a:solidFill>
                <a:latin typeface="Arial"/>
                <a:ea typeface="Arial"/>
                <a:cs typeface="Arial"/>
                <a:sym typeface="Arial"/>
              </a:rPr>
              <a:t> Intent</a:t>
            </a:r>
            <a:endParaRPr b="1" sz="1100">
              <a:solidFill>
                <a:srgbClr val="374151"/>
              </a:solidFill>
              <a:latin typeface="Arial"/>
              <a:ea typeface="Arial"/>
              <a:cs typeface="Arial"/>
              <a:sym typeface="Arial"/>
            </a:endParaRPr>
          </a:p>
          <a:p>
            <a:pPr indent="0" lvl="0" marL="0" rtl="0" algn="l">
              <a:spcBef>
                <a:spcPts val="15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Intent(Cont..)</a:t>
            </a:r>
            <a:endParaRPr/>
          </a:p>
        </p:txBody>
      </p:sp>
      <p:sp>
        <p:nvSpPr>
          <p:cNvPr id="113" name="Google Shape;113;p2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just">
              <a:spcBef>
                <a:spcPts val="1500"/>
              </a:spcBef>
              <a:spcAft>
                <a:spcPts val="0"/>
              </a:spcAft>
              <a:buNone/>
            </a:pPr>
            <a:r>
              <a:rPr b="1" lang="en-GB" sz="1100">
                <a:solidFill>
                  <a:srgbClr val="374151"/>
                </a:solidFill>
                <a:latin typeface="Arial"/>
                <a:ea typeface="Arial"/>
                <a:cs typeface="Arial"/>
                <a:sym typeface="Arial"/>
              </a:rPr>
              <a:t>1)Explicit intent- </a:t>
            </a:r>
            <a:r>
              <a:rPr lang="en-GB" sz="1100">
                <a:solidFill>
                  <a:srgbClr val="2D2F31"/>
                </a:solidFill>
                <a:latin typeface="Arial"/>
                <a:ea typeface="Arial"/>
                <a:cs typeface="Arial"/>
                <a:sym typeface="Arial"/>
              </a:rPr>
              <a:t>Explicit intents are used to start a specific component within your own application, typically by specifying the target components class name.</a:t>
            </a:r>
            <a:endParaRPr sz="1100">
              <a:solidFill>
                <a:srgbClr val="2D2F31"/>
              </a:solidFill>
              <a:latin typeface="Arial"/>
              <a:ea typeface="Arial"/>
              <a:cs typeface="Arial"/>
              <a:sym typeface="Arial"/>
            </a:endParaRPr>
          </a:p>
          <a:p>
            <a:pPr indent="0" lvl="0" marL="0" rtl="0" algn="just">
              <a:spcBef>
                <a:spcPts val="1500"/>
              </a:spcBef>
              <a:spcAft>
                <a:spcPts val="0"/>
              </a:spcAft>
              <a:buNone/>
            </a:pPr>
            <a:r>
              <a:rPr lang="en-GB" sz="1100">
                <a:solidFill>
                  <a:srgbClr val="2D2F31"/>
                </a:solidFill>
                <a:latin typeface="Arial"/>
                <a:ea typeface="Arial"/>
                <a:cs typeface="Arial"/>
                <a:sym typeface="Arial"/>
              </a:rPr>
              <a:t>Eg. Create MainActivity and SecondActivity class in same package.(ritght click package-activity-empty view activity)</a:t>
            </a:r>
            <a:endParaRPr sz="1100">
              <a:solidFill>
                <a:srgbClr val="2D2F31"/>
              </a:solidFill>
              <a:latin typeface="Arial"/>
              <a:ea typeface="Arial"/>
              <a:cs typeface="Arial"/>
              <a:sym typeface="Arial"/>
            </a:endParaRPr>
          </a:p>
          <a:p>
            <a:pPr indent="0" lvl="0" marL="0" rtl="0" algn="just">
              <a:spcBef>
                <a:spcPts val="1500"/>
              </a:spcBef>
              <a:spcAft>
                <a:spcPts val="0"/>
              </a:spcAft>
              <a:buNone/>
            </a:pPr>
            <a:r>
              <a:rPr lang="en-GB" sz="1100">
                <a:solidFill>
                  <a:srgbClr val="2D2F31"/>
                </a:solidFill>
                <a:latin typeface="Arial"/>
                <a:ea typeface="Arial"/>
                <a:cs typeface="Arial"/>
                <a:sym typeface="Arial"/>
              </a:rPr>
              <a:t>We want to navigate from mainActivity to second Activity.</a:t>
            </a:r>
            <a:endParaRPr sz="1100">
              <a:solidFill>
                <a:srgbClr val="2D2F31"/>
              </a:solidFill>
              <a:latin typeface="Arial"/>
              <a:ea typeface="Arial"/>
              <a:cs typeface="Arial"/>
              <a:sym typeface="Arial"/>
            </a:endParaRPr>
          </a:p>
          <a:p>
            <a:pPr indent="0" lvl="0" marL="0" rtl="0" algn="just">
              <a:spcBef>
                <a:spcPts val="1500"/>
              </a:spcBef>
              <a:spcAft>
                <a:spcPts val="0"/>
              </a:spcAft>
              <a:buNone/>
            </a:pPr>
            <a:r>
              <a:rPr b="1" lang="en-GB" sz="1100">
                <a:solidFill>
                  <a:srgbClr val="2D2F31"/>
                </a:solidFill>
                <a:latin typeface="Arial"/>
                <a:ea typeface="Arial"/>
                <a:cs typeface="Arial"/>
                <a:sym typeface="Arial"/>
              </a:rPr>
              <a:t>Implicit Intent:-</a:t>
            </a:r>
            <a:r>
              <a:rPr lang="en-GB" sz="1100">
                <a:solidFill>
                  <a:srgbClr val="2D2F31"/>
                </a:solidFill>
                <a:latin typeface="Arial"/>
                <a:ea typeface="Arial"/>
                <a:cs typeface="Arial"/>
                <a:sym typeface="Arial"/>
              </a:rPr>
              <a:t>Implicit intents are used to perform actions that can involve components from other applications.You specify the action you want to perform, and the Android system finds the appropriate component to handle that action.</a:t>
            </a:r>
            <a:endParaRPr sz="1100">
              <a:solidFill>
                <a:srgbClr val="2D2F31"/>
              </a:solidFill>
              <a:latin typeface="Arial"/>
              <a:ea typeface="Arial"/>
              <a:cs typeface="Arial"/>
              <a:sym typeface="Arial"/>
            </a:endParaRPr>
          </a:p>
          <a:p>
            <a:pPr indent="0" lvl="0" marL="0" rtl="0" algn="just">
              <a:spcBef>
                <a:spcPts val="1500"/>
              </a:spcBef>
              <a:spcAft>
                <a:spcPts val="0"/>
              </a:spcAft>
              <a:buNone/>
            </a:pPr>
            <a:r>
              <a:rPr b="1" lang="en-GB" sz="1100">
                <a:solidFill>
                  <a:srgbClr val="2D2F31"/>
                </a:solidFill>
                <a:latin typeface="Arial"/>
                <a:ea typeface="Arial"/>
                <a:cs typeface="Arial"/>
                <a:sym typeface="Arial"/>
              </a:rPr>
              <a:t>Eg.Suppose you want to open a web page using the device's web browser.</a:t>
            </a:r>
            <a:endParaRPr b="1" sz="1100">
              <a:solidFill>
                <a:srgbClr val="2D2F31"/>
              </a:solidFill>
              <a:latin typeface="Arial"/>
              <a:ea typeface="Arial"/>
              <a:cs typeface="Arial"/>
              <a:sym typeface="Arial"/>
            </a:endParaRPr>
          </a:p>
          <a:p>
            <a:pPr indent="0" lvl="0" marL="0" rtl="0" algn="just">
              <a:spcBef>
                <a:spcPts val="1500"/>
              </a:spcBef>
              <a:spcAft>
                <a:spcPts val="1500"/>
              </a:spcAft>
              <a:buNone/>
            </a:pPr>
            <a:r>
              <a:t/>
            </a:r>
            <a:endParaRPr sz="1100">
              <a:solidFill>
                <a:srgbClr val="2D2F3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