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99a07e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99a07e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a99c993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a99c993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a99c993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a99c993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a99c993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a99c993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a99c993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a99c993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a99c993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a99c993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Unit-4 Database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SQLite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Android data and storage API</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400">
                <a:solidFill>
                  <a:srgbClr val="333333"/>
                </a:solidFill>
                <a:highlight>
                  <a:srgbClr val="FFFFFF"/>
                </a:highlight>
                <a:latin typeface="Arial"/>
                <a:ea typeface="Arial"/>
                <a:cs typeface="Arial"/>
                <a:sym typeface="Arial"/>
              </a:rPr>
              <a:t>SQLite</a:t>
            </a:r>
            <a:r>
              <a:rPr lang="en-GB" sz="1400">
                <a:solidFill>
                  <a:srgbClr val="333333"/>
                </a:solidFill>
                <a:highlight>
                  <a:srgbClr val="FFFFFF"/>
                </a:highlight>
                <a:latin typeface="Arial"/>
                <a:ea typeface="Arial"/>
                <a:cs typeface="Arial"/>
                <a:sym typeface="Arial"/>
              </a:rPr>
              <a:t> is an </a:t>
            </a:r>
            <a:r>
              <a:rPr b="1" lang="en-GB" sz="1400">
                <a:solidFill>
                  <a:srgbClr val="333333"/>
                </a:solidFill>
                <a:highlight>
                  <a:srgbClr val="FFFFFF"/>
                </a:highlight>
                <a:latin typeface="Arial"/>
                <a:ea typeface="Arial"/>
                <a:cs typeface="Arial"/>
                <a:sym typeface="Arial"/>
              </a:rPr>
              <a:t>open-source relational database</a:t>
            </a:r>
            <a:r>
              <a:rPr lang="en-GB" sz="1400">
                <a:solidFill>
                  <a:srgbClr val="333333"/>
                </a:solidFill>
                <a:highlight>
                  <a:srgbClr val="FFFFFF"/>
                </a:highlight>
                <a:latin typeface="Arial"/>
                <a:ea typeface="Arial"/>
                <a:cs typeface="Arial"/>
                <a:sym typeface="Arial"/>
              </a:rPr>
              <a:t> i.e. used to perform database operations on android devices such as storing, manipulating or retrieving persistent data from the database.</a:t>
            </a:r>
            <a:endParaRPr sz="14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333333"/>
                </a:solidFill>
                <a:latin typeface="Arial"/>
                <a:ea typeface="Arial"/>
                <a:cs typeface="Arial"/>
                <a:sym typeface="Arial"/>
              </a:rPr>
              <a:t>It is embedded in android by default. So, there is no need to perform any database setup or administration task.</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Classes and methods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b="1" lang="en-GB" sz="2844">
                <a:solidFill>
                  <a:srgbClr val="333333"/>
                </a:solidFill>
                <a:highlight>
                  <a:srgbClr val="FFFFFF"/>
                </a:highlight>
                <a:latin typeface="Arial"/>
                <a:ea typeface="Arial"/>
                <a:cs typeface="Arial"/>
                <a:sym typeface="Arial"/>
              </a:rPr>
              <a:t>SQLiteOpenHelper</a:t>
            </a:r>
            <a:r>
              <a:rPr lang="en-GB" sz="2844">
                <a:solidFill>
                  <a:srgbClr val="333333"/>
                </a:solidFill>
                <a:highlight>
                  <a:srgbClr val="FFFFFF"/>
                </a:highlight>
                <a:latin typeface="Arial"/>
                <a:ea typeface="Arial"/>
                <a:cs typeface="Arial"/>
                <a:sym typeface="Arial"/>
              </a:rPr>
              <a:t> class provides the functionality to use the SQLite database.</a:t>
            </a:r>
            <a:endParaRPr sz="2844">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2844">
                <a:solidFill>
                  <a:srgbClr val="333333"/>
                </a:solidFill>
                <a:highlight>
                  <a:srgbClr val="FFFFFF"/>
                </a:highlight>
                <a:latin typeface="Arial"/>
                <a:ea typeface="Arial"/>
                <a:cs typeface="Arial"/>
                <a:sym typeface="Arial"/>
              </a:rPr>
              <a:t>Android has features available to handle changing database schemas, which mostly depend on using the SQLiteOpenHelper class. SQLiteOpenHelper is designed to get rid of two very common problems.</a:t>
            </a:r>
            <a:endParaRPr sz="2844">
              <a:solidFill>
                <a:srgbClr val="333333"/>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2844">
                <a:solidFill>
                  <a:srgbClr val="333333"/>
                </a:solidFill>
                <a:highlight>
                  <a:srgbClr val="FFFFFF"/>
                </a:highlight>
                <a:latin typeface="Arial"/>
                <a:ea typeface="Arial"/>
                <a:cs typeface="Arial"/>
                <a:sym typeface="Arial"/>
              </a:rPr>
              <a:t>1)</a:t>
            </a:r>
            <a:r>
              <a:rPr lang="en-GB" sz="2844">
                <a:solidFill>
                  <a:srgbClr val="333333"/>
                </a:solidFill>
                <a:highlight>
                  <a:srgbClr val="FFFFFF"/>
                </a:highlight>
                <a:latin typeface="Times New Roman"/>
                <a:ea typeface="Times New Roman"/>
                <a:cs typeface="Times New Roman"/>
                <a:sym typeface="Times New Roman"/>
              </a:rPr>
              <a:t>     </a:t>
            </a:r>
            <a:r>
              <a:rPr lang="en-GB" sz="2844">
                <a:solidFill>
                  <a:srgbClr val="333333"/>
                </a:solidFill>
                <a:highlight>
                  <a:srgbClr val="FFFFFF"/>
                </a:highlight>
                <a:latin typeface="Arial"/>
                <a:ea typeface="Arial"/>
                <a:cs typeface="Arial"/>
                <a:sym typeface="Arial"/>
              </a:rPr>
              <a:t>When the application runs the first time - At this point, we do not yet have a database. So we will have to create the tables, indexes, starter data, and so on.</a:t>
            </a:r>
            <a:endParaRPr sz="2844">
              <a:solidFill>
                <a:srgbClr val="333333"/>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2844">
                <a:solidFill>
                  <a:srgbClr val="333333"/>
                </a:solidFill>
                <a:highlight>
                  <a:srgbClr val="FFFFFF"/>
                </a:highlight>
                <a:latin typeface="Arial"/>
                <a:ea typeface="Arial"/>
                <a:cs typeface="Arial"/>
                <a:sym typeface="Arial"/>
              </a:rPr>
              <a:t>2)</a:t>
            </a:r>
            <a:r>
              <a:rPr lang="en-GB" sz="2844">
                <a:solidFill>
                  <a:srgbClr val="333333"/>
                </a:solidFill>
                <a:highlight>
                  <a:srgbClr val="FFFFFF"/>
                </a:highlight>
                <a:latin typeface="Times New Roman"/>
                <a:ea typeface="Times New Roman"/>
                <a:cs typeface="Times New Roman"/>
                <a:sym typeface="Times New Roman"/>
              </a:rPr>
              <a:t>     </a:t>
            </a:r>
            <a:r>
              <a:rPr lang="en-GB" sz="2844">
                <a:solidFill>
                  <a:srgbClr val="333333"/>
                </a:solidFill>
                <a:highlight>
                  <a:srgbClr val="FFFFFF"/>
                </a:highlight>
                <a:latin typeface="Arial"/>
                <a:ea typeface="Arial"/>
                <a:cs typeface="Arial"/>
                <a:sym typeface="Arial"/>
              </a:rPr>
              <a:t>When the application is upgraded to a newer schema - Our database will still be on the old schema from the older edition of the app. We will have option to alter the database schema to match the needs of the rest of the app.</a:t>
            </a:r>
            <a:endParaRPr sz="2844">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Classes and methods(Cont..)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Constructor</a:t>
            </a:r>
            <a:endParaRPr b="1"/>
          </a:p>
          <a:p>
            <a:pPr indent="0" lvl="0" marL="0" rtl="0" algn="l">
              <a:spcBef>
                <a:spcPts val="1200"/>
              </a:spcBef>
              <a:spcAft>
                <a:spcPts val="0"/>
              </a:spcAft>
              <a:buNone/>
            </a:pPr>
            <a:r>
              <a:rPr lang="en-GB" sz="1100">
                <a:solidFill>
                  <a:srgbClr val="610B4B"/>
                </a:solidFill>
                <a:highlight>
                  <a:srgbClr val="FFFFFF"/>
                </a:highlight>
                <a:latin typeface="Arial"/>
                <a:ea typeface="Arial"/>
                <a:cs typeface="Arial"/>
                <a:sym typeface="Arial"/>
              </a:rPr>
              <a:t>Constructors of SQLiteOpenHelper class</a:t>
            </a:r>
            <a:endParaRPr sz="1100">
              <a:solidFill>
                <a:srgbClr val="610B4B"/>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There are two constructors of SQLiteOpenHelper class.</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1) SQLiteOpenHelper(Context context, String name, SQLiteDatabase.CursorFactory factory, int version)  	</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-creates an object for creating, opening and managing the database.</a:t>
            </a:r>
            <a:endParaRPr sz="11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rPr lang="en-GB" sz="1100">
                <a:solidFill>
                  <a:srgbClr val="333333"/>
                </a:solidFill>
                <a:latin typeface="Arial"/>
                <a:ea typeface="Arial"/>
                <a:cs typeface="Arial"/>
                <a:sym typeface="Arial"/>
              </a:rPr>
              <a:t>2) SQLiteOpenHelper(Context context, String name, SQLiteDatabase.CursorFactory factory, int version, DatabaseErrorHandler errorHandler)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Classes and methods(Cont..)</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b="1" lang="en-GB" sz="1100">
                <a:solidFill>
                  <a:srgbClr val="610B4B"/>
                </a:solidFill>
                <a:highlight>
                  <a:srgbClr val="FFFFFF"/>
                </a:highlight>
                <a:latin typeface="Arial"/>
                <a:ea typeface="Arial"/>
                <a:cs typeface="Arial"/>
                <a:sym typeface="Arial"/>
              </a:rPr>
              <a:t>Methods of SQLiteDatabase class</a:t>
            </a:r>
            <a:endParaRPr b="1" sz="1100">
              <a:solidFill>
                <a:srgbClr val="610B4B"/>
              </a:solidFill>
              <a:highlight>
                <a:srgbClr val="FFFFFF"/>
              </a:highlight>
              <a:latin typeface="Arial"/>
              <a:ea typeface="Arial"/>
              <a:cs typeface="Arial"/>
              <a:sym typeface="Arial"/>
            </a:endParaRPr>
          </a:p>
          <a:p>
            <a:pPr indent="0" lvl="0" marL="0" rtl="0" algn="l">
              <a:spcBef>
                <a:spcPts val="1200"/>
              </a:spcBef>
              <a:spcAft>
                <a:spcPts val="0"/>
              </a:spcAft>
              <a:buNone/>
            </a:pPr>
            <a:r>
              <a:rPr lang="en-GB" sz="1100">
                <a:solidFill>
                  <a:srgbClr val="333333"/>
                </a:solidFill>
                <a:highlight>
                  <a:srgbClr val="FFFFFF"/>
                </a:highlight>
                <a:latin typeface="Arial"/>
                <a:ea typeface="Arial"/>
                <a:cs typeface="Arial"/>
                <a:sym typeface="Arial"/>
              </a:rPr>
              <a:t>There are many methods in SQLiteDatabase class. Some of them are as follows:</a:t>
            </a:r>
            <a:endParaRPr sz="1100">
              <a:solidFill>
                <a:srgbClr val="333333"/>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1100">
                <a:solidFill>
                  <a:srgbClr val="333333"/>
                </a:solidFill>
                <a:highlight>
                  <a:srgbClr val="FFFFFF"/>
                </a:highlight>
                <a:latin typeface="Arial"/>
                <a:ea typeface="Arial"/>
                <a:cs typeface="Arial"/>
                <a:sym typeface="Arial"/>
              </a:rPr>
              <a:t>1)</a:t>
            </a:r>
            <a:r>
              <a:rPr lang="en-GB" sz="700">
                <a:solidFill>
                  <a:srgbClr val="333333"/>
                </a:solidFill>
                <a:highlight>
                  <a:srgbClr val="FFFFFF"/>
                </a:highlight>
                <a:latin typeface="Times New Roman"/>
                <a:ea typeface="Times New Roman"/>
                <a:cs typeface="Times New Roman"/>
                <a:sym typeface="Times New Roman"/>
              </a:rPr>
              <a:t>     </a:t>
            </a:r>
            <a:r>
              <a:rPr lang="en-GB" sz="1100">
                <a:solidFill>
                  <a:srgbClr val="333333"/>
                </a:solidFill>
                <a:highlight>
                  <a:srgbClr val="FFFFFF"/>
                </a:highlight>
                <a:latin typeface="Arial"/>
                <a:ea typeface="Arial"/>
                <a:cs typeface="Arial"/>
                <a:sym typeface="Arial"/>
              </a:rPr>
              <a:t>void execSQL(String sql)-&gt; executes the sql query not select query.</a:t>
            </a:r>
            <a:endParaRPr sz="1100">
              <a:solidFill>
                <a:srgbClr val="333333"/>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1100">
                <a:solidFill>
                  <a:srgbClr val="333333"/>
                </a:solidFill>
                <a:highlight>
                  <a:srgbClr val="FFFFFF"/>
                </a:highlight>
                <a:latin typeface="Arial"/>
                <a:ea typeface="Arial"/>
                <a:cs typeface="Arial"/>
                <a:sym typeface="Arial"/>
              </a:rPr>
              <a:t>2)</a:t>
            </a:r>
            <a:r>
              <a:rPr lang="en-GB" sz="700">
                <a:solidFill>
                  <a:srgbClr val="333333"/>
                </a:solidFill>
                <a:highlight>
                  <a:srgbClr val="FFFFFF"/>
                </a:highlight>
                <a:latin typeface="Times New Roman"/>
                <a:ea typeface="Times New Roman"/>
                <a:cs typeface="Times New Roman"/>
                <a:sym typeface="Times New Roman"/>
              </a:rPr>
              <a:t>     </a:t>
            </a:r>
            <a:r>
              <a:rPr lang="en-GB" sz="1100">
                <a:solidFill>
                  <a:srgbClr val="333333"/>
                </a:solidFill>
                <a:highlight>
                  <a:srgbClr val="FFFFFF"/>
                </a:highlight>
                <a:latin typeface="Arial"/>
                <a:ea typeface="Arial"/>
                <a:cs typeface="Arial"/>
                <a:sym typeface="Arial"/>
              </a:rPr>
              <a:t>long insert(String table, String nullColumnHack, ContentValues values)-&gt;inserts a record on the database. The table specifies the table name, nullColumnHack doesn't allow completely null values. If second argument is null, android will store null values if values are empty. The third argument specifies the values to be stored.</a:t>
            </a:r>
            <a:endParaRPr sz="1100">
              <a:solidFill>
                <a:srgbClr val="333333"/>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1100">
                <a:solidFill>
                  <a:srgbClr val="333333"/>
                </a:solidFill>
                <a:highlight>
                  <a:srgbClr val="FFFFFF"/>
                </a:highlight>
                <a:latin typeface="Arial"/>
                <a:ea typeface="Arial"/>
                <a:cs typeface="Arial"/>
                <a:sym typeface="Arial"/>
              </a:rPr>
              <a:t>3)</a:t>
            </a:r>
            <a:r>
              <a:rPr lang="en-GB" sz="700">
                <a:solidFill>
                  <a:srgbClr val="333333"/>
                </a:solidFill>
                <a:highlight>
                  <a:srgbClr val="FFFFFF"/>
                </a:highlight>
                <a:latin typeface="Times New Roman"/>
                <a:ea typeface="Times New Roman"/>
                <a:cs typeface="Times New Roman"/>
                <a:sym typeface="Times New Roman"/>
              </a:rPr>
              <a:t>     </a:t>
            </a:r>
            <a:r>
              <a:rPr lang="en-GB" sz="1100">
                <a:solidFill>
                  <a:srgbClr val="333333"/>
                </a:solidFill>
                <a:highlight>
                  <a:srgbClr val="FFFFFF"/>
                </a:highlight>
                <a:latin typeface="Arial"/>
                <a:ea typeface="Arial"/>
                <a:cs typeface="Arial"/>
                <a:sym typeface="Arial"/>
              </a:rPr>
              <a:t>int update(String table, ContentValues values, String whereClause, String[] whereArgs)-&gt; it is used to   	updates a row.</a:t>
            </a:r>
            <a:endParaRPr sz="1100">
              <a:solidFill>
                <a:srgbClr val="333333"/>
              </a:solidFill>
              <a:highlight>
                <a:srgbClr val="FFFFFF"/>
              </a:highlight>
              <a:latin typeface="Arial"/>
              <a:ea typeface="Arial"/>
              <a:cs typeface="Arial"/>
              <a:sym typeface="Arial"/>
            </a:endParaRPr>
          </a:p>
          <a:p>
            <a:pPr indent="-228600" lvl="0" marL="457200" rtl="0" algn="l">
              <a:spcBef>
                <a:spcPts val="1200"/>
              </a:spcBef>
              <a:spcAft>
                <a:spcPts val="0"/>
              </a:spcAft>
              <a:buNone/>
            </a:pPr>
            <a:r>
              <a:rPr lang="en-GB" sz="1100">
                <a:solidFill>
                  <a:srgbClr val="333333"/>
                </a:solidFill>
                <a:highlight>
                  <a:srgbClr val="FFFFFF"/>
                </a:highlight>
                <a:latin typeface="Arial"/>
                <a:ea typeface="Arial"/>
                <a:cs typeface="Arial"/>
                <a:sym typeface="Arial"/>
              </a:rPr>
              <a:t>4)</a:t>
            </a:r>
            <a:r>
              <a:rPr lang="en-GB" sz="700">
                <a:solidFill>
                  <a:srgbClr val="333333"/>
                </a:solidFill>
                <a:highlight>
                  <a:srgbClr val="FFFFFF"/>
                </a:highlight>
                <a:latin typeface="Times New Roman"/>
                <a:ea typeface="Times New Roman"/>
                <a:cs typeface="Times New Roman"/>
                <a:sym typeface="Times New Roman"/>
              </a:rPr>
              <a:t>     </a:t>
            </a:r>
            <a:r>
              <a:rPr lang="en-GB" sz="1100">
                <a:solidFill>
                  <a:srgbClr val="333333"/>
                </a:solidFill>
                <a:highlight>
                  <a:srgbClr val="FFFFFF"/>
                </a:highlight>
                <a:latin typeface="Arial"/>
                <a:ea typeface="Arial"/>
                <a:cs typeface="Arial"/>
                <a:sym typeface="Arial"/>
              </a:rPr>
              <a:t>Cursor query(String table, String[] columns, String selection, String[] selectionArgs, String groupBy, String having, String orderBy)        	</a:t>
            </a:r>
            <a:endParaRPr sz="1100">
              <a:solidFill>
                <a:srgbClr val="333333"/>
              </a:solidFill>
              <a:highlight>
                <a:srgbClr val="FFFFFF"/>
              </a:highlight>
              <a:latin typeface="Arial"/>
              <a:ea typeface="Arial"/>
              <a:cs typeface="Arial"/>
              <a:sym typeface="Arial"/>
            </a:endParaRPr>
          </a:p>
          <a:p>
            <a:pPr indent="0" lvl="0" marL="457200" rtl="0" algn="l">
              <a:spcBef>
                <a:spcPts val="1200"/>
              </a:spcBef>
              <a:spcAft>
                <a:spcPts val="1200"/>
              </a:spcAft>
              <a:buNone/>
            </a:pPr>
            <a:r>
              <a:rPr lang="en-GB" sz="1100">
                <a:solidFill>
                  <a:srgbClr val="333333"/>
                </a:solidFill>
                <a:highlight>
                  <a:srgbClr val="FFFFFF"/>
                </a:highlight>
                <a:latin typeface="Arial"/>
                <a:ea typeface="Arial"/>
                <a:cs typeface="Arial"/>
                <a:sym typeface="Arial"/>
              </a:rPr>
              <a:t>It will returns a cursor over the resultset.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78500" y="1318650"/>
            <a:ext cx="8772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Sharing data between applications with content providers</a:t>
            </a:r>
            <a:endParaRPr/>
          </a:p>
        </p:txBody>
      </p:sp>
      <p:sp>
        <p:nvSpPr>
          <p:cNvPr id="117" name="Google Shape;117;p18"/>
          <p:cNvSpPr txBox="1"/>
          <p:nvPr>
            <p:ph idx="1" type="body"/>
          </p:nvPr>
        </p:nvSpPr>
        <p:spPr>
          <a:xfrm>
            <a:off x="272450" y="2078875"/>
            <a:ext cx="8572500" cy="28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 providers are one of the primary building blocks of Android applications, providing content to applications. They encapsulate data and provide it to applications through the single ContentResolver interface.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 content provider is only required if you need to share data between multiple applications.</a:t>
            </a:r>
            <a:endParaRPr/>
          </a:p>
          <a:p>
            <a:pPr indent="0" lvl="0" marL="0" rtl="0" algn="l">
              <a:spcBef>
                <a:spcPts val="1200"/>
              </a:spcBef>
              <a:spcAft>
                <a:spcPts val="0"/>
              </a:spcAft>
              <a:buNone/>
            </a:pPr>
            <a:r>
              <a:rPr lang="en-GB"/>
              <a:t> For example, the contacts data is used by multiple applications and must be stored in a content provider. 4</a:t>
            </a:r>
            <a:endParaRPr/>
          </a:p>
          <a:p>
            <a:pPr indent="0" lvl="0" marL="0" rtl="0" algn="l">
              <a:spcBef>
                <a:spcPts val="1200"/>
              </a:spcBef>
              <a:spcAft>
                <a:spcPts val="0"/>
              </a:spcAft>
              <a:buNone/>
            </a:pPr>
            <a:r>
              <a:rPr lang="en-GB"/>
              <a:t>If you don't need to share data amongst multiple applications you can use a database directly via android.database.sqlite.SQLiteDatabase.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UriMatcher class Methods</a:t>
            </a:r>
            <a:endParaRPr/>
          </a:p>
        </p:txBody>
      </p:sp>
      <p:sp>
        <p:nvSpPr>
          <p:cNvPr id="123" name="Google Shape;123;p19"/>
          <p:cNvSpPr txBox="1"/>
          <p:nvPr>
            <p:ph idx="1" type="body"/>
          </p:nvPr>
        </p:nvSpPr>
        <p:spPr>
          <a:xfrm>
            <a:off x="1000525" y="2078875"/>
            <a:ext cx="7417500" cy="22611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en-GB" sz="2300">
                <a:solidFill>
                  <a:srgbClr val="000000"/>
                </a:solidFill>
                <a:latin typeface="Arial"/>
                <a:ea typeface="Arial"/>
                <a:cs typeface="Arial"/>
                <a:sym typeface="Arial"/>
              </a:rPr>
              <a:t>The UriMatcher class is helpful for parsing URIs.</a:t>
            </a:r>
            <a:endParaRPr sz="2300">
              <a:solidFill>
                <a:srgbClr val="000000"/>
              </a:solidFill>
              <a:latin typeface="Arial"/>
              <a:ea typeface="Arial"/>
              <a:cs typeface="Arial"/>
              <a:sym typeface="Arial"/>
            </a:endParaRPr>
          </a:p>
          <a:p>
            <a:pPr indent="0" lvl="0" marL="0" rtl="0" algn="l">
              <a:spcBef>
                <a:spcPts val="1200"/>
              </a:spcBef>
              <a:spcAft>
                <a:spcPts val="0"/>
              </a:spcAft>
              <a:buNone/>
            </a:pPr>
            <a:r>
              <a:rPr lang="en-GB" sz="2300">
                <a:solidFill>
                  <a:srgbClr val="000000"/>
                </a:solidFill>
                <a:latin typeface="Arial"/>
                <a:ea typeface="Arial"/>
                <a:cs typeface="Arial"/>
                <a:sym typeface="Arial"/>
              </a:rPr>
              <a:t>The primary methods that need to be implemented are:</a:t>
            </a:r>
            <a:endParaRPr sz="2300">
              <a:solidFill>
                <a:srgbClr val="000000"/>
              </a:solidFill>
              <a:latin typeface="Arial"/>
              <a:ea typeface="Arial"/>
              <a:cs typeface="Arial"/>
              <a:sym typeface="Arial"/>
            </a:endParaRPr>
          </a:p>
          <a:p>
            <a:pPr indent="-228600" lvl="0" marL="0" rtl="0" algn="l">
              <a:spcBef>
                <a:spcPts val="1200"/>
              </a:spcBef>
              <a:spcAft>
                <a:spcPts val="0"/>
              </a:spcAft>
              <a:buNone/>
            </a:pPr>
            <a:r>
              <a:rPr lang="en-GB" sz="2300">
                <a:solidFill>
                  <a:srgbClr val="000000"/>
                </a:solidFill>
                <a:latin typeface="Times New Roman"/>
                <a:ea typeface="Times New Roman"/>
                <a:cs typeface="Times New Roman"/>
                <a:sym typeface="Times New Roman"/>
              </a:rPr>
              <a:t> 	</a:t>
            </a:r>
            <a:r>
              <a:rPr lang="en-GB" sz="2300">
                <a:solidFill>
                  <a:srgbClr val="000000"/>
                </a:solidFill>
                <a:latin typeface="Arial"/>
                <a:ea typeface="Arial"/>
                <a:cs typeface="Arial"/>
                <a:sym typeface="Arial"/>
              </a:rPr>
              <a:t>onCreate()- which is called to initialize the provider query which returns data to the caller</a:t>
            </a:r>
            <a:endParaRPr sz="2300">
              <a:solidFill>
                <a:srgbClr val="000000"/>
              </a:solidFill>
              <a:latin typeface="Arial"/>
              <a:ea typeface="Arial"/>
              <a:cs typeface="Arial"/>
              <a:sym typeface="Arial"/>
            </a:endParaRPr>
          </a:p>
          <a:p>
            <a:pPr indent="-228600" lvl="0" marL="0" rtl="0" algn="l">
              <a:spcBef>
                <a:spcPts val="1200"/>
              </a:spcBef>
              <a:spcAft>
                <a:spcPts val="0"/>
              </a:spcAft>
              <a:buNone/>
            </a:pPr>
            <a:r>
              <a:rPr lang="en-GB" sz="2300">
                <a:solidFill>
                  <a:srgbClr val="000000"/>
                </a:solidFill>
                <a:latin typeface="Times New Roman"/>
                <a:ea typeface="Times New Roman"/>
                <a:cs typeface="Times New Roman"/>
                <a:sym typeface="Times New Roman"/>
              </a:rPr>
              <a:t> 	 </a:t>
            </a:r>
            <a:r>
              <a:rPr lang="en-GB" sz="2300">
                <a:solidFill>
                  <a:srgbClr val="000000"/>
                </a:solidFill>
                <a:latin typeface="Arial"/>
                <a:ea typeface="Arial"/>
                <a:cs typeface="Arial"/>
                <a:sym typeface="Arial"/>
              </a:rPr>
              <a:t>insert()- which inserts new data into the content provider</a:t>
            </a:r>
            <a:endParaRPr sz="2300">
              <a:solidFill>
                <a:srgbClr val="000000"/>
              </a:solidFill>
              <a:latin typeface="Arial"/>
              <a:ea typeface="Arial"/>
              <a:cs typeface="Arial"/>
              <a:sym typeface="Arial"/>
            </a:endParaRPr>
          </a:p>
          <a:p>
            <a:pPr indent="-228600" lvl="0" marL="0" rtl="0" algn="l">
              <a:spcBef>
                <a:spcPts val="1200"/>
              </a:spcBef>
              <a:spcAft>
                <a:spcPts val="0"/>
              </a:spcAft>
              <a:buNone/>
            </a:pPr>
            <a:r>
              <a:rPr lang="en-GB" sz="2300">
                <a:solidFill>
                  <a:srgbClr val="000000"/>
                </a:solidFill>
                <a:latin typeface="Times New Roman"/>
                <a:ea typeface="Times New Roman"/>
                <a:cs typeface="Times New Roman"/>
                <a:sym typeface="Times New Roman"/>
              </a:rPr>
              <a:t>     	</a:t>
            </a:r>
            <a:r>
              <a:rPr lang="en-GB" sz="2300">
                <a:solidFill>
                  <a:srgbClr val="000000"/>
                </a:solidFill>
                <a:latin typeface="Arial"/>
                <a:ea typeface="Arial"/>
                <a:cs typeface="Arial"/>
                <a:sym typeface="Arial"/>
              </a:rPr>
              <a:t>update() -which updates existing data in the content provider</a:t>
            </a:r>
            <a:endParaRPr sz="2300">
              <a:solidFill>
                <a:srgbClr val="000000"/>
              </a:solidFill>
              <a:latin typeface="Arial"/>
              <a:ea typeface="Arial"/>
              <a:cs typeface="Arial"/>
              <a:sym typeface="Arial"/>
            </a:endParaRPr>
          </a:p>
          <a:p>
            <a:pPr indent="-228600" lvl="0" marL="0" rtl="0" algn="l">
              <a:spcBef>
                <a:spcPts val="1200"/>
              </a:spcBef>
              <a:spcAft>
                <a:spcPts val="0"/>
              </a:spcAft>
              <a:buNone/>
            </a:pPr>
            <a:r>
              <a:rPr lang="en-GB" sz="2300">
                <a:solidFill>
                  <a:srgbClr val="000000"/>
                </a:solidFill>
                <a:latin typeface="Times New Roman"/>
                <a:ea typeface="Times New Roman"/>
                <a:cs typeface="Times New Roman"/>
                <a:sym typeface="Times New Roman"/>
              </a:rPr>
              <a:t>     	</a:t>
            </a:r>
            <a:r>
              <a:rPr lang="en-GB" sz="2300">
                <a:solidFill>
                  <a:srgbClr val="000000"/>
                </a:solidFill>
                <a:latin typeface="Arial"/>
                <a:ea typeface="Arial"/>
                <a:cs typeface="Arial"/>
                <a:sym typeface="Arial"/>
              </a:rPr>
              <a:t>delete() -which deletes data from the content provider</a:t>
            </a:r>
            <a:endParaRPr sz="2300">
              <a:solidFill>
                <a:srgbClr val="000000"/>
              </a:solidFill>
              <a:latin typeface="Arial"/>
              <a:ea typeface="Arial"/>
              <a:cs typeface="Arial"/>
              <a:sym typeface="Arial"/>
            </a:endParaRPr>
          </a:p>
          <a:p>
            <a:pPr indent="-228600" lvl="0" marL="0" rtl="0" algn="l">
              <a:spcBef>
                <a:spcPts val="1200"/>
              </a:spcBef>
              <a:spcAft>
                <a:spcPts val="0"/>
              </a:spcAft>
              <a:buNone/>
            </a:pPr>
            <a:r>
              <a:rPr lang="en-GB" sz="2300">
                <a:solidFill>
                  <a:srgbClr val="000000"/>
                </a:solidFill>
                <a:latin typeface="Times New Roman"/>
                <a:ea typeface="Times New Roman"/>
                <a:cs typeface="Times New Roman"/>
                <a:sym typeface="Times New Roman"/>
              </a:rPr>
              <a:t>	</a:t>
            </a:r>
            <a:r>
              <a:rPr lang="en-GB" sz="2300">
                <a:solidFill>
                  <a:srgbClr val="000000"/>
                </a:solidFill>
                <a:latin typeface="Arial"/>
                <a:ea typeface="Arial"/>
                <a:cs typeface="Arial"/>
                <a:sym typeface="Arial"/>
              </a:rPr>
              <a:t>getType()- which returns the MIME type of data in the content provider</a:t>
            </a:r>
            <a:endParaRPr sz="2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