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Raleway"/>
      <p:regular r:id="rId49"/>
      <p:bold r:id="rId50"/>
      <p:italic r:id="rId51"/>
      <p:boldItalic r:id="rId52"/>
    </p:embeddedFont>
    <p:embeddedFont>
      <p:font typeface="Lat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aleway-italic.fntdata"/><Relationship Id="rId50" Type="http://schemas.openxmlformats.org/officeDocument/2006/relationships/font" Target="fonts/Raleway-bold.fntdata"/><Relationship Id="rId53" Type="http://schemas.openxmlformats.org/officeDocument/2006/relationships/font" Target="fonts/Lato-regular.fntdata"/><Relationship Id="rId52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55" Type="http://schemas.openxmlformats.org/officeDocument/2006/relationships/font" Target="fonts/Lato-italic.fntdata"/><Relationship Id="rId10" Type="http://schemas.openxmlformats.org/officeDocument/2006/relationships/slide" Target="slides/slide5.xml"/><Relationship Id="rId54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79f4aee2f7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79f4aee2f7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79f4aee2f7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79f4aee2f7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79f4aee2f7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79f4aee2f7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79f4aee2f7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79f4aee2f7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79f4aee2f7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79f4aee2f7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79f4aee2f7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79f4aee2f7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79f4aee2f7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79f4aee2f7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79f4aee2f7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79f4aee2f7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79f4aee2f7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79f4aee2f7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79f4aee2f7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79f4aee2f7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9f4aee2f7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79f4aee2f7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79f4aee2f7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79f4aee2f7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79f4aee2f7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79f4aee2f7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79f4aee2f7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79f4aee2f7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79f4aee2f7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79f4aee2f7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79f4aee2f7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79f4aee2f7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79f4aee2f7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79f4aee2f7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79f4aee2f7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79f4aee2f7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79f4aee2f7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79f4aee2f7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79f4aee2f7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79f4aee2f7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79f4aee2f7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79f4aee2f7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9f4aee2f7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79f4aee2f7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79f4aee2f7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79f4aee2f7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79f4aee2f7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79f4aee2f7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79f4aee2f7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79f4aee2f7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79f4aee2f7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79f4aee2f7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79f4aee2f7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79f4aee2f7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79f4aee2f7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79f4aee2f7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79f4aee2f7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79f4aee2f7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79f4aee2f7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79f4aee2f7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79f4aee2f7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79f4aee2f7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79f4aee2f7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79f4aee2f7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9f4aee2f7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79f4aee2f7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79f4aee2f7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79f4aee2f7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79f4aee2f7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79f4aee2f7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79f4aee2f7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79f4aee2f7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79f4aee2f7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79f4aee2f7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79f4aee2f7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79f4aee2f7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79f4aee2f7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79f4aee2f7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79f4aee2f7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79f4aee2f7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79f4aee2f7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79f4aee2f7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79f4aee2f7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79f4aee2f7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EDA Case Study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by: Sumeet Rane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Date: 30/10/2022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Organization type for target - 1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Points to be concluded from the above graph.</a:t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Clients which have applied for credits are from most of the organization type ‘Business entity Type 3’ , ‘Self employed’,    ‘Other’ , ‘Medicine’ and ‘Government’.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From Industry type 8,type 6, type 10, religion and  trade type 5 &amp; type 4 there are less clients.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475" y="688375"/>
            <a:ext cx="3480276" cy="435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7800" y="23689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Univariate analysis for Target 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Income range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gathered from the above graph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Male counts are higher compared to Female.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Income range from 100000 to 200000 are having more number of credits.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graph show that Males count are more than Female count in having credits for that range.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income range 400000 and above the count is very less.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625" y="2114625"/>
            <a:ext cx="4584023" cy="1632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Income type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gathered from the above graph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income type ‘working’, ’commercial associate’, and ‘State Servant’ the number of credits are higher than other i.e. 'Maternity leave'.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Females are having more number of credits than Male.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There are less number of credits for income type ‘Maternity leave’.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type 1: There is no income type for ‘student’ , ’pensioner’ and ‘Businessman’ as they don’t do any late payments.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025" y="2006250"/>
            <a:ext cx="411828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contract type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gathered from the above graph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Contract type ‘cash loans’ is having higher number of credits than contract type ‘Revolving loans’ contract type.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Females are leading for applying credits.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type 1 : there is only Female Revolving loans.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025" y="2006250"/>
            <a:ext cx="379631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Organization type for target - 1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gathered from the above graph</a:t>
            </a:r>
            <a:endParaRPr/>
          </a:p>
          <a:p>
            <a:pPr indent="-2863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Clients which have applied for credits are from most of them are from organization type ‘Business entity Type 3’ , ‘Self employed’ , ‘Other’ , ‘Medicine’ and ‘Government’.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 Less number of clients are from Industry type 8,type 6, type 10, religion and  trade type 5, type 4.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 Same as type 0 in distribution of organization type.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650" y="656500"/>
            <a:ext cx="3989051" cy="439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will be finding correlation for numerical columns from both the targets &amp; view it in the form of Heat Maps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727800" y="23689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of target 1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721225" y="1415050"/>
            <a:ext cx="3300900" cy="29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gathered from the above heatmap</a:t>
            </a:r>
            <a:endParaRPr/>
          </a:p>
          <a:p>
            <a:pPr indent="-2863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Income amount is inversely proportional to the number of children client have, means more income for less children client have and vice-versa.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income is also higher in densely populated area. 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Credit amount is inversely proportional to the date of birth, which means Credit amount is higher for low age and vice-versa.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 Credit amount is inversely proportional to the number of children client have, means Credit amount is higher for less children count client have and vice-versa.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Credit amount is higher to densely populated area.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 less children client have in densely populated area.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2200" y="1111000"/>
            <a:ext cx="4164799" cy="326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727800" y="23689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of target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case study aims to identify patterns which indicate if a client has difficulty paying their instalments which may be used for taking actions such as denying the loan, reducing the amount of loan, lending (to risky applicants) at a higher interest rate, etc. This will ensure that the consumers capable of repaying the loan are not rejected.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721225" y="1415050"/>
            <a:ext cx="3300900" cy="29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gathered from the above heatmap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Client's permanent address does not match work address are having less children and vice-versa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Client's permanent address does not match contact address are having less children and vice-versa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6575" y="925100"/>
            <a:ext cx="4673574" cy="406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727800" y="23689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Univariate analysis for variables target 1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income amount</a:t>
            </a:r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gathered from the above boxplot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of the outliers are noticed in income amount.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3rd quartiles is very slim for income amount.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025" y="2006250"/>
            <a:ext cx="390525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credit amount</a:t>
            </a:r>
            <a:endParaRPr/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gathered from the above boxplot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Some of the outliers are noticed in the credit amount.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1st quartile is bigger than 3rd quartile for credit amount which means most of the credits of clients are present in the 1st quartile.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025" y="2006250"/>
            <a:ext cx="390525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Annuity amount</a:t>
            </a:r>
            <a:endParaRPr/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gathered from the above boxplot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of the outliers are noticed in the annuity amount.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1st quartile is bigger than 3rd quartile for annuity amount which means most of the annuity clients are from 1st quartile.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025" y="2006250"/>
            <a:ext cx="390525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727800" y="23689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Univariate analysis for variables target 2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income amount</a:t>
            </a:r>
            <a:endParaRPr/>
          </a:p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gathered from the above boxplot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Some of the outliers are noticed in the income amount.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3rd quartiles is very slim for income amount.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Most of the clients of income are present in 1st quartile.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025" y="2006250"/>
            <a:ext cx="390525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credit amount</a:t>
            </a:r>
            <a:endParaRPr/>
          </a:p>
        </p:txBody>
      </p:sp>
      <p:sp>
        <p:nvSpPr>
          <p:cNvPr id="247" name="Google Shape;247;p3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gathered from the above boxplot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Some of the outliers are noticed in the credit amount.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1st quartile is bigger than 3rd quartile for credit amount which means most of the credits of clients are present in the 1st quartile.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025" y="2006250"/>
            <a:ext cx="390525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Annuity amount</a:t>
            </a:r>
            <a:endParaRPr/>
          </a:p>
        </p:txBody>
      </p:sp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gathered from the above boxplot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Some of the outliers are noticed in the annuity amount.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1st quartile is bigger than 3rd quartile for annuity amount which means most of the annuity clients are from 1st quartile.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025" y="2006250"/>
            <a:ext cx="390525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type="title"/>
          </p:nvPr>
        </p:nvSpPr>
        <p:spPr>
          <a:xfrm>
            <a:off x="727800" y="23689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Bivariate analysis for type 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Taken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Understanding the domain/variables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Import/Load the data &amp; Check the structure/metadata of the data.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Checking the missing values and making the required changes according to 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Performing Univariate &amp; Bivariate Analysis.</a:t>
            </a:r>
            <a:endParaRPr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idx="1" type="body"/>
          </p:nvPr>
        </p:nvSpPr>
        <p:spPr>
          <a:xfrm>
            <a:off x="721225" y="1415050"/>
            <a:ext cx="3300900" cy="29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From the boxplot we can say that Family status of 'civil marriage', 'marriage' and 'separated' of Academic degree education are having higher number of credits than others.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higher education of family status of 'marriage', 'single' and 'civil marriage' are having more outliers.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Civil marriage for Academic degree is having most of the credits in the third quartile.</a:t>
            </a:r>
            <a:endParaRPr/>
          </a:p>
        </p:txBody>
      </p:sp>
      <p:pic>
        <p:nvPicPr>
          <p:cNvPr id="266" name="Google Shape;26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525" y="1100875"/>
            <a:ext cx="4427124" cy="366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/>
          <p:nvPr>
            <p:ph idx="1" type="body"/>
          </p:nvPr>
        </p:nvSpPr>
        <p:spPr>
          <a:xfrm>
            <a:off x="721225" y="1415050"/>
            <a:ext cx="3300900" cy="29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From above boxplot for Education type 'Higher education' the income amount is mostly equal with family status.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does contain many outliers.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Less outlier are having for Academic degree but there income amount is little higher that Higher education.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Lower secondary of civil marriage family status are have less income amount than others.</a:t>
            </a:r>
            <a:endParaRPr/>
          </a:p>
        </p:txBody>
      </p:sp>
      <p:pic>
        <p:nvPicPr>
          <p:cNvPr id="272" name="Google Shape;2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525" y="1085150"/>
            <a:ext cx="4395325" cy="366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/>
          <p:nvPr>
            <p:ph type="title"/>
          </p:nvPr>
        </p:nvSpPr>
        <p:spPr>
          <a:xfrm>
            <a:off x="727800" y="23689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Bivariate analysis for type 2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/>
          <p:nvPr>
            <p:ph idx="1" type="body"/>
          </p:nvPr>
        </p:nvSpPr>
        <p:spPr>
          <a:xfrm>
            <a:off x="721225" y="1415050"/>
            <a:ext cx="3300900" cy="29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From the above box plot we can say that Family status of 'civil marriage', 'marriage' and 'separated' of Academic degree education are having higher number of credits than others.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of the outliers are from Education type 'Higher education' and 'Secondary'.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Civil marriage for Academic degree is having most of the credits in the third quartile.</a:t>
            </a:r>
            <a:endParaRPr/>
          </a:p>
        </p:txBody>
      </p:sp>
      <p:pic>
        <p:nvPicPr>
          <p:cNvPr id="283" name="Google Shape;28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525" y="997675"/>
            <a:ext cx="4586124" cy="37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/>
          <p:nvPr>
            <p:ph idx="1" type="body"/>
          </p:nvPr>
        </p:nvSpPr>
        <p:spPr>
          <a:xfrm>
            <a:off x="721225" y="1415050"/>
            <a:ext cx="3300900" cy="29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From above boxplot for Education type 'Higher education' the income amount is mostly equal with family status.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Less outlier are having for Academic degree but there income amount is little higher that Higher education.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Lower secondary are have less income amount than others.</a:t>
            </a:r>
            <a:endParaRPr/>
          </a:p>
        </p:txBody>
      </p:sp>
      <p:pic>
        <p:nvPicPr>
          <p:cNvPr id="289" name="Google Shape;28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525" y="1062400"/>
            <a:ext cx="4443026" cy="368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we will be merging our </a:t>
            </a:r>
            <a:r>
              <a:rPr lang="en"/>
              <a:t>application</a:t>
            </a:r>
            <a:r>
              <a:rPr lang="en"/>
              <a:t> dataset &amp; previous data dataset and perform </a:t>
            </a:r>
            <a:r>
              <a:rPr lang="en"/>
              <a:t>analysis on it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8"/>
          <p:cNvSpPr txBox="1"/>
          <p:nvPr>
            <p:ph type="title"/>
          </p:nvPr>
        </p:nvSpPr>
        <p:spPr>
          <a:xfrm>
            <a:off x="727800" y="23689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Univariate analysis after merging previous data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istribution of contract status with purposes</a:t>
            </a:r>
            <a:endParaRPr/>
          </a:p>
        </p:txBody>
      </p:sp>
      <p:sp>
        <p:nvSpPr>
          <p:cNvPr id="305" name="Google Shape;305;p4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gathered from the above graph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Most of loan rejections came from purpose 'repairs'.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Loan taken for education purposes we have equal number of approves and rejection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Paying other loans and buying a new car is having significant higher rejection than approves.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300" y="1055400"/>
            <a:ext cx="3909574" cy="393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0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purposes with target</a:t>
            </a:r>
            <a:endParaRPr/>
          </a:p>
        </p:txBody>
      </p:sp>
      <p:sp>
        <p:nvSpPr>
          <p:cNvPr id="312" name="Google Shape;312;p50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gathered from the above graph</a:t>
            </a:r>
            <a:endParaRPr/>
          </a:p>
          <a:p>
            <a:pPr indent="-2863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Loans taken with the purposes of 'Repairs' are facing more </a:t>
            </a:r>
            <a:r>
              <a:rPr lang="en"/>
              <a:t>difficulties</a:t>
            </a:r>
            <a:r>
              <a:rPr lang="en"/>
              <a:t> in payment on time.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There are few places where loan payment is significant higher than facing difficulties.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They are 'Buying a garage', 'Business </a:t>
            </a:r>
            <a:r>
              <a:rPr lang="en"/>
              <a:t>development</a:t>
            </a:r>
            <a:r>
              <a:rPr lang="en"/>
              <a:t>', 'Buying land','Buying a new car' and 'Education'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Hence we can focus on these purposes for which the client is having for minimal payment difficulties.</a:t>
            </a:r>
            <a:endParaRPr/>
          </a:p>
        </p:txBody>
      </p:sp>
      <p:pic>
        <p:nvPicPr>
          <p:cNvPr id="313" name="Google Shape;31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300" y="956625"/>
            <a:ext cx="4012900" cy="403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1"/>
          <p:cNvSpPr txBox="1"/>
          <p:nvPr>
            <p:ph type="title"/>
          </p:nvPr>
        </p:nvSpPr>
        <p:spPr>
          <a:xfrm>
            <a:off x="727800" y="23689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Performing bivariate analysis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part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Removing null columns from application dataset &amp; previous data dataset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 median value to ‘AMT_ANNUITY’ column which has null values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Changing ‘</a:t>
            </a:r>
            <a:r>
              <a:rPr lang="en" sz="1600"/>
              <a:t>XNA’</a:t>
            </a:r>
            <a:r>
              <a:rPr lang="en" sz="1600"/>
              <a:t> column to ‘F’ in Gender column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Removing unwanted columns</a:t>
            </a:r>
            <a:endParaRPr sz="1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2"/>
          <p:cNvSpPr txBox="1"/>
          <p:nvPr>
            <p:ph type="title"/>
          </p:nvPr>
        </p:nvSpPr>
        <p:spPr>
          <a:xfrm>
            <a:off x="730000" y="1318650"/>
            <a:ext cx="33009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 Credit amount vs Loan Purpose</a:t>
            </a:r>
            <a:endParaRPr/>
          </a:p>
        </p:txBody>
      </p:sp>
      <p:sp>
        <p:nvSpPr>
          <p:cNvPr id="324" name="Google Shape;324;p52"/>
          <p:cNvSpPr txBox="1"/>
          <p:nvPr>
            <p:ph idx="1" type="body"/>
          </p:nvPr>
        </p:nvSpPr>
        <p:spPr>
          <a:xfrm>
            <a:off x="721225" y="2297550"/>
            <a:ext cx="33009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gathered from the above graph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credit amount of Loan purposes like 'Buying a home','Buying a land','Buying a new car' and Building a house' is higher compared to others.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Income type of state servants have a significant amount of credit applied.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Money for 3rd person or a Hobby is having less credits applied for.</a:t>
            </a:r>
            <a:endParaRPr/>
          </a:p>
        </p:txBody>
      </p:sp>
      <p:pic>
        <p:nvPicPr>
          <p:cNvPr id="325" name="Google Shape;32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300" y="956325"/>
            <a:ext cx="4434251" cy="403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3"/>
          <p:cNvSpPr txBox="1"/>
          <p:nvPr>
            <p:ph type="title"/>
          </p:nvPr>
        </p:nvSpPr>
        <p:spPr>
          <a:xfrm>
            <a:off x="730000" y="1318650"/>
            <a:ext cx="33009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 Credit amount vs Housing type</a:t>
            </a:r>
            <a:endParaRPr/>
          </a:p>
        </p:txBody>
      </p:sp>
      <p:sp>
        <p:nvSpPr>
          <p:cNvPr id="331" name="Google Shape;331;p53"/>
          <p:cNvSpPr txBox="1"/>
          <p:nvPr>
            <p:ph idx="1" type="body"/>
          </p:nvPr>
        </p:nvSpPr>
        <p:spPr>
          <a:xfrm>
            <a:off x="721225" y="2297550"/>
            <a:ext cx="33009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gathered from the above graph</a:t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Housing type office apartment is having higher credit of target 1 and co-op apartment is having higher credit of target 2.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can conclude that bank should avoid giving loans to the housing type of co-op apartment as they are having difficulties in payment.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Bank can focus mostly on housing type with parents or House\apartment or municipal apartment for successful payments of loans.</a:t>
            </a:r>
            <a:endParaRPr/>
          </a:p>
        </p:txBody>
      </p:sp>
      <p:pic>
        <p:nvPicPr>
          <p:cNvPr id="332" name="Google Shape;33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300" y="995100"/>
            <a:ext cx="4386551" cy="351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38" name="Google Shape;338;p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Banks should focus more on contract type of ‘Student’ ,’pensioner’ and ‘Businessman’ with housing ‘type other than ‘Co-op apartment’ for successful payments of there loan, as they have better chances of completing the loan.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According to our data banks should focus less on income type ‘Working’ as they are having most number of unsuccessful payments of there loan.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Also with loan purpose ‘Repair’ is having higher number of unsuccessful payments of there loan amount on time.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 as much as clients from housing type ‘With parents’ as they are having least number of unsuccessful payments of loan amount.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900"/>
              <a:t>THE END</a:t>
            </a:r>
            <a:endParaRPr b="1" sz="4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we will be dividing our data into two parts based on there ‘TARGET’ value.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7800" y="23689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Univariate analysis for Target 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Income range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gathered from the above graph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Very less count for income range 400000 and above.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Income range from 100000 to 200000 is having more number of credits.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graph show that females are more than male in having credits for that range.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Female counts are higher than male.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137150"/>
            <a:ext cx="4293450" cy="19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Income type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gathered from the above graph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As seen above, income type ’commercial associate’, ‘State Servant’ and ‘working’ column the number of credits are higher than others.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Females Customers are having more number of credits than Male Customers.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income type ‘student’ ,’pensioner’, ‘Businessman’ and ‘Maternity leave’ have less number of credits.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025" y="2006250"/>
            <a:ext cx="4335576" cy="2655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contract type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gathered from the above graph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Type ‘cash loans’ is having higher number of credits than ‘Revolving loans’ contract type.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Female customers are leading for applying credits.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025" y="2006250"/>
            <a:ext cx="379631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