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f5a475e184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f5a475e18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5a475e184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5a475e184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5a475e184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5a475e18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f5a475e184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f5a475e184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f5a475e184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f5a475e18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5a475e184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5a475e184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5a475e184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f5a475e184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5a475e184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f5a475e184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5a475e18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5a475e18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5a475e184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5a475e184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a475e18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a475e18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5a475e184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5a475e184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5a475e184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f5a475e184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5a475e184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5a475e184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5a475e184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5a475e184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5a475e184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f5a475e184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5a475e18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5a475e18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5a475e18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5a475e18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5a475e18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5a475e18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5a475e18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5a475e18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5a475e18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5a475e18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f5a475e18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f5a475e18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a475e184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a475e184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 Scoring Case Study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Date: 26/02/2023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4089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Time Spent On The Website</a:t>
            </a:r>
            <a:endParaRPr/>
          </a:p>
        </p:txBody>
      </p:sp>
      <p:sp>
        <p:nvSpPr>
          <p:cNvPr id="143" name="Google Shape;143;p22"/>
          <p:cNvSpPr txBox="1"/>
          <p:nvPr>
            <p:ph idx="1" type="body"/>
          </p:nvPr>
        </p:nvSpPr>
        <p:spPr>
          <a:xfrm>
            <a:off x="729325" y="2252600"/>
            <a:ext cx="3774300" cy="20874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The probability of time spent is found to be high for time between 0-300  seconds and decreases further.</a:t>
            </a:r>
            <a:endParaRPr sz="1217"/>
          </a:p>
          <a:p>
            <a:pPr indent="-305911" lvl="0" marL="457200" rtl="0" algn="l">
              <a:lnSpc>
                <a:spcPct val="105000"/>
              </a:lnSpc>
              <a:spcBef>
                <a:spcPts val="0"/>
              </a:spcBef>
              <a:spcAft>
                <a:spcPts val="0"/>
              </a:spcAft>
              <a:buSzPts val="1218"/>
              <a:buChar char="●"/>
            </a:pPr>
            <a:r>
              <a:rPr lang="en" sz="1217"/>
              <a:t>The mean is found to be higher in case of Converted people rather than non- converted people.</a:t>
            </a:r>
            <a:endParaRPr sz="1217"/>
          </a:p>
        </p:txBody>
      </p:sp>
      <p:pic>
        <p:nvPicPr>
          <p:cNvPr id="144" name="Google Shape;144;p22"/>
          <p:cNvPicPr preferRelativeResize="0"/>
          <p:nvPr/>
        </p:nvPicPr>
        <p:blipFill rotWithShape="1">
          <a:blip r:embed="rId3">
            <a:alphaModFix/>
          </a:blip>
          <a:srcRect b="48984" l="50231" r="0" t="0"/>
          <a:stretch/>
        </p:blipFill>
        <p:spPr>
          <a:xfrm>
            <a:off x="5117399" y="2903725"/>
            <a:ext cx="3627700" cy="1898250"/>
          </a:xfrm>
          <a:prstGeom prst="rect">
            <a:avLst/>
          </a:prstGeom>
          <a:noFill/>
          <a:ln>
            <a:noFill/>
          </a:ln>
        </p:spPr>
      </p:pic>
      <p:pic>
        <p:nvPicPr>
          <p:cNvPr id="145" name="Google Shape;145;p22"/>
          <p:cNvPicPr preferRelativeResize="0"/>
          <p:nvPr/>
        </p:nvPicPr>
        <p:blipFill rotWithShape="1">
          <a:blip r:embed="rId4">
            <a:alphaModFix/>
          </a:blip>
          <a:srcRect b="48138" l="50112" r="0" t="0"/>
          <a:stretch/>
        </p:blipFill>
        <p:spPr>
          <a:xfrm>
            <a:off x="4818450" y="719733"/>
            <a:ext cx="4050000" cy="21491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Page Views Per Visit</a:t>
            </a:r>
            <a:endParaRPr/>
          </a:p>
        </p:txBody>
      </p:sp>
      <p:sp>
        <p:nvSpPr>
          <p:cNvPr id="151" name="Google Shape;151;p23"/>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The max probability for Page Views Per Visit is found to be around to be 3-5.</a:t>
            </a:r>
            <a:endParaRPr sz="1217"/>
          </a:p>
          <a:p>
            <a:pPr indent="-305911" lvl="0" marL="457200" rtl="0" algn="l">
              <a:lnSpc>
                <a:spcPct val="105000"/>
              </a:lnSpc>
              <a:spcBef>
                <a:spcPts val="0"/>
              </a:spcBef>
              <a:spcAft>
                <a:spcPts val="0"/>
              </a:spcAft>
              <a:buSzPts val="1218"/>
              <a:buChar char="●"/>
            </a:pPr>
            <a:r>
              <a:rPr lang="en" sz="1217"/>
              <a:t>The average page views for both converted and unconverted is found to be the same.</a:t>
            </a:r>
            <a:endParaRPr sz="1217"/>
          </a:p>
        </p:txBody>
      </p:sp>
      <p:pic>
        <p:nvPicPr>
          <p:cNvPr id="152" name="Google Shape;152;p23"/>
          <p:cNvPicPr preferRelativeResize="0"/>
          <p:nvPr/>
        </p:nvPicPr>
        <p:blipFill rotWithShape="1">
          <a:blip r:embed="rId3">
            <a:alphaModFix/>
          </a:blip>
          <a:srcRect b="51557" l="0" r="50002" t="0"/>
          <a:stretch/>
        </p:blipFill>
        <p:spPr>
          <a:xfrm>
            <a:off x="4442013" y="685350"/>
            <a:ext cx="4177473" cy="2065974"/>
          </a:xfrm>
          <a:prstGeom prst="rect">
            <a:avLst/>
          </a:prstGeom>
          <a:noFill/>
          <a:ln>
            <a:noFill/>
          </a:ln>
        </p:spPr>
      </p:pic>
      <p:pic>
        <p:nvPicPr>
          <p:cNvPr id="153" name="Google Shape;153;p23"/>
          <p:cNvPicPr preferRelativeResize="0"/>
          <p:nvPr/>
        </p:nvPicPr>
        <p:blipFill rotWithShape="1">
          <a:blip r:embed="rId4">
            <a:alphaModFix/>
          </a:blip>
          <a:srcRect b="0" l="0" r="49130" t="49763"/>
          <a:stretch/>
        </p:blipFill>
        <p:spPr>
          <a:xfrm>
            <a:off x="4656025" y="2925125"/>
            <a:ext cx="4098212" cy="2065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800" y="2493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Categorical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 Origin </a:t>
            </a:r>
            <a:endParaRPr/>
          </a:p>
        </p:txBody>
      </p:sp>
      <p:sp>
        <p:nvSpPr>
          <p:cNvPr id="164" name="Google Shape;164;p2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The percentage of Converted people is found to be greater for  Landing Page Submission.</a:t>
            </a:r>
            <a:endParaRPr sz="1217"/>
          </a:p>
          <a:p>
            <a:pPr indent="-305911" lvl="0" marL="457200" rtl="0" algn="l">
              <a:lnSpc>
                <a:spcPct val="105000"/>
              </a:lnSpc>
              <a:spcBef>
                <a:spcPts val="0"/>
              </a:spcBef>
              <a:spcAft>
                <a:spcPts val="0"/>
              </a:spcAft>
              <a:buSzPts val="1218"/>
              <a:buChar char="●"/>
            </a:pPr>
            <a:r>
              <a:rPr lang="en" sz="1217"/>
              <a:t>We can also see that if Lead source is Add Form, the ratio of lead conversion  is very high (almost not converted is very less).</a:t>
            </a:r>
            <a:endParaRPr sz="1217"/>
          </a:p>
        </p:txBody>
      </p:sp>
      <p:pic>
        <p:nvPicPr>
          <p:cNvPr id="165" name="Google Shape;165;p25"/>
          <p:cNvPicPr preferRelativeResize="0"/>
          <p:nvPr/>
        </p:nvPicPr>
        <p:blipFill rotWithShape="1">
          <a:blip r:embed="rId3">
            <a:alphaModFix/>
          </a:blip>
          <a:srcRect b="66906" l="0" r="47786" t="0"/>
          <a:stretch/>
        </p:blipFill>
        <p:spPr>
          <a:xfrm>
            <a:off x="4572000" y="1444700"/>
            <a:ext cx="4270325" cy="2706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 Source</a:t>
            </a:r>
            <a:endParaRPr/>
          </a:p>
        </p:txBody>
      </p:sp>
      <p:sp>
        <p:nvSpPr>
          <p:cNvPr id="171" name="Google Shape;171;p2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Google is found to be the important source for Lead Conversion</a:t>
            </a:r>
            <a:endParaRPr sz="1217"/>
          </a:p>
          <a:p>
            <a:pPr indent="-305911" lvl="0" marL="457200" rtl="0" algn="l">
              <a:lnSpc>
                <a:spcPct val="105000"/>
              </a:lnSpc>
              <a:spcBef>
                <a:spcPts val="0"/>
              </a:spcBef>
              <a:spcAft>
                <a:spcPts val="0"/>
              </a:spcAft>
              <a:buSzPts val="1218"/>
              <a:buChar char="●"/>
            </a:pPr>
            <a:r>
              <a:rPr lang="en" sz="1217"/>
              <a:t>Direct Traffic also proves to be important to secure leads.</a:t>
            </a:r>
            <a:endParaRPr sz="1217"/>
          </a:p>
        </p:txBody>
      </p:sp>
      <p:pic>
        <p:nvPicPr>
          <p:cNvPr id="172" name="Google Shape;172;p26"/>
          <p:cNvPicPr preferRelativeResize="0"/>
          <p:nvPr/>
        </p:nvPicPr>
        <p:blipFill rotWithShape="1">
          <a:blip r:embed="rId3">
            <a:alphaModFix/>
          </a:blip>
          <a:srcRect b="72272" l="49748" r="0" t="0"/>
          <a:stretch/>
        </p:blipFill>
        <p:spPr>
          <a:xfrm>
            <a:off x="4503626" y="1261950"/>
            <a:ext cx="4421150" cy="24395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Activity</a:t>
            </a:r>
            <a:r>
              <a:rPr lang="en"/>
              <a:t> </a:t>
            </a:r>
            <a:endParaRPr/>
          </a:p>
        </p:txBody>
      </p:sp>
      <p:sp>
        <p:nvSpPr>
          <p:cNvPr id="178" name="Google Shape;178;p2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We need to target people via Emails and SMS as it is found that the probability of response in case Converted leads is found to be higher.</a:t>
            </a:r>
            <a:endParaRPr sz="1217"/>
          </a:p>
        </p:txBody>
      </p:sp>
      <p:pic>
        <p:nvPicPr>
          <p:cNvPr id="179" name="Google Shape;179;p27"/>
          <p:cNvPicPr preferRelativeResize="0"/>
          <p:nvPr/>
        </p:nvPicPr>
        <p:blipFill rotWithShape="1">
          <a:blip r:embed="rId3">
            <a:alphaModFix/>
          </a:blip>
          <a:srcRect b="32496" l="0" r="49629" t="34691"/>
          <a:stretch/>
        </p:blipFill>
        <p:spPr>
          <a:xfrm>
            <a:off x="4647325" y="1121226"/>
            <a:ext cx="4090524" cy="266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 name="Google Shape;185;p28"/>
          <p:cNvSpPr txBox="1"/>
          <p:nvPr>
            <p:ph idx="1" type="body"/>
          </p:nvPr>
        </p:nvSpPr>
        <p:spPr>
          <a:xfrm>
            <a:off x="729450" y="1914675"/>
            <a:ext cx="7688700" cy="2889300"/>
          </a:xfrm>
          <a:prstGeom prst="rect">
            <a:avLst/>
          </a:prstGeom>
        </p:spPr>
        <p:txBody>
          <a:bodyPr anchorCtr="0" anchor="t" bIns="91425" lIns="91425" spcFirstLastPara="1" rIns="91425" wrap="square" tIns="91425">
            <a:noAutofit/>
          </a:bodyPr>
          <a:lstStyle/>
          <a:p>
            <a:pPr indent="-299561" lvl="0" marL="457200" rtl="0" algn="l">
              <a:lnSpc>
                <a:spcPct val="95000"/>
              </a:lnSpc>
              <a:spcBef>
                <a:spcPts val="0"/>
              </a:spcBef>
              <a:spcAft>
                <a:spcPts val="0"/>
              </a:spcAft>
              <a:buSzPts val="1118"/>
              <a:buChar char="●"/>
            </a:pPr>
            <a:r>
              <a:rPr lang="en" sz="1117"/>
              <a:t>Number of features after scaling and dummy variable creation : 35 </a:t>
            </a:r>
            <a:endParaRPr sz="1117"/>
          </a:p>
          <a:p>
            <a:pPr indent="-299561" lvl="0" marL="457200" rtl="0" algn="l">
              <a:lnSpc>
                <a:spcPct val="95000"/>
              </a:lnSpc>
              <a:spcBef>
                <a:spcPts val="0"/>
              </a:spcBef>
              <a:spcAft>
                <a:spcPts val="0"/>
              </a:spcAft>
              <a:buSzPts val="1118"/>
              <a:buChar char="●"/>
            </a:pPr>
            <a:r>
              <a:rPr lang="en" sz="1117"/>
              <a:t>Target Variable : Converted o Libraries used: StandardScaler() </a:t>
            </a:r>
            <a:endParaRPr sz="1117"/>
          </a:p>
          <a:p>
            <a:pPr indent="-299561" lvl="0" marL="457200" rtl="0" algn="l">
              <a:lnSpc>
                <a:spcPct val="95000"/>
              </a:lnSpc>
              <a:spcBef>
                <a:spcPts val="0"/>
              </a:spcBef>
              <a:spcAft>
                <a:spcPts val="0"/>
              </a:spcAft>
              <a:buSzPts val="1118"/>
              <a:buChar char="●"/>
            </a:pPr>
            <a:r>
              <a:rPr lang="en" sz="1117"/>
              <a:t>Columns that are not considered : Lead Number and Prospect ID (these variables do not help in model building) </a:t>
            </a:r>
            <a:endParaRPr sz="1117"/>
          </a:p>
          <a:p>
            <a:pPr indent="-299561" lvl="0" marL="457200" rtl="0" algn="l">
              <a:lnSpc>
                <a:spcPct val="95000"/>
              </a:lnSpc>
              <a:spcBef>
                <a:spcPts val="0"/>
              </a:spcBef>
              <a:spcAft>
                <a:spcPts val="0"/>
              </a:spcAft>
              <a:buSzPts val="1118"/>
              <a:buChar char="●"/>
            </a:pPr>
            <a:r>
              <a:rPr lang="en" sz="1117"/>
              <a:t>The steps are as follows:</a:t>
            </a:r>
            <a:endParaRPr sz="1117"/>
          </a:p>
          <a:p>
            <a:pPr indent="-299561" lvl="1" marL="914400" rtl="0" algn="l">
              <a:lnSpc>
                <a:spcPct val="95000"/>
              </a:lnSpc>
              <a:spcBef>
                <a:spcPts val="0"/>
              </a:spcBef>
              <a:spcAft>
                <a:spcPts val="0"/>
              </a:spcAft>
              <a:buSzPts val="1118"/>
              <a:buChar char="○"/>
            </a:pPr>
            <a:r>
              <a:rPr lang="en" sz="1117"/>
              <a:t>Outlier Treatment: Total Visits and Page Views Per Visit had some outliers. We perform capping using Soft Capping (Checking for 99th percentile) and complete the outlier treatment process before we continue to the next step.</a:t>
            </a:r>
            <a:endParaRPr sz="1117"/>
          </a:p>
          <a:p>
            <a:pPr indent="-299561" lvl="1" marL="914400" rtl="0" algn="l">
              <a:lnSpc>
                <a:spcPct val="95000"/>
              </a:lnSpc>
              <a:spcBef>
                <a:spcPts val="0"/>
              </a:spcBef>
              <a:spcAft>
                <a:spcPts val="0"/>
              </a:spcAft>
              <a:buSzPts val="1118"/>
              <a:buChar char="○"/>
            </a:pPr>
            <a:r>
              <a:rPr lang="en" sz="1117"/>
              <a:t>Binary Mapping: A free copy of mastering the interview” contains values in terms of Yes/No , we convert these to 1/0 so it converts into numerical values and helps in model building</a:t>
            </a:r>
            <a:endParaRPr sz="1117"/>
          </a:p>
          <a:p>
            <a:pPr indent="-299561" lvl="1" marL="914400" rtl="0" algn="l">
              <a:lnSpc>
                <a:spcPct val="95000"/>
              </a:lnSpc>
              <a:spcBef>
                <a:spcPts val="0"/>
              </a:spcBef>
              <a:spcAft>
                <a:spcPts val="0"/>
              </a:spcAft>
              <a:buSzPts val="1118"/>
              <a:buChar char="○"/>
            </a:pPr>
            <a:r>
              <a:rPr lang="en" sz="1117"/>
              <a:t>Dummy Variable Creation:  We need to create dummy variables for all the categorical columns as they enable us to use a regression equation on multiple groups</a:t>
            </a:r>
            <a:endParaRPr sz="1117"/>
          </a:p>
          <a:p>
            <a:pPr indent="-299561" lvl="1" marL="914400" rtl="0" algn="l">
              <a:lnSpc>
                <a:spcPct val="95000"/>
              </a:lnSpc>
              <a:spcBef>
                <a:spcPts val="0"/>
              </a:spcBef>
              <a:spcAft>
                <a:spcPts val="0"/>
              </a:spcAft>
              <a:buSzPts val="1118"/>
              <a:buChar char="○"/>
            </a:pPr>
            <a:r>
              <a:rPr lang="en" sz="1117"/>
              <a:t>Test Train Split: Division of data into test data and train data to check the stability of the model. We have randomly sampled 70% of the data as the test data and 30% of the data as test data.Random State = 100</a:t>
            </a:r>
            <a:endParaRPr sz="1117"/>
          </a:p>
          <a:p>
            <a:pPr indent="-299561" lvl="1" marL="914400" rtl="0" algn="l">
              <a:lnSpc>
                <a:spcPct val="95000"/>
              </a:lnSpc>
              <a:spcBef>
                <a:spcPts val="0"/>
              </a:spcBef>
              <a:spcAft>
                <a:spcPts val="0"/>
              </a:spcAft>
              <a:buSzPts val="1118"/>
              <a:buChar char="○"/>
            </a:pPr>
            <a:r>
              <a:rPr lang="en" sz="1117"/>
              <a:t>Scaling: Division of Train Data into X and Y where X has all the features and Y has the target variable –Converted. We perform scaling to normalize the data within a particular range. Technique used Standard Scaler</a:t>
            </a:r>
            <a:endParaRPr sz="1117"/>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45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Building</a:t>
            </a:r>
            <a:endParaRPr/>
          </a:p>
        </p:txBody>
      </p:sp>
      <p:sp>
        <p:nvSpPr>
          <p:cNvPr id="191" name="Google Shape;191;p29"/>
          <p:cNvSpPr txBox="1"/>
          <p:nvPr>
            <p:ph idx="1" type="body"/>
          </p:nvPr>
        </p:nvSpPr>
        <p:spPr>
          <a:xfrm>
            <a:off x="729450" y="1775550"/>
            <a:ext cx="7688700" cy="3063300"/>
          </a:xfrm>
          <a:prstGeom prst="rect">
            <a:avLst/>
          </a:prstGeom>
        </p:spPr>
        <p:txBody>
          <a:bodyPr anchorCtr="0" anchor="t" bIns="91425" lIns="91425" spcFirstLastPara="1" rIns="91425" wrap="square" tIns="91425">
            <a:noAutofit/>
          </a:bodyPr>
          <a:lstStyle/>
          <a:p>
            <a:pPr indent="-299561" lvl="0" marL="457200" rtl="0" algn="l">
              <a:lnSpc>
                <a:spcPct val="95000"/>
              </a:lnSpc>
              <a:spcBef>
                <a:spcPts val="0"/>
              </a:spcBef>
              <a:spcAft>
                <a:spcPts val="0"/>
              </a:spcAft>
              <a:buSzPts val="1118"/>
              <a:buChar char="●"/>
            </a:pPr>
            <a:r>
              <a:rPr lang="en" sz="1117"/>
              <a:t>Model –I and II: Basic Model</a:t>
            </a:r>
            <a:r>
              <a:rPr lang="en" sz="1117"/>
              <a:t> </a:t>
            </a:r>
            <a:endParaRPr sz="1117"/>
          </a:p>
          <a:p>
            <a:pPr indent="-299561" lvl="1" marL="914400" rtl="0" algn="l">
              <a:lnSpc>
                <a:spcPct val="95000"/>
              </a:lnSpc>
              <a:spcBef>
                <a:spcPts val="0"/>
              </a:spcBef>
              <a:spcAft>
                <a:spcPts val="0"/>
              </a:spcAft>
              <a:buSzPts val="1118"/>
              <a:buChar char="○"/>
            </a:pPr>
            <a:r>
              <a:rPr lang="en" sz="1117"/>
              <a:t>We build a basic model using 35 features. Since it is not efficient we perform RFE to obtain a model with Top –20 features. There are so many variables with high p-values and VIF value, we need to remove them.</a:t>
            </a:r>
            <a:endParaRPr sz="1117"/>
          </a:p>
          <a:p>
            <a:pPr indent="-299561" lvl="0" marL="457200" rtl="0" algn="l">
              <a:lnSpc>
                <a:spcPct val="95000"/>
              </a:lnSpc>
              <a:spcBef>
                <a:spcPts val="0"/>
              </a:spcBef>
              <a:spcAft>
                <a:spcPts val="0"/>
              </a:spcAft>
              <a:buSzPts val="1118"/>
              <a:buChar char="●"/>
            </a:pPr>
            <a:r>
              <a:rPr lang="en" sz="1117"/>
              <a:t>Model –III and IV : Removing variable with p-values &gt; 50%</a:t>
            </a:r>
            <a:r>
              <a:rPr lang="en" sz="1117"/>
              <a:t> </a:t>
            </a:r>
            <a:endParaRPr sz="1117"/>
          </a:p>
          <a:p>
            <a:pPr indent="-299561" lvl="1" marL="914400" rtl="0" algn="l">
              <a:lnSpc>
                <a:spcPct val="95000"/>
              </a:lnSpc>
              <a:spcBef>
                <a:spcPts val="0"/>
              </a:spcBef>
              <a:spcAft>
                <a:spcPts val="0"/>
              </a:spcAft>
              <a:buSzPts val="1118"/>
              <a:buChar char="○"/>
            </a:pPr>
            <a:r>
              <a:rPr lang="en" sz="1117"/>
              <a:t>Two columns having p –values &gt; 50% : Lead Source_Others and Lead Source Origin</a:t>
            </a:r>
            <a:endParaRPr sz="1117"/>
          </a:p>
          <a:p>
            <a:pPr indent="-299561" lvl="1" marL="914400" rtl="0" algn="l">
              <a:lnSpc>
                <a:spcPct val="95000"/>
              </a:lnSpc>
              <a:spcBef>
                <a:spcPts val="0"/>
              </a:spcBef>
              <a:spcAft>
                <a:spcPts val="0"/>
              </a:spcAft>
              <a:buSzPts val="1118"/>
              <a:buChar char="○"/>
            </a:pPr>
            <a:r>
              <a:rPr lang="en" sz="1117"/>
              <a:t>Since p –value &gt; 50% , it does not seem to significant at all.</a:t>
            </a:r>
            <a:endParaRPr sz="1117"/>
          </a:p>
          <a:p>
            <a:pPr indent="-299561" lvl="0" marL="457200" rtl="0" algn="l">
              <a:lnSpc>
                <a:spcPct val="95000"/>
              </a:lnSpc>
              <a:spcBef>
                <a:spcPts val="0"/>
              </a:spcBef>
              <a:spcAft>
                <a:spcPts val="0"/>
              </a:spcAft>
              <a:buSzPts val="1118"/>
              <a:buChar char="●"/>
            </a:pPr>
            <a:r>
              <a:rPr lang="en" sz="1117"/>
              <a:t>Model V, VI and VII : Removing variables having p-value &gt; 10%</a:t>
            </a:r>
            <a:r>
              <a:rPr lang="en" sz="1117"/>
              <a:t> </a:t>
            </a:r>
            <a:endParaRPr sz="1117"/>
          </a:p>
          <a:p>
            <a:pPr indent="-299561" lvl="1" marL="914400" rtl="0" algn="l">
              <a:lnSpc>
                <a:spcPct val="95000"/>
              </a:lnSpc>
              <a:spcBef>
                <a:spcPts val="0"/>
              </a:spcBef>
              <a:spcAft>
                <a:spcPts val="0"/>
              </a:spcAft>
              <a:buSzPts val="1118"/>
              <a:buChar char="○"/>
            </a:pPr>
            <a:r>
              <a:rPr lang="en" sz="1117"/>
              <a:t>Since we have a cut off for significance value &gt; 10 % does not improve our model.</a:t>
            </a:r>
            <a:endParaRPr sz="1117"/>
          </a:p>
          <a:p>
            <a:pPr indent="-299561" lvl="1" marL="914400" rtl="0" algn="l">
              <a:lnSpc>
                <a:spcPct val="95000"/>
              </a:lnSpc>
              <a:spcBef>
                <a:spcPts val="0"/>
              </a:spcBef>
              <a:spcAft>
                <a:spcPts val="0"/>
              </a:spcAft>
              <a:buSzPts val="1118"/>
              <a:buChar char="○"/>
            </a:pPr>
            <a:r>
              <a:rPr lang="en" sz="1117"/>
              <a:t>Hence, we remove these variables which are : Current Occupation Student , Specialization International Business and LastActivityEmail.</a:t>
            </a:r>
            <a:endParaRPr sz="1117"/>
          </a:p>
          <a:p>
            <a:pPr indent="-299561" lvl="0" marL="457200" rtl="0" algn="l">
              <a:lnSpc>
                <a:spcPct val="95000"/>
              </a:lnSpc>
              <a:spcBef>
                <a:spcPts val="0"/>
              </a:spcBef>
              <a:spcAft>
                <a:spcPts val="0"/>
              </a:spcAft>
              <a:buSzPts val="1118"/>
              <a:buChar char="●"/>
            </a:pPr>
            <a:r>
              <a:rPr lang="en" sz="1117"/>
              <a:t>Model VIII : Removing variables having high VIF </a:t>
            </a:r>
            <a:endParaRPr sz="1117"/>
          </a:p>
          <a:p>
            <a:pPr indent="-299561" lvl="1" marL="914400" rtl="0" algn="l">
              <a:lnSpc>
                <a:spcPct val="95000"/>
              </a:lnSpc>
              <a:spcBef>
                <a:spcPts val="0"/>
              </a:spcBef>
              <a:spcAft>
                <a:spcPts val="0"/>
              </a:spcAft>
              <a:buSzPts val="1118"/>
              <a:buChar char="○"/>
            </a:pPr>
            <a:r>
              <a:rPr lang="en" sz="1117"/>
              <a:t>After model –VII , all p-values &lt; 5%, hence we need to check VIF. </a:t>
            </a:r>
            <a:endParaRPr sz="1117"/>
          </a:p>
          <a:p>
            <a:pPr indent="-299561" lvl="1" marL="914400" rtl="0" algn="l">
              <a:lnSpc>
                <a:spcPct val="95000"/>
              </a:lnSpc>
              <a:spcBef>
                <a:spcPts val="0"/>
              </a:spcBef>
              <a:spcAft>
                <a:spcPts val="0"/>
              </a:spcAft>
              <a:buSzPts val="1118"/>
              <a:buChar char="○"/>
            </a:pPr>
            <a:r>
              <a:rPr lang="en" sz="1117"/>
              <a:t>VIF for Current Occupation_Unemployed = 12.20 which is &gt; 5% .</a:t>
            </a:r>
            <a:endParaRPr sz="1117"/>
          </a:p>
          <a:p>
            <a:pPr indent="-299561" lvl="1" marL="914400" rtl="0" algn="l">
              <a:lnSpc>
                <a:spcPct val="95000"/>
              </a:lnSpc>
              <a:spcBef>
                <a:spcPts val="0"/>
              </a:spcBef>
              <a:spcAft>
                <a:spcPts val="0"/>
              </a:spcAft>
              <a:buSzPts val="1118"/>
              <a:buChar char="○"/>
            </a:pPr>
            <a:r>
              <a:rPr lang="en" sz="1117"/>
              <a:t>Hence we drop this variable from our analysis</a:t>
            </a:r>
            <a:endParaRPr sz="1117"/>
          </a:p>
          <a:p>
            <a:pPr indent="-299561" lvl="0" marL="457200" rtl="0" algn="l">
              <a:lnSpc>
                <a:spcPct val="95000"/>
              </a:lnSpc>
              <a:spcBef>
                <a:spcPts val="0"/>
              </a:spcBef>
              <a:spcAft>
                <a:spcPts val="0"/>
              </a:spcAft>
              <a:buSzPts val="1118"/>
              <a:buChar char="●"/>
            </a:pPr>
            <a:r>
              <a:rPr lang="en" sz="1117"/>
              <a:t>Model –VIII : The Final Model </a:t>
            </a:r>
            <a:endParaRPr sz="1117"/>
          </a:p>
          <a:p>
            <a:pPr indent="-299561" lvl="1" marL="914400" rtl="0" algn="l">
              <a:lnSpc>
                <a:spcPct val="95000"/>
              </a:lnSpc>
              <a:spcBef>
                <a:spcPts val="0"/>
              </a:spcBef>
              <a:spcAft>
                <a:spcPts val="0"/>
              </a:spcAft>
              <a:buSzPts val="1118"/>
              <a:buChar char="○"/>
            </a:pPr>
            <a:r>
              <a:rPr lang="en" sz="1117"/>
              <a:t>All p-values &lt; 5% - Hence they are highly significant .</a:t>
            </a:r>
            <a:endParaRPr sz="1117"/>
          </a:p>
          <a:p>
            <a:pPr indent="-299561" lvl="1" marL="914400" rtl="0" algn="l">
              <a:lnSpc>
                <a:spcPct val="95000"/>
              </a:lnSpc>
              <a:spcBef>
                <a:spcPts val="0"/>
              </a:spcBef>
              <a:spcAft>
                <a:spcPts val="0"/>
              </a:spcAft>
              <a:buSzPts val="1118"/>
              <a:buChar char="○"/>
            </a:pPr>
            <a:r>
              <a:rPr lang="en" sz="1117"/>
              <a:t>All VIF values are &lt; 5. Hence the dependency of variable with another is tolerable. </a:t>
            </a:r>
            <a:endParaRPr sz="1117"/>
          </a:p>
          <a:p>
            <a:pPr indent="-299561" lvl="1" marL="914400" rtl="0" algn="l">
              <a:lnSpc>
                <a:spcPct val="95000"/>
              </a:lnSpc>
              <a:spcBef>
                <a:spcPts val="0"/>
              </a:spcBef>
              <a:spcAft>
                <a:spcPts val="0"/>
              </a:spcAft>
              <a:buSzPts val="1118"/>
              <a:buChar char="○"/>
            </a:pPr>
            <a:r>
              <a:rPr lang="en" sz="1117"/>
              <a:t>Final model has 14 features in total.</a:t>
            </a:r>
            <a:endParaRPr sz="1117"/>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 Curve And Optical Cut-Off Probability</a:t>
            </a:r>
            <a:endParaRPr/>
          </a:p>
        </p:txBody>
      </p:sp>
      <p:sp>
        <p:nvSpPr>
          <p:cNvPr id="197" name="Google Shape;197;p3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en"/>
              <a:t>ROC Curve represents how much the model is able to  distinguish between the classes. </a:t>
            </a:r>
            <a:endParaRPr/>
          </a:p>
          <a:p>
            <a:pPr indent="-280193" lvl="0" marL="457200" rtl="0" algn="l">
              <a:spcBef>
                <a:spcPts val="0"/>
              </a:spcBef>
              <a:spcAft>
                <a:spcPts val="0"/>
              </a:spcAft>
              <a:buSzPct val="100000"/>
              <a:buChar char="●"/>
            </a:pPr>
            <a:r>
              <a:rPr lang="en"/>
              <a:t>AUC –Area under the curve represents that it is distinguishing the 1’s and 0’s correctly.</a:t>
            </a:r>
            <a:endParaRPr/>
          </a:p>
          <a:p>
            <a:pPr indent="-280193" lvl="0" marL="457200" rtl="0" algn="l">
              <a:spcBef>
                <a:spcPts val="0"/>
              </a:spcBef>
              <a:spcAft>
                <a:spcPts val="0"/>
              </a:spcAft>
              <a:buSzPct val="100000"/>
              <a:buChar char="●"/>
            </a:pPr>
            <a:r>
              <a:rPr lang="en"/>
              <a:t>On plotting the ROC curve for our data we see that, AUC is around 0.88 which means at around 88% of the times, the model is able to distinguish the 1’s as 1’s and 0’s as 0’s.</a:t>
            </a:r>
            <a:endParaRPr/>
          </a:p>
          <a:p>
            <a:pPr indent="-280193" lvl="0" marL="457200" rtl="0" algn="l">
              <a:spcBef>
                <a:spcPts val="0"/>
              </a:spcBef>
              <a:spcAft>
                <a:spcPts val="0"/>
              </a:spcAft>
              <a:buSzPct val="100000"/>
              <a:buChar char="●"/>
            </a:pPr>
            <a:r>
              <a:rPr lang="en"/>
              <a:t>AUC of 0.88 is found to be very stable model.</a:t>
            </a:r>
            <a:endParaRPr/>
          </a:p>
          <a:p>
            <a:pPr indent="-280193" lvl="0" marL="457200" rtl="0" algn="l">
              <a:spcBef>
                <a:spcPts val="0"/>
              </a:spcBef>
              <a:spcAft>
                <a:spcPts val="0"/>
              </a:spcAft>
              <a:buSzPct val="100000"/>
              <a:buChar char="●"/>
            </a:pPr>
            <a:r>
              <a:rPr lang="en"/>
              <a:t>When we plot the sensitivity, accuracy and specificity of the model together, the optimal cut off point is found to be at 0.35. This means that at 35% probability, the sensitivity and specificity are found to be balanced. </a:t>
            </a:r>
            <a:endParaRPr/>
          </a:p>
          <a:p>
            <a:pPr indent="-280193" lvl="0" marL="457200" rtl="0" algn="l">
              <a:spcBef>
                <a:spcPts val="0"/>
              </a:spcBef>
              <a:spcAft>
                <a:spcPts val="0"/>
              </a:spcAft>
              <a:buSzPct val="100000"/>
              <a:buChar char="●"/>
            </a:pPr>
            <a:r>
              <a:rPr lang="en"/>
              <a:t>With probability = 0.35 , we predict yValues with xTrain, in such a way that, any conversion prob &gt; 35% is said to be converted to a lead.</a:t>
            </a:r>
            <a:endParaRPr/>
          </a:p>
          <a:p>
            <a:pPr indent="0" lvl="0" marL="0" rtl="0" algn="l">
              <a:spcBef>
                <a:spcPts val="0"/>
              </a:spcBef>
              <a:spcAft>
                <a:spcPts val="0"/>
              </a:spcAft>
              <a:buNone/>
            </a:pPr>
            <a:r>
              <a:t/>
            </a:r>
            <a:endParaRPr/>
          </a:p>
        </p:txBody>
      </p:sp>
      <p:pic>
        <p:nvPicPr>
          <p:cNvPr id="198" name="Google Shape;198;p30"/>
          <p:cNvPicPr preferRelativeResize="0"/>
          <p:nvPr/>
        </p:nvPicPr>
        <p:blipFill>
          <a:blip r:embed="rId3">
            <a:alphaModFix/>
          </a:blip>
          <a:stretch>
            <a:fillRect/>
          </a:stretch>
        </p:blipFill>
        <p:spPr>
          <a:xfrm>
            <a:off x="204625" y="1910500"/>
            <a:ext cx="1727450" cy="1701900"/>
          </a:xfrm>
          <a:prstGeom prst="rect">
            <a:avLst/>
          </a:prstGeom>
          <a:noFill/>
          <a:ln>
            <a:noFill/>
          </a:ln>
        </p:spPr>
      </p:pic>
      <p:pic>
        <p:nvPicPr>
          <p:cNvPr id="199" name="Google Shape;199;p30"/>
          <p:cNvPicPr preferRelativeResize="0"/>
          <p:nvPr/>
        </p:nvPicPr>
        <p:blipFill>
          <a:blip r:embed="rId4">
            <a:alphaModFix/>
          </a:blip>
          <a:stretch>
            <a:fillRect/>
          </a:stretch>
        </p:blipFill>
        <p:spPr>
          <a:xfrm>
            <a:off x="2084475" y="2476200"/>
            <a:ext cx="2406728" cy="17555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 Test</a:t>
            </a:r>
            <a:endParaRPr/>
          </a:p>
        </p:txBody>
      </p:sp>
      <p:sp>
        <p:nvSpPr>
          <p:cNvPr id="205" name="Google Shape;205;p31"/>
          <p:cNvSpPr txBox="1"/>
          <p:nvPr>
            <p:ph idx="1" type="body"/>
          </p:nvPr>
        </p:nvSpPr>
        <p:spPr>
          <a:xfrm>
            <a:off x="729325" y="2078875"/>
            <a:ext cx="3774300" cy="132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Train Set</a:t>
            </a:r>
            <a:endParaRPr b="1"/>
          </a:p>
          <a:p>
            <a:pPr indent="-311150" lvl="0" marL="457200" rtl="0" algn="l">
              <a:spcBef>
                <a:spcPts val="1200"/>
              </a:spcBef>
              <a:spcAft>
                <a:spcPts val="0"/>
              </a:spcAft>
              <a:buSzPts val="1300"/>
              <a:buChar char="●"/>
            </a:pPr>
            <a:r>
              <a:rPr lang="en"/>
              <a:t>ACCURACY - 81.19%</a:t>
            </a:r>
            <a:endParaRPr/>
          </a:p>
          <a:p>
            <a:pPr indent="-311150" lvl="0" marL="457200" rtl="0" algn="l">
              <a:spcBef>
                <a:spcPts val="0"/>
              </a:spcBef>
              <a:spcAft>
                <a:spcPts val="0"/>
              </a:spcAft>
              <a:buSzPts val="1300"/>
              <a:buChar char="●"/>
            </a:pPr>
            <a:r>
              <a:rPr lang="en"/>
              <a:t>SENSITIVITY - 80.45%</a:t>
            </a:r>
            <a:endParaRPr/>
          </a:p>
          <a:p>
            <a:pPr indent="-311150" lvl="0" marL="457200" rtl="0" algn="l">
              <a:spcBef>
                <a:spcPts val="0"/>
              </a:spcBef>
              <a:spcAft>
                <a:spcPts val="0"/>
              </a:spcAft>
              <a:buSzPts val="1300"/>
              <a:buChar char="●"/>
            </a:pPr>
            <a:r>
              <a:rPr lang="en"/>
              <a:t>SPECIFICITY - 81.7%</a:t>
            </a:r>
            <a:endParaRPr/>
          </a:p>
        </p:txBody>
      </p:sp>
      <p:sp>
        <p:nvSpPr>
          <p:cNvPr id="206" name="Google Shape;206;p31"/>
          <p:cNvSpPr txBox="1"/>
          <p:nvPr>
            <p:ph idx="2" type="body"/>
          </p:nvPr>
        </p:nvSpPr>
        <p:spPr>
          <a:xfrm>
            <a:off x="4643600" y="2078875"/>
            <a:ext cx="3774300" cy="13239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
              <a:t>Test Set</a:t>
            </a:r>
            <a:endParaRPr b="1"/>
          </a:p>
          <a:p>
            <a:pPr indent="-298767" lvl="0" marL="457200" rtl="0" algn="l">
              <a:spcBef>
                <a:spcPts val="1200"/>
              </a:spcBef>
              <a:spcAft>
                <a:spcPts val="0"/>
              </a:spcAft>
              <a:buSzPct val="100000"/>
              <a:buChar char="●"/>
            </a:pPr>
            <a:r>
              <a:rPr lang="en"/>
              <a:t>ACCURACY - 80.08%</a:t>
            </a:r>
            <a:endParaRPr/>
          </a:p>
          <a:p>
            <a:pPr indent="-298767" lvl="0" marL="457200" rtl="0" algn="l">
              <a:spcBef>
                <a:spcPts val="0"/>
              </a:spcBef>
              <a:spcAft>
                <a:spcPts val="0"/>
              </a:spcAft>
              <a:buSzPct val="100000"/>
              <a:buChar char="●"/>
            </a:pPr>
            <a:r>
              <a:rPr lang="en"/>
              <a:t>SENSITIVITY - 80.0%</a:t>
            </a:r>
            <a:endParaRPr/>
          </a:p>
          <a:p>
            <a:pPr indent="-298767" lvl="0" marL="457200" rtl="0" algn="l">
              <a:spcBef>
                <a:spcPts val="0"/>
              </a:spcBef>
              <a:spcAft>
                <a:spcPts val="0"/>
              </a:spcAft>
              <a:buSzPct val="100000"/>
              <a:buChar char="●"/>
            </a:pPr>
            <a:r>
              <a:rPr lang="en"/>
              <a:t>SPECIFICITY - 80.3%</a:t>
            </a:r>
            <a:endParaRPr/>
          </a:p>
          <a:p>
            <a:pPr indent="0" lvl="0" marL="0" rtl="0" algn="l">
              <a:spcBef>
                <a:spcPts val="1200"/>
              </a:spcBef>
              <a:spcAft>
                <a:spcPts val="1200"/>
              </a:spcAft>
              <a:buNone/>
            </a:pPr>
            <a:r>
              <a:t/>
            </a:r>
            <a:endParaRPr/>
          </a:p>
        </p:txBody>
      </p:sp>
      <p:sp>
        <p:nvSpPr>
          <p:cNvPr id="207" name="Google Shape;207;p31"/>
          <p:cNvSpPr txBox="1"/>
          <p:nvPr/>
        </p:nvSpPr>
        <p:spPr>
          <a:xfrm>
            <a:off x="1000850" y="3759725"/>
            <a:ext cx="6892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Note: The sensitivity  value after model building  process is found to be greater than 80% as required. When the model is evaluated for Test Set, the model evaluation parameters remains to be the same. Hence the model is highly stable.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1787" lvl="0" marL="457200" rtl="0" algn="l">
              <a:lnSpc>
                <a:spcPct val="95000"/>
              </a:lnSpc>
              <a:spcBef>
                <a:spcPts val="0"/>
              </a:spcBef>
              <a:spcAft>
                <a:spcPts val="0"/>
              </a:spcAft>
              <a:buSzPts val="1625"/>
              <a:buChar char="●"/>
            </a:pPr>
            <a:r>
              <a:rPr lang="en" sz="1625"/>
              <a:t>An education company named X Education sells online courses to industry professionals.</a:t>
            </a:r>
            <a:endParaRPr sz="1625"/>
          </a:p>
          <a:p>
            <a:pPr indent="-331787" lvl="0" marL="457200" rtl="0" algn="l">
              <a:lnSpc>
                <a:spcPct val="95000"/>
              </a:lnSpc>
              <a:spcBef>
                <a:spcPts val="0"/>
              </a:spcBef>
              <a:spcAft>
                <a:spcPts val="0"/>
              </a:spcAft>
              <a:buSzPts val="1625"/>
              <a:buChar char="●"/>
            </a:pPr>
            <a:r>
              <a:rPr lang="en" sz="1625"/>
              <a:t>Although X Education gets a lot of leads, its lead conversion rate is very poor.</a:t>
            </a:r>
            <a:endParaRPr sz="1625"/>
          </a:p>
          <a:p>
            <a:pPr indent="-331787" lvl="0" marL="457200" rtl="0" algn="l">
              <a:lnSpc>
                <a:spcPct val="95000"/>
              </a:lnSpc>
              <a:spcBef>
                <a:spcPts val="0"/>
              </a:spcBef>
              <a:spcAft>
                <a:spcPts val="0"/>
              </a:spcAft>
              <a:buSzPts val="1625"/>
              <a:buChar char="●"/>
            </a:pPr>
            <a:r>
              <a:rPr lang="en" sz="1625"/>
              <a:t>For example, if say, they acquire 100 leads in a day, only about 30 of them are converted.</a:t>
            </a:r>
            <a:endParaRPr sz="1625"/>
          </a:p>
          <a:p>
            <a:pPr indent="-331787" lvl="0" marL="457200" rtl="0" algn="l">
              <a:lnSpc>
                <a:spcPct val="95000"/>
              </a:lnSpc>
              <a:spcBef>
                <a:spcPts val="0"/>
              </a:spcBef>
              <a:spcAft>
                <a:spcPts val="0"/>
              </a:spcAft>
              <a:buSzPts val="1625"/>
              <a:buChar char="●"/>
            </a:pPr>
            <a:r>
              <a:rPr lang="en" sz="1625"/>
              <a:t>The objective is to build a model to identify the hot leads and achieve lead conversion rate to 80%.</a:t>
            </a:r>
            <a:endParaRPr sz="162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 Score And Conversion Rate</a:t>
            </a:r>
            <a:endParaRPr/>
          </a:p>
        </p:txBody>
      </p:sp>
      <p:sp>
        <p:nvSpPr>
          <p:cNvPr id="213" name="Google Shape;213;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Conversion Rate is the number of customers who are converted to leads and interested in the course.</a:t>
            </a:r>
            <a:endParaRPr/>
          </a:p>
          <a:p>
            <a:pPr indent="-311150" lvl="0" marL="457200" rtl="0" algn="l">
              <a:spcBef>
                <a:spcPts val="0"/>
              </a:spcBef>
              <a:spcAft>
                <a:spcPts val="0"/>
              </a:spcAft>
              <a:buSzPts val="1300"/>
              <a:buChar char="●"/>
            </a:pPr>
            <a:r>
              <a:rPr lang="en"/>
              <a:t>Before model building the Conversion Rate was found to be 38.53% .</a:t>
            </a:r>
            <a:endParaRPr/>
          </a:p>
          <a:p>
            <a:pPr indent="-311150" lvl="0" marL="457200" rtl="0" algn="l">
              <a:spcBef>
                <a:spcPts val="0"/>
              </a:spcBef>
              <a:spcAft>
                <a:spcPts val="0"/>
              </a:spcAft>
              <a:buSzPts val="1300"/>
              <a:buChar char="●"/>
            </a:pPr>
            <a:r>
              <a:rPr lang="en"/>
              <a:t>After model building, the conversion rate is increased to 72.87% .</a:t>
            </a:r>
            <a:endParaRPr/>
          </a:p>
          <a:p>
            <a:pPr indent="-311150" lvl="0" marL="457200" rtl="0" algn="l">
              <a:spcBef>
                <a:spcPts val="0"/>
              </a:spcBef>
              <a:spcAft>
                <a:spcPts val="0"/>
              </a:spcAft>
              <a:buSzPts val="1300"/>
              <a:buChar char="●"/>
            </a:pPr>
            <a:r>
              <a:rPr lang="en"/>
              <a:t>Hence we can conclude that our final model has served to the business purpose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Hot Leads</a:t>
            </a:r>
            <a:endParaRPr/>
          </a:p>
        </p:txBody>
      </p:sp>
      <p:sp>
        <p:nvSpPr>
          <p:cNvPr id="219" name="Google Shape;219;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Hot leads are people who have a high probability to be converted as a Lead and thus needs to be identified.  They have a higher conversion rate. </a:t>
            </a:r>
            <a:endParaRPr/>
          </a:p>
          <a:p>
            <a:pPr indent="-311150" lvl="0" marL="457200" rtl="0" algn="l">
              <a:spcBef>
                <a:spcPts val="0"/>
              </a:spcBef>
              <a:spcAft>
                <a:spcPts val="0"/>
              </a:spcAft>
              <a:buSzPts val="1300"/>
              <a:buChar char="●"/>
            </a:pPr>
            <a:r>
              <a:rPr lang="en"/>
              <a:t>The leads whose lead score is greater than 35% are considered as potential leads. The conversion rate is around 73%. When we increase this threshold from 35% to 95% we get Hot Leads.</a:t>
            </a:r>
            <a:endParaRPr/>
          </a:p>
          <a:p>
            <a:pPr indent="-311150" lvl="0" marL="457200" rtl="0" algn="l">
              <a:spcBef>
                <a:spcPts val="0"/>
              </a:spcBef>
              <a:spcAft>
                <a:spcPts val="0"/>
              </a:spcAft>
              <a:buSzPts val="1300"/>
              <a:buChar char="●"/>
            </a:pPr>
            <a:r>
              <a:rPr lang="en"/>
              <a:t>Conversion Rate for hot leads is increases from 73% to 96%. This means they have a 96% probability of getting converted to a lead. </a:t>
            </a:r>
            <a:endParaRPr/>
          </a:p>
          <a:p>
            <a:pPr indent="-311150" lvl="0" marL="457200" rtl="0" algn="l">
              <a:spcBef>
                <a:spcPts val="0"/>
              </a:spcBef>
              <a:spcAft>
                <a:spcPts val="0"/>
              </a:spcAft>
              <a:buSzPts val="1300"/>
              <a:buChar char="●"/>
            </a:pPr>
            <a:r>
              <a:rPr lang="en"/>
              <a:t>Focusing on Hot Leads will increase the chances of obtaining more value to the business as the number of people we contact are less but the conversion rate is high.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5" name="Google Shape;225;p34"/>
          <p:cNvSpPr txBox="1"/>
          <p:nvPr>
            <p:ph idx="1" type="body"/>
          </p:nvPr>
        </p:nvSpPr>
        <p:spPr>
          <a:xfrm>
            <a:off x="729325" y="2078875"/>
            <a:ext cx="2960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Equation :-</a:t>
            </a:r>
            <a:endParaRPr/>
          </a:p>
          <a:p>
            <a:pPr indent="0" lvl="0" marL="0" rtl="0" algn="l">
              <a:spcBef>
                <a:spcPts val="0"/>
              </a:spcBef>
              <a:spcAft>
                <a:spcPts val="0"/>
              </a:spcAft>
              <a:buNone/>
            </a:pPr>
            <a:r>
              <a:rPr lang="en"/>
              <a:t>-1.0565 * const + 0.1944 * TotalVisits + 1.0574* Time Spent -0.3186 * Free Copy -1.0199 * Lead Origin_Landing</a:t>
            </a:r>
            <a:endParaRPr/>
          </a:p>
          <a:p>
            <a:pPr indent="0" lvl="0" marL="0" rtl="0" algn="l">
              <a:spcBef>
                <a:spcPts val="0"/>
              </a:spcBef>
              <a:spcAft>
                <a:spcPts val="0"/>
              </a:spcAft>
              <a:buNone/>
            </a:pPr>
            <a:r>
              <a:rPr lang="en"/>
              <a:t>Page Submission + 4.4017 * Lead Origin_Lead Add Form + 1.2101 * Lead Source_Olark Chat-1.1764 * Lead </a:t>
            </a:r>
            <a:endParaRPr/>
          </a:p>
          <a:p>
            <a:pPr indent="0" lvl="0" marL="0" rtl="0" algn="l">
              <a:spcBef>
                <a:spcPts val="0"/>
              </a:spcBef>
              <a:spcAft>
                <a:spcPts val="0"/>
              </a:spcAft>
              <a:buNone/>
            </a:pPr>
            <a:r>
              <a:rPr lang="en"/>
              <a:t>Source_Reference -1.1921 * Last Activity_Email Bounced + 0.8166 * Last Activity_Email Opened -0.6859 * Last </a:t>
            </a:r>
            <a:endParaRPr/>
          </a:p>
          <a:p>
            <a:pPr indent="0" lvl="0" marL="0" rtl="0" algn="l">
              <a:spcBef>
                <a:spcPts val="0"/>
              </a:spcBef>
              <a:spcAft>
                <a:spcPts val="0"/>
              </a:spcAft>
              <a:buNone/>
            </a:pPr>
            <a:r>
              <a:rPr lang="en"/>
              <a:t>Activity_Olark Chat Conversation + 0.6463 * Last Activity_Others - 1.9097 * Last Activity_SMS Sent -1.1380 * </a:t>
            </a:r>
            <a:endParaRPr/>
          </a:p>
          <a:p>
            <a:pPr indent="0" lvl="0" marL="0" rtl="0" algn="l">
              <a:spcBef>
                <a:spcPts val="0"/>
              </a:spcBef>
              <a:spcAft>
                <a:spcPts val="0"/>
              </a:spcAft>
              <a:buNone/>
            </a:pPr>
            <a:r>
              <a:rPr lang="en"/>
              <a:t>Specialization_Not Specified + 2.6908 * Current Occupation_Working Professional</a:t>
            </a:r>
            <a:endParaRPr/>
          </a:p>
          <a:p>
            <a:pPr indent="0" lvl="0" marL="0" rtl="0" algn="l">
              <a:spcBef>
                <a:spcPts val="0"/>
              </a:spcBef>
              <a:spcAft>
                <a:spcPts val="0"/>
              </a:spcAft>
              <a:buNone/>
            </a:pPr>
            <a:r>
              <a:t/>
            </a:r>
            <a:endParaRPr/>
          </a:p>
        </p:txBody>
      </p:sp>
      <p:sp>
        <p:nvSpPr>
          <p:cNvPr id="226" name="Google Shape;226;p34"/>
          <p:cNvSpPr txBox="1"/>
          <p:nvPr>
            <p:ph idx="2" type="body"/>
          </p:nvPr>
        </p:nvSpPr>
        <p:spPr>
          <a:xfrm>
            <a:off x="3925074" y="2078875"/>
            <a:ext cx="4492800" cy="22611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100000"/>
              <a:buChar char="●"/>
            </a:pPr>
            <a:r>
              <a:rPr lang="en"/>
              <a:t>The customer/leads who fills the form are the potential leads.</a:t>
            </a:r>
            <a:endParaRPr/>
          </a:p>
          <a:p>
            <a:pPr indent="-286385" lvl="0" marL="457200" rtl="0" algn="l">
              <a:spcBef>
                <a:spcPts val="0"/>
              </a:spcBef>
              <a:spcAft>
                <a:spcPts val="0"/>
              </a:spcAft>
              <a:buSzPct val="100000"/>
              <a:buChar char="●"/>
            </a:pPr>
            <a:r>
              <a:rPr lang="en"/>
              <a:t>We must majorly focus on working professionals.</a:t>
            </a:r>
            <a:endParaRPr/>
          </a:p>
          <a:p>
            <a:pPr indent="-286385" lvl="0" marL="457200" rtl="0" algn="l">
              <a:spcBef>
                <a:spcPts val="0"/>
              </a:spcBef>
              <a:spcAft>
                <a:spcPts val="0"/>
              </a:spcAft>
              <a:buSzPct val="100000"/>
              <a:buChar char="●"/>
            </a:pPr>
            <a:r>
              <a:rPr lang="en"/>
              <a:t>We must majorly focus on leads whose last activity is SMS sent or Email </a:t>
            </a:r>
            <a:endParaRPr/>
          </a:p>
          <a:p>
            <a:pPr indent="-286385" lvl="0" marL="457200" rtl="0" algn="l">
              <a:spcBef>
                <a:spcPts val="0"/>
              </a:spcBef>
              <a:spcAft>
                <a:spcPts val="0"/>
              </a:spcAft>
              <a:buSzPct val="100000"/>
              <a:buChar char="●"/>
            </a:pPr>
            <a:r>
              <a:rPr lang="en"/>
              <a:t>opened.</a:t>
            </a:r>
            <a:endParaRPr/>
          </a:p>
          <a:p>
            <a:pPr indent="-286385" lvl="0" marL="457200" rtl="0" algn="l">
              <a:spcBef>
                <a:spcPts val="0"/>
              </a:spcBef>
              <a:spcAft>
                <a:spcPts val="0"/>
              </a:spcAft>
              <a:buSzPct val="100000"/>
              <a:buChar char="●"/>
            </a:pPr>
            <a:r>
              <a:rPr lang="en"/>
              <a:t>It’s always good to focus on customers, who have spent significant time on </a:t>
            </a:r>
            <a:endParaRPr/>
          </a:p>
          <a:p>
            <a:pPr indent="-286385" lvl="0" marL="457200" rtl="0" algn="l">
              <a:spcBef>
                <a:spcPts val="0"/>
              </a:spcBef>
              <a:spcAft>
                <a:spcPts val="0"/>
              </a:spcAft>
              <a:buSzPct val="100000"/>
              <a:buChar char="●"/>
            </a:pPr>
            <a:r>
              <a:rPr lang="en"/>
              <a:t>our website.</a:t>
            </a:r>
            <a:endParaRPr/>
          </a:p>
          <a:p>
            <a:pPr indent="-286385" lvl="0" marL="457200" rtl="0" algn="l">
              <a:spcBef>
                <a:spcPts val="0"/>
              </a:spcBef>
              <a:spcAft>
                <a:spcPts val="0"/>
              </a:spcAft>
              <a:buSzPct val="100000"/>
              <a:buChar char="●"/>
            </a:pPr>
            <a:r>
              <a:rPr lang="en"/>
              <a:t>It’s better to focus least on customers to whom the sent mail is bounced </a:t>
            </a:r>
            <a:endParaRPr/>
          </a:p>
          <a:p>
            <a:pPr indent="-286385" lvl="0" marL="457200" rtl="0" algn="l">
              <a:spcBef>
                <a:spcPts val="0"/>
              </a:spcBef>
              <a:spcAft>
                <a:spcPts val="0"/>
              </a:spcAft>
              <a:buSzPct val="100000"/>
              <a:buChar char="●"/>
            </a:pPr>
            <a:r>
              <a:rPr lang="en"/>
              <a:t>back.</a:t>
            </a:r>
            <a:endParaRPr/>
          </a:p>
          <a:p>
            <a:pPr indent="-286385" lvl="0" marL="457200" rtl="0" algn="l">
              <a:spcBef>
                <a:spcPts val="0"/>
              </a:spcBef>
              <a:spcAft>
                <a:spcPts val="0"/>
              </a:spcAft>
              <a:buSzPct val="100000"/>
              <a:buChar char="●"/>
            </a:pPr>
            <a:r>
              <a:rPr lang="en"/>
              <a:t>If the lead source is referral, he/she may not be the potential lead.</a:t>
            </a:r>
            <a:endParaRPr/>
          </a:p>
          <a:p>
            <a:pPr indent="-286385" lvl="0" marL="457200" rtl="0" algn="l">
              <a:spcBef>
                <a:spcPts val="0"/>
              </a:spcBef>
              <a:spcAft>
                <a:spcPts val="0"/>
              </a:spcAft>
              <a:buSzPct val="100000"/>
              <a:buChar char="●"/>
            </a:pPr>
            <a:r>
              <a:rPr lang="en"/>
              <a:t>If the lead didn’t fill specialization,  he/she may not know what to study </a:t>
            </a:r>
            <a:endParaRPr/>
          </a:p>
          <a:p>
            <a:pPr indent="-286385" lvl="0" marL="457200" rtl="0" algn="l">
              <a:spcBef>
                <a:spcPts val="0"/>
              </a:spcBef>
              <a:spcAft>
                <a:spcPts val="0"/>
              </a:spcAft>
              <a:buSzPct val="100000"/>
              <a:buChar char="●"/>
            </a:pPr>
            <a:r>
              <a:rPr lang="en"/>
              <a:t>and are not right people to target. So, it’s better to focus less on such cases.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endParaRPr/>
          </a:p>
        </p:txBody>
      </p:sp>
      <p:sp>
        <p:nvSpPr>
          <p:cNvPr id="232" name="Google Shape;232;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It’s good to collect data often and run the model and getupdated with the potential leads. There is a belief that the best time to call your potential leads is within few hours after the leadshows interest in the courses.</a:t>
            </a:r>
            <a:endParaRPr/>
          </a:p>
          <a:p>
            <a:pPr indent="-311150" lvl="0" marL="457200" rtl="0" algn="l">
              <a:spcBef>
                <a:spcPts val="0"/>
              </a:spcBef>
              <a:spcAft>
                <a:spcPts val="0"/>
              </a:spcAft>
              <a:buSzPts val="1300"/>
              <a:buChar char="●"/>
            </a:pPr>
            <a:r>
              <a:rPr lang="en"/>
              <a:t>Along with phone calls, </a:t>
            </a:r>
            <a:r>
              <a:rPr lang="en"/>
              <a:t>it's good</a:t>
            </a:r>
            <a:r>
              <a:rPr lang="en"/>
              <a:t> to mail the leads also to keep them reminding as email is as powerful as cold calling.</a:t>
            </a:r>
            <a:endParaRPr/>
          </a:p>
          <a:p>
            <a:pPr indent="-311150" lvl="0" marL="457200" rtl="0" algn="l">
              <a:spcBef>
                <a:spcPts val="0"/>
              </a:spcBef>
              <a:spcAft>
                <a:spcPts val="0"/>
              </a:spcAft>
              <a:buSzPts val="1300"/>
              <a:buChar char="●"/>
            </a:pPr>
            <a:r>
              <a:rPr lang="en"/>
              <a:t>Reducing the number of call attempts to 2-4 and increasing the frequency of usage of other media like advertisements in Google, or via emails to keep in touch with the lead will save a lot of time.</a:t>
            </a:r>
            <a:endParaRPr/>
          </a:p>
          <a:p>
            <a:pPr indent="-311150" lvl="0" marL="457200" rtl="0" algn="l">
              <a:spcBef>
                <a:spcPts val="0"/>
              </a:spcBef>
              <a:spcAft>
                <a:spcPts val="0"/>
              </a:spcAft>
              <a:buSzPts val="1300"/>
              <a:buChar char="●"/>
            </a:pPr>
            <a:r>
              <a:rPr lang="en"/>
              <a:t>Focusing on Hot Leads will increase the chances of obtaining more value to the business as the number of people we contact are less but the conversion rate is high.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b="1" lang="en" sz="4900"/>
              <a:t>THE END</a:t>
            </a:r>
            <a:endParaRPr b="1" sz="4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Objective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The Business Objective Is To Build A Logistic Regression Model To </a:t>
            </a:r>
            <a:endParaRPr sz="1600"/>
          </a:p>
          <a:p>
            <a:pPr indent="0" lvl="0" marL="0" rtl="0" algn="l">
              <a:spcBef>
                <a:spcPts val="0"/>
              </a:spcBef>
              <a:spcAft>
                <a:spcPts val="0"/>
              </a:spcAft>
              <a:buNone/>
            </a:pPr>
            <a:r>
              <a:rPr lang="en" sz="1600"/>
              <a:t>Identify The Hot/Potential Leads And Achieve The Lead Conversion </a:t>
            </a:r>
            <a:endParaRPr sz="1600"/>
          </a:p>
          <a:p>
            <a:pPr indent="0" lvl="0" marL="0" rtl="0" algn="l">
              <a:spcBef>
                <a:spcPts val="0"/>
              </a:spcBef>
              <a:spcAft>
                <a:spcPts val="0"/>
              </a:spcAft>
              <a:buNone/>
            </a:pPr>
            <a:r>
              <a:rPr lang="en" sz="1600"/>
              <a:t>Rate To 80%.</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Now Lets try to understand our Dataset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Understanding Dataset</a:t>
            </a:r>
            <a:endParaRPr/>
          </a:p>
        </p:txBody>
      </p:sp>
      <p:sp>
        <p:nvSpPr>
          <p:cNvPr id="110" name="Google Shape;110;p17"/>
          <p:cNvSpPr txBox="1"/>
          <p:nvPr>
            <p:ph idx="1" type="body"/>
          </p:nvPr>
        </p:nvSpPr>
        <p:spPr>
          <a:xfrm>
            <a:off x="729325" y="2078875"/>
            <a:ext cx="2462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1" name="Google Shape;111;p17"/>
          <p:cNvSpPr txBox="1"/>
          <p:nvPr>
            <p:ph idx="2" type="body"/>
          </p:nvPr>
        </p:nvSpPr>
        <p:spPr>
          <a:xfrm>
            <a:off x="3624650" y="2078875"/>
            <a:ext cx="4793100" cy="2730000"/>
          </a:xfrm>
          <a:prstGeom prst="rect">
            <a:avLst/>
          </a:prstGeom>
        </p:spPr>
        <p:txBody>
          <a:bodyPr anchorCtr="0" anchor="t" bIns="91425" lIns="91425" spcFirstLastPara="1" rIns="91425" wrap="square" tIns="91425">
            <a:noAutofit/>
          </a:bodyPr>
          <a:lstStyle/>
          <a:p>
            <a:pPr indent="-306387" lvl="0" marL="457200" rtl="0" algn="l">
              <a:lnSpc>
                <a:spcPct val="95000"/>
              </a:lnSpc>
              <a:spcBef>
                <a:spcPts val="0"/>
              </a:spcBef>
              <a:spcAft>
                <a:spcPts val="0"/>
              </a:spcAft>
              <a:buSzPts val="1225"/>
              <a:buChar char="●"/>
            </a:pPr>
            <a:r>
              <a:rPr lang="en" sz="1225"/>
              <a:t>We got a file named “Leads.csv”provided with a leads dataset from the past with around 9000 data points.</a:t>
            </a:r>
            <a:endParaRPr sz="1225"/>
          </a:p>
          <a:p>
            <a:pPr indent="-306387" lvl="0" marL="457200" rtl="0" algn="l">
              <a:lnSpc>
                <a:spcPct val="95000"/>
              </a:lnSpc>
              <a:spcBef>
                <a:spcPts val="0"/>
              </a:spcBef>
              <a:spcAft>
                <a:spcPts val="0"/>
              </a:spcAft>
              <a:buSzPts val="1225"/>
              <a:buChar char="●"/>
            </a:pPr>
            <a:r>
              <a:rPr lang="en" sz="1225"/>
              <a:t>This dataset consists of various attributes such as Lead Source, Total Time Spent on Website, Total Visits, Last Activity, etc. which may or may not be useful in ultimately deciding whether a lead will be converted or not.</a:t>
            </a:r>
            <a:endParaRPr sz="1225"/>
          </a:p>
          <a:p>
            <a:pPr indent="-306387" lvl="0" marL="457200" rtl="0" algn="l">
              <a:lnSpc>
                <a:spcPct val="95000"/>
              </a:lnSpc>
              <a:spcBef>
                <a:spcPts val="0"/>
              </a:spcBef>
              <a:spcAft>
                <a:spcPts val="0"/>
              </a:spcAft>
              <a:buSzPts val="1225"/>
              <a:buChar char="●"/>
            </a:pPr>
            <a:r>
              <a:rPr lang="en" sz="1225"/>
              <a:t>To learn more about the dataset we got the data dictionary.</a:t>
            </a:r>
            <a:endParaRPr sz="1225"/>
          </a:p>
          <a:p>
            <a:pPr indent="-306387" lvl="0" marL="457200" rtl="0" algn="l">
              <a:lnSpc>
                <a:spcPct val="95000"/>
              </a:lnSpc>
              <a:spcBef>
                <a:spcPts val="0"/>
              </a:spcBef>
              <a:spcAft>
                <a:spcPts val="0"/>
              </a:spcAft>
              <a:buSzPts val="1225"/>
              <a:buChar char="●"/>
            </a:pPr>
            <a:r>
              <a:rPr lang="en" sz="1225"/>
              <a:t>The target variable, in this case, is the column ‘Converted’ which tells whether a past lead was converted or not wherein 1 means it was converted and 0 means it wasn’t converted.</a:t>
            </a:r>
            <a:endParaRPr sz="1225"/>
          </a:p>
          <a:p>
            <a:pPr indent="-306387" lvl="0" marL="457200" rtl="0" algn="l">
              <a:lnSpc>
                <a:spcPct val="95000"/>
              </a:lnSpc>
              <a:spcBef>
                <a:spcPts val="0"/>
              </a:spcBef>
              <a:spcAft>
                <a:spcPts val="0"/>
              </a:spcAft>
              <a:buSzPts val="1225"/>
              <a:buChar char="●"/>
            </a:pPr>
            <a:r>
              <a:rPr lang="en" sz="1225"/>
              <a:t>Another thing that to check out for are the levels present in the categorical variables. Many of the categorical variables have a level called 'Select' which needs to be handled because it is as good as a null value. Understanding Dataset</a:t>
            </a:r>
            <a:endParaRPr sz="1225"/>
          </a:p>
        </p:txBody>
      </p:sp>
      <p:pic>
        <p:nvPicPr>
          <p:cNvPr id="112" name="Google Shape;112;p17"/>
          <p:cNvPicPr preferRelativeResize="0"/>
          <p:nvPr/>
        </p:nvPicPr>
        <p:blipFill>
          <a:blip r:embed="rId3">
            <a:alphaModFix/>
          </a:blip>
          <a:stretch>
            <a:fillRect/>
          </a:stretch>
        </p:blipFill>
        <p:spPr>
          <a:xfrm>
            <a:off x="772625" y="2078875"/>
            <a:ext cx="2368050" cy="2261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 Taken</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Understanding</a:t>
            </a:r>
            <a:endParaRPr/>
          </a:p>
          <a:p>
            <a:pPr indent="-311150" lvl="0" marL="457200" rtl="0" algn="l">
              <a:spcBef>
                <a:spcPts val="0"/>
              </a:spcBef>
              <a:spcAft>
                <a:spcPts val="0"/>
              </a:spcAft>
              <a:buSzPts val="1300"/>
              <a:buChar char="●"/>
            </a:pPr>
            <a:r>
              <a:rPr lang="en"/>
              <a:t>Data Sourcing</a:t>
            </a:r>
            <a:endParaRPr/>
          </a:p>
          <a:p>
            <a:pPr indent="-311150" lvl="0" marL="457200" rtl="0" algn="l">
              <a:spcBef>
                <a:spcPts val="0"/>
              </a:spcBef>
              <a:spcAft>
                <a:spcPts val="0"/>
              </a:spcAft>
              <a:buSzPts val="1300"/>
              <a:buChar char="●"/>
            </a:pPr>
            <a:r>
              <a:rPr lang="en"/>
              <a:t>Data cleaning &amp; Manipulation</a:t>
            </a:r>
            <a:endParaRPr/>
          </a:p>
          <a:p>
            <a:pPr indent="-311150" lvl="0" marL="457200" rtl="0" algn="l">
              <a:spcBef>
                <a:spcPts val="0"/>
              </a:spcBef>
              <a:spcAft>
                <a:spcPts val="0"/>
              </a:spcAft>
              <a:buSzPts val="1300"/>
              <a:buChar char="●"/>
            </a:pPr>
            <a:r>
              <a:rPr lang="en"/>
              <a:t>EDA</a:t>
            </a:r>
            <a:endParaRPr/>
          </a:p>
          <a:p>
            <a:pPr indent="-311150" lvl="0" marL="457200" rtl="0" algn="l">
              <a:spcBef>
                <a:spcPts val="0"/>
              </a:spcBef>
              <a:spcAft>
                <a:spcPts val="0"/>
              </a:spcAft>
              <a:buSzPts val="1300"/>
              <a:buChar char="●"/>
            </a:pPr>
            <a:r>
              <a:rPr lang="en"/>
              <a:t>Data Visualisation</a:t>
            </a:r>
            <a:endParaRPr/>
          </a:p>
          <a:p>
            <a:pPr indent="-311150" lvl="0" marL="457200" rtl="0" algn="l">
              <a:spcBef>
                <a:spcPts val="0"/>
              </a:spcBef>
              <a:spcAft>
                <a:spcPts val="0"/>
              </a:spcAft>
              <a:buSzPts val="1300"/>
              <a:buChar char="●"/>
            </a:pPr>
            <a:r>
              <a:rPr lang="en"/>
              <a:t>Data Preparation</a:t>
            </a:r>
            <a:endParaRPr/>
          </a:p>
          <a:p>
            <a:pPr indent="-311150" lvl="0" marL="457200" rtl="0" algn="l">
              <a:spcBef>
                <a:spcPts val="0"/>
              </a:spcBef>
              <a:spcAft>
                <a:spcPts val="0"/>
              </a:spcAft>
              <a:buSzPts val="1300"/>
              <a:buChar char="●"/>
            </a:pPr>
            <a:r>
              <a:rPr lang="en"/>
              <a:t>Model Building</a:t>
            </a:r>
            <a:endParaRPr/>
          </a:p>
          <a:p>
            <a:pPr indent="-311150" lvl="0" marL="457200" rtl="0" algn="l">
              <a:spcBef>
                <a:spcPts val="0"/>
              </a:spcBef>
              <a:spcAft>
                <a:spcPts val="0"/>
              </a:spcAft>
              <a:buSzPts val="1300"/>
              <a:buChar char="●"/>
            </a:pPr>
            <a:r>
              <a:rPr lang="en"/>
              <a:t>Model 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124" name="Google Shape;124;p19"/>
          <p:cNvSpPr txBox="1"/>
          <p:nvPr>
            <p:ph idx="1" type="body"/>
          </p:nvPr>
        </p:nvSpPr>
        <p:spPr>
          <a:xfrm>
            <a:off x="729450" y="1914675"/>
            <a:ext cx="7688700" cy="2889300"/>
          </a:xfrm>
          <a:prstGeom prst="rect">
            <a:avLst/>
          </a:prstGeom>
        </p:spPr>
        <p:txBody>
          <a:bodyPr anchorCtr="0" anchor="t" bIns="91425" lIns="91425" spcFirstLastPara="1" rIns="91425" wrap="square" tIns="91425">
            <a:noAutofit/>
          </a:bodyPr>
          <a:lstStyle/>
          <a:p>
            <a:pPr indent="-299561" lvl="0" marL="457200" rtl="0" algn="l">
              <a:lnSpc>
                <a:spcPct val="95000"/>
              </a:lnSpc>
              <a:spcBef>
                <a:spcPts val="0"/>
              </a:spcBef>
              <a:spcAft>
                <a:spcPts val="0"/>
              </a:spcAft>
              <a:buSzPts val="1118"/>
              <a:buChar char="●"/>
            </a:pPr>
            <a:r>
              <a:rPr lang="en" sz="1117"/>
              <a:t>Handling ‘Select’ variable </a:t>
            </a:r>
            <a:endParaRPr sz="1117"/>
          </a:p>
          <a:p>
            <a:pPr indent="-299561" lvl="1" marL="914400" rtl="0" algn="l">
              <a:lnSpc>
                <a:spcPct val="95000"/>
              </a:lnSpc>
              <a:spcBef>
                <a:spcPts val="0"/>
              </a:spcBef>
              <a:spcAft>
                <a:spcPts val="0"/>
              </a:spcAft>
              <a:buSzPts val="1118"/>
              <a:buChar char="○"/>
            </a:pPr>
            <a:r>
              <a:rPr lang="en" sz="1117"/>
              <a:t>“Select” variable indicates that the  user has not  selected any option.</a:t>
            </a:r>
            <a:endParaRPr sz="1117"/>
          </a:p>
          <a:p>
            <a:pPr indent="-299561" lvl="1" marL="914400" rtl="0" algn="l">
              <a:lnSpc>
                <a:spcPct val="95000"/>
              </a:lnSpc>
              <a:spcBef>
                <a:spcPts val="0"/>
              </a:spcBef>
              <a:spcAft>
                <a:spcPts val="0"/>
              </a:spcAft>
              <a:buSzPts val="1118"/>
              <a:buChar char="○"/>
            </a:pPr>
            <a:r>
              <a:rPr lang="en" sz="1117"/>
              <a:t>We impute the same with null values</a:t>
            </a:r>
            <a:endParaRPr sz="1117"/>
          </a:p>
          <a:p>
            <a:pPr indent="-299561" lvl="0" marL="457200" rtl="0" algn="l">
              <a:lnSpc>
                <a:spcPct val="95000"/>
              </a:lnSpc>
              <a:spcBef>
                <a:spcPts val="0"/>
              </a:spcBef>
              <a:spcAft>
                <a:spcPts val="0"/>
              </a:spcAft>
              <a:buSzPts val="1118"/>
              <a:buChar char="●"/>
            </a:pPr>
            <a:r>
              <a:rPr lang="en" sz="1117"/>
              <a:t>Dropping Score and Activity variables</a:t>
            </a:r>
            <a:endParaRPr sz="1117"/>
          </a:p>
          <a:p>
            <a:pPr indent="-299561" lvl="1" marL="914400" rtl="0" algn="l">
              <a:lnSpc>
                <a:spcPct val="95000"/>
              </a:lnSpc>
              <a:spcBef>
                <a:spcPts val="0"/>
              </a:spcBef>
              <a:spcAft>
                <a:spcPts val="0"/>
              </a:spcAft>
              <a:buSzPts val="1118"/>
              <a:buChar char="○"/>
            </a:pPr>
            <a:r>
              <a:rPr lang="en" sz="1117"/>
              <a:t>Score and Activity variables :  This is the data that is obtained after contact with the lead. So we need to remove them.</a:t>
            </a:r>
            <a:endParaRPr sz="1117"/>
          </a:p>
          <a:p>
            <a:pPr indent="-299561" lvl="1" marL="914400" rtl="0" algn="l">
              <a:lnSpc>
                <a:spcPct val="95000"/>
              </a:lnSpc>
              <a:spcBef>
                <a:spcPts val="0"/>
              </a:spcBef>
              <a:spcAft>
                <a:spcPts val="0"/>
              </a:spcAft>
              <a:buSzPts val="1118"/>
              <a:buChar char="○"/>
            </a:pPr>
            <a:r>
              <a:rPr lang="en" sz="1117"/>
              <a:t>Score variables: Tags, Lead Quality, Lead  Profile, Activity Index, Activity  Score and Profile Score</a:t>
            </a:r>
            <a:endParaRPr sz="1117"/>
          </a:p>
          <a:p>
            <a:pPr indent="-299561" lvl="1" marL="914400" rtl="0" algn="l">
              <a:lnSpc>
                <a:spcPct val="95000"/>
              </a:lnSpc>
              <a:spcBef>
                <a:spcPts val="0"/>
              </a:spcBef>
              <a:spcAft>
                <a:spcPts val="0"/>
              </a:spcAft>
              <a:buSzPts val="1118"/>
              <a:buChar char="○"/>
            </a:pPr>
            <a:r>
              <a:rPr lang="en" sz="1117"/>
              <a:t>Activity variables: Last Notable Activity</a:t>
            </a:r>
            <a:endParaRPr sz="1117"/>
          </a:p>
          <a:p>
            <a:pPr indent="-299561" lvl="0" marL="457200" rtl="0" algn="l">
              <a:lnSpc>
                <a:spcPct val="95000"/>
              </a:lnSpc>
              <a:spcBef>
                <a:spcPts val="0"/>
              </a:spcBef>
              <a:spcAft>
                <a:spcPts val="0"/>
              </a:spcAft>
              <a:buSzPts val="1118"/>
              <a:buChar char="●"/>
            </a:pPr>
            <a:r>
              <a:rPr lang="en" sz="1117"/>
              <a:t>Treating Categorical  data</a:t>
            </a:r>
            <a:endParaRPr sz="1117"/>
          </a:p>
          <a:p>
            <a:pPr indent="-299561" lvl="1" marL="914400" rtl="0" algn="l">
              <a:lnSpc>
                <a:spcPct val="95000"/>
              </a:lnSpc>
              <a:spcBef>
                <a:spcPts val="0"/>
              </a:spcBef>
              <a:spcAft>
                <a:spcPts val="0"/>
              </a:spcAft>
              <a:buSzPts val="1118"/>
              <a:buChar char="○"/>
            </a:pPr>
            <a:r>
              <a:rPr lang="en" sz="1117"/>
              <a:t>High Data Imbalance –Columns having high data </a:t>
            </a:r>
            <a:r>
              <a:rPr lang="en" sz="1117"/>
              <a:t>i</a:t>
            </a:r>
            <a:r>
              <a:rPr lang="en" sz="1117"/>
              <a:t>mbalance must be removed. For e.g. : Category A has 98% , and Category B has 2% - This data is irrelevant to our analysis as one category is overpowering the other.</a:t>
            </a:r>
            <a:endParaRPr sz="1117"/>
          </a:p>
          <a:p>
            <a:pPr indent="-299561" lvl="1" marL="914400" rtl="0" algn="l">
              <a:lnSpc>
                <a:spcPct val="95000"/>
              </a:lnSpc>
              <a:spcBef>
                <a:spcPts val="0"/>
              </a:spcBef>
              <a:spcAft>
                <a:spcPts val="0"/>
              </a:spcAft>
              <a:buSzPts val="1118"/>
              <a:buChar char="○"/>
            </a:pPr>
            <a:r>
              <a:rPr lang="en" sz="1117"/>
              <a:t>In other categorical columns where there are columns with small percentages should be removed</a:t>
            </a:r>
            <a:endParaRPr sz="1117"/>
          </a:p>
          <a:p>
            <a:pPr indent="-299561" lvl="0" marL="457200" rtl="0" algn="l">
              <a:lnSpc>
                <a:spcPct val="95000"/>
              </a:lnSpc>
              <a:spcBef>
                <a:spcPts val="0"/>
              </a:spcBef>
              <a:spcAft>
                <a:spcPts val="0"/>
              </a:spcAft>
              <a:buSzPts val="1118"/>
              <a:buChar char="●"/>
            </a:pPr>
            <a:r>
              <a:rPr lang="en" sz="1117"/>
              <a:t>Dropping column with high null values</a:t>
            </a:r>
            <a:endParaRPr sz="1117"/>
          </a:p>
          <a:p>
            <a:pPr indent="-299561" lvl="1" marL="914400" rtl="0" algn="l">
              <a:lnSpc>
                <a:spcPct val="95000"/>
              </a:lnSpc>
              <a:spcBef>
                <a:spcPts val="0"/>
              </a:spcBef>
              <a:spcAft>
                <a:spcPts val="0"/>
              </a:spcAft>
              <a:buSzPts val="1118"/>
              <a:buChar char="○"/>
            </a:pPr>
            <a:r>
              <a:rPr lang="en" sz="1117"/>
              <a:t>Columns having null values greater than 40% does not have meaning to the data,  hence we drop these columns </a:t>
            </a:r>
            <a:endParaRPr sz="1117"/>
          </a:p>
          <a:p>
            <a:pPr indent="-299561" lvl="1" marL="914400" rtl="0" algn="l">
              <a:lnSpc>
                <a:spcPct val="95000"/>
              </a:lnSpc>
              <a:spcBef>
                <a:spcPts val="0"/>
              </a:spcBef>
              <a:spcAft>
                <a:spcPts val="0"/>
              </a:spcAft>
              <a:buSzPts val="1118"/>
              <a:buChar char="○"/>
            </a:pPr>
            <a:r>
              <a:rPr lang="en" sz="1117"/>
              <a:t>For Specialization, we consider the column where people have not selected any value into one more column known as Not Specified and we use this for model building</a:t>
            </a:r>
            <a:endParaRPr sz="1117"/>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7800" y="24935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Numerical Data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Visits</a:t>
            </a:r>
            <a:endParaRPr/>
          </a:p>
        </p:txBody>
      </p:sp>
      <p:sp>
        <p:nvSpPr>
          <p:cNvPr id="135" name="Google Shape;135;p21"/>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305911" lvl="0" marL="457200" rtl="0" algn="l">
              <a:lnSpc>
                <a:spcPct val="105000"/>
              </a:lnSpc>
              <a:spcBef>
                <a:spcPts val="0"/>
              </a:spcBef>
              <a:spcAft>
                <a:spcPts val="0"/>
              </a:spcAft>
              <a:buSzPts val="1218"/>
              <a:buChar char="●"/>
            </a:pPr>
            <a:r>
              <a:rPr lang="en" sz="1217"/>
              <a:t>The max probability for Total Visits is found to be around 15-20. It increases initially but decreases further.</a:t>
            </a:r>
            <a:endParaRPr sz="1217"/>
          </a:p>
          <a:p>
            <a:pPr indent="-305911" lvl="0" marL="457200" rtl="0" algn="l">
              <a:lnSpc>
                <a:spcPct val="105000"/>
              </a:lnSpc>
              <a:spcBef>
                <a:spcPts val="0"/>
              </a:spcBef>
              <a:spcAft>
                <a:spcPts val="0"/>
              </a:spcAft>
              <a:buSzPts val="1218"/>
              <a:buChar char="●"/>
            </a:pPr>
            <a:r>
              <a:rPr lang="en" sz="1217"/>
              <a:t>The average total visits for both converted and </a:t>
            </a:r>
            <a:r>
              <a:rPr lang="en" sz="1217"/>
              <a:t>unconverted</a:t>
            </a:r>
            <a:r>
              <a:rPr lang="en" sz="1217"/>
              <a:t> people is found to be the same. Total Time Spent On The Website</a:t>
            </a:r>
            <a:endParaRPr sz="1217"/>
          </a:p>
        </p:txBody>
      </p:sp>
      <p:pic>
        <p:nvPicPr>
          <p:cNvPr id="136" name="Google Shape;136;p21"/>
          <p:cNvPicPr preferRelativeResize="0"/>
          <p:nvPr/>
        </p:nvPicPr>
        <p:blipFill rotWithShape="1">
          <a:blip r:embed="rId3">
            <a:alphaModFix/>
          </a:blip>
          <a:srcRect b="51557" l="0" r="50002" t="0"/>
          <a:stretch/>
        </p:blipFill>
        <p:spPr>
          <a:xfrm>
            <a:off x="4442013" y="685350"/>
            <a:ext cx="4177473" cy="2065974"/>
          </a:xfrm>
          <a:prstGeom prst="rect">
            <a:avLst/>
          </a:prstGeom>
          <a:noFill/>
          <a:ln>
            <a:noFill/>
          </a:ln>
        </p:spPr>
      </p:pic>
      <p:pic>
        <p:nvPicPr>
          <p:cNvPr id="137" name="Google Shape;137;p21"/>
          <p:cNvPicPr preferRelativeResize="0"/>
          <p:nvPr/>
        </p:nvPicPr>
        <p:blipFill rotWithShape="1">
          <a:blip r:embed="rId4">
            <a:alphaModFix/>
          </a:blip>
          <a:srcRect b="49402" l="0" r="49629" t="0"/>
          <a:stretch/>
        </p:blipFill>
        <p:spPr>
          <a:xfrm>
            <a:off x="4572000" y="2912425"/>
            <a:ext cx="3930876" cy="20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