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Roboto"/>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3B2C95-2AC4-4E9D-91D8-F90D8A3A3B93}">
  <a:tblStyle styleId="{FB3B2C95-2AC4-4E9D-91D8-F90D8A3A3B9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adcac6e66_0_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adcac6e6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4cdc9764d_11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4cdc9764d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ba5a19ea2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ba5a19e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9b0fa6a94_0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9b0fa6a9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9b0fa6a94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9b0fa6a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9b0fa6a94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9b0fa6a9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4cdc9764d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4cdc9764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4cdc9764d_0_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4cdc9764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4cdc9764d_0_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4cdc9764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4cdc9764d_0_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4cdc9764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9b0fa6a94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9b0fa6a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4cdc9764d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4cdc9764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4cdc9764d_0_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4cdc9764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4cdc9764d_0_7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4cdc9764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ba5a19ea2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ba5a19e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4cdc9764d_4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4cdc9764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4cdc9764d_4_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4cdc9764d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4cdc9764d_11_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4cdc9764d_1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b4cdc9764d_13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b4cdc9764d_1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4cdc9764d_4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4cdc9764d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4cdc9764d_4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4cdc9764d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9b0fa6a94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9b0fa6a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4cdc9764d_13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4cdc9764d_1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4cdc9764d_4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4cdc9764d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4cdc9764d_4_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4cdc9764d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4cdc9764d_4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4cdc9764d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4cdc9764d_4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4cdc9764d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4cdc9764d_6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4cdc9764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ba5a19ea2_0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ba5a19e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a9b0fa6a94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a9b0fa6a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9b0fa6a94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9b0fa6a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9b0fa6a94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a9b0fa6a9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49bb326ac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49bb326a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adcac6e66_0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adcac6e6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Negative Neutral and Positive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49bb326ac_0_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49bb326a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9b0fa6a94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9b0fa6a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9b0fa6a94_0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9b0fa6a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adcac6e66_0_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adcac6e6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nltk.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7.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5750" y="520550"/>
            <a:ext cx="8512500" cy="4305000"/>
          </a:xfrm>
          <a:prstGeom prst="rect">
            <a:avLst/>
          </a:prstGeom>
          <a:noFill/>
          <a:ln>
            <a:noFill/>
          </a:ln>
        </p:spPr>
        <p:txBody>
          <a:bodyPr anchorCtr="0" anchor="b" bIns="91425" lIns="91425" spcFirstLastPara="1" rIns="91425" wrap="square" tIns="91425">
            <a:noAutofit/>
          </a:bodyPr>
          <a:lstStyle/>
          <a:p>
            <a:pPr indent="457200" lvl="0" marL="91440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457200" lvl="0" marL="91440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457200" lvl="0" marL="91440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457200" lvl="0" marL="91440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457200" lvl="0" marL="91440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457200" lvl="0" marL="91440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457200" lvl="0" marL="91440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457200" lvl="0" marL="91440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Capstone Project: Sentiment Analysis</a:t>
            </a:r>
            <a:endParaRPr b="1" sz="4200">
              <a:solidFill>
                <a:srgbClr val="CC0000"/>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u="sng">
                <a:solidFill>
                  <a:schemeClr val="lt1"/>
                </a:solidFill>
                <a:latin typeface="Montserrat"/>
                <a:ea typeface="Montserrat"/>
                <a:cs typeface="Montserrat"/>
                <a:sym typeface="Montserrat"/>
              </a:rPr>
              <a:t>Team members: </a:t>
            </a:r>
            <a:endParaRPr b="1" sz="1600" u="sng">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Devashish Bose</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Rajesh More</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Sweety Junnarkar</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Akshay Rai</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EDA On Sentiment Column.</a:t>
            </a:r>
            <a:endParaRPr b="1">
              <a:latin typeface="Montserrat"/>
              <a:ea typeface="Montserrat"/>
              <a:cs typeface="Montserrat"/>
              <a:sym typeface="Montserrat"/>
            </a:endParaRPr>
          </a:p>
        </p:txBody>
      </p:sp>
      <p:sp>
        <p:nvSpPr>
          <p:cNvPr id="118" name="Google Shape;118;p22"/>
          <p:cNvSpPr txBox="1"/>
          <p:nvPr>
            <p:ph idx="1" type="body"/>
          </p:nvPr>
        </p:nvSpPr>
        <p:spPr>
          <a:xfrm>
            <a:off x="311700" y="1152475"/>
            <a:ext cx="4373100" cy="374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Most of the peoples are having positive sentiments about various issues shows us their optimism during pandemic times.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Very few people are having extremely negatives thoughts about Covid-19.</a:t>
            </a:r>
            <a:endParaRPr b="1">
              <a:solidFill>
                <a:schemeClr val="lt1"/>
              </a:solidFill>
              <a:latin typeface="Montserrat"/>
              <a:ea typeface="Montserrat"/>
              <a:cs typeface="Montserrat"/>
              <a:sym typeface="Montserrat"/>
            </a:endParaRPr>
          </a:p>
        </p:txBody>
      </p:sp>
      <p:pic>
        <p:nvPicPr>
          <p:cNvPr id="119" name="Google Shape;119;p22"/>
          <p:cNvPicPr preferRelativeResize="0"/>
          <p:nvPr/>
        </p:nvPicPr>
        <p:blipFill>
          <a:blip r:embed="rId3">
            <a:alphaModFix/>
          </a:blip>
          <a:stretch>
            <a:fillRect/>
          </a:stretch>
        </p:blipFill>
        <p:spPr>
          <a:xfrm>
            <a:off x="4837200" y="1170125"/>
            <a:ext cx="3834197"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Dimensionality</a:t>
            </a:r>
            <a:r>
              <a:rPr b="1" lang="en-GB">
                <a:latin typeface="Montserrat"/>
                <a:ea typeface="Montserrat"/>
                <a:cs typeface="Montserrat"/>
                <a:sym typeface="Montserrat"/>
              </a:rPr>
              <a:t> reduction using PCA.</a:t>
            </a:r>
            <a:endParaRPr/>
          </a:p>
        </p:txBody>
      </p:sp>
      <p:sp>
        <p:nvSpPr>
          <p:cNvPr id="125" name="Google Shape;125;p23"/>
          <p:cNvSpPr txBox="1"/>
          <p:nvPr>
            <p:ph idx="1" type="body"/>
          </p:nvPr>
        </p:nvSpPr>
        <p:spPr>
          <a:xfrm>
            <a:off x="1105850" y="3996175"/>
            <a:ext cx="77265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We used PCA to reduce the features into two dimensions.</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lang="en-GB"/>
              <a:t>W</a:t>
            </a:r>
            <a:endParaRPr/>
          </a:p>
        </p:txBody>
      </p:sp>
      <p:pic>
        <p:nvPicPr>
          <p:cNvPr id="126" name="Google Shape;126;p23"/>
          <p:cNvPicPr preferRelativeResize="0"/>
          <p:nvPr/>
        </p:nvPicPr>
        <p:blipFill>
          <a:blip r:embed="rId3">
            <a:alphaModFix/>
          </a:blip>
          <a:stretch>
            <a:fillRect/>
          </a:stretch>
        </p:blipFill>
        <p:spPr>
          <a:xfrm>
            <a:off x="1105838" y="1192525"/>
            <a:ext cx="6932325" cy="2758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56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Data Preprocessing</a:t>
            </a:r>
            <a:endParaRPr b="1">
              <a:latin typeface="Montserrat"/>
              <a:ea typeface="Montserrat"/>
              <a:cs typeface="Montserrat"/>
              <a:sym typeface="Montserrat"/>
            </a:endParaRPr>
          </a:p>
        </p:txBody>
      </p:sp>
      <p:sp>
        <p:nvSpPr>
          <p:cNvPr id="132" name="Google Shape;132;p24"/>
          <p:cNvSpPr txBox="1"/>
          <p:nvPr>
            <p:ph idx="1" type="body"/>
          </p:nvPr>
        </p:nvSpPr>
        <p:spPr>
          <a:xfrm>
            <a:off x="311700" y="1152475"/>
            <a:ext cx="8520600" cy="3826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b="1" lang="en-GB">
                <a:solidFill>
                  <a:schemeClr val="lt1"/>
                </a:solidFill>
                <a:highlight>
                  <a:srgbClr val="FFFFFF"/>
                </a:highlight>
                <a:latin typeface="Montserrat"/>
                <a:ea typeface="Montserrat"/>
                <a:cs typeface="Montserrat"/>
                <a:sym typeface="Montserrat"/>
              </a:rPr>
              <a:t>The preprocessing of the text data is an essential step as it makes the raw text ready for mining.</a:t>
            </a:r>
            <a:endParaRPr b="1">
              <a:solidFill>
                <a:schemeClr val="lt1"/>
              </a:solidFill>
              <a:highlight>
                <a:srgbClr val="FFFFFF"/>
              </a:highlight>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b="1" lang="en-GB">
                <a:solidFill>
                  <a:schemeClr val="lt1"/>
                </a:solidFill>
                <a:highlight>
                  <a:srgbClr val="FFFFFF"/>
                </a:highlight>
                <a:latin typeface="Montserrat"/>
                <a:ea typeface="Montserrat"/>
                <a:cs typeface="Montserrat"/>
                <a:sym typeface="Montserrat"/>
              </a:rPr>
              <a:t>The objective of this step is to clean noise those are less relevant to find the sentiment of tweets such as punctuation, special characters, numbers, and terms which don’t carry much weightage in context to the text.</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Text Processing on Tweet</a:t>
            </a:r>
            <a:endParaRPr b="1">
              <a:latin typeface="Montserrat"/>
              <a:ea typeface="Montserrat"/>
              <a:cs typeface="Montserrat"/>
              <a:sym typeface="Montserrat"/>
            </a:endParaRPr>
          </a:p>
        </p:txBody>
      </p:sp>
      <p:sp>
        <p:nvSpPr>
          <p:cNvPr id="138" name="Google Shape;138;p25"/>
          <p:cNvSpPr txBox="1"/>
          <p:nvPr>
            <p:ph idx="1" type="body"/>
          </p:nvPr>
        </p:nvSpPr>
        <p:spPr>
          <a:xfrm>
            <a:off x="311700" y="1152475"/>
            <a:ext cx="8418300" cy="35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wewe</a:t>
            </a:r>
            <a:endParaRPr/>
          </a:p>
        </p:txBody>
      </p:sp>
      <p:pic>
        <p:nvPicPr>
          <p:cNvPr id="139" name="Google Shape;139;p25"/>
          <p:cNvPicPr preferRelativeResize="0"/>
          <p:nvPr/>
        </p:nvPicPr>
        <p:blipFill rotWithShape="1">
          <a:blip r:embed="rId3">
            <a:alphaModFix/>
          </a:blip>
          <a:srcRect b="0" l="760" r="-760" t="0"/>
          <a:stretch/>
        </p:blipFill>
        <p:spPr>
          <a:xfrm>
            <a:off x="458900" y="1504075"/>
            <a:ext cx="8373400" cy="275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65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Removing Tweeter Handle(@user)</a:t>
            </a:r>
            <a:endParaRPr b="1">
              <a:latin typeface="Montserrat"/>
              <a:ea typeface="Montserrat"/>
              <a:cs typeface="Montserrat"/>
              <a:sym typeface="Montserrat"/>
            </a:endParaRPr>
          </a:p>
        </p:txBody>
      </p:sp>
      <p:sp>
        <p:nvSpPr>
          <p:cNvPr id="145" name="Google Shape;145;p26"/>
          <p:cNvSpPr txBox="1"/>
          <p:nvPr>
            <p:ph idx="1" type="body"/>
          </p:nvPr>
        </p:nvSpPr>
        <p:spPr>
          <a:xfrm>
            <a:off x="311700" y="1152475"/>
            <a:ext cx="8520600" cy="38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As mentioned earlier, the tweets contain lots of twitter handles (@user). We will remove all these twitter handles from the data as they don’t convey much information.</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a:solidFill>
                <a:schemeClr val="lt1"/>
              </a:solidFill>
              <a:highlight>
                <a:srgbClr val="FFFFFF"/>
              </a:highlight>
              <a:latin typeface="Roboto"/>
              <a:ea typeface="Roboto"/>
              <a:cs typeface="Roboto"/>
              <a:sym typeface="Roboto"/>
            </a:endParaRPr>
          </a:p>
          <a:p>
            <a:pPr indent="0" lvl="0" marL="0" rtl="0" algn="l">
              <a:lnSpc>
                <a:spcPct val="135714"/>
              </a:lnSpc>
              <a:spcBef>
                <a:spcPts val="0"/>
              </a:spcBef>
              <a:spcAft>
                <a:spcPts val="0"/>
              </a:spcAft>
              <a:buNone/>
            </a:pPr>
            <a:r>
              <a:t/>
            </a:r>
            <a:endParaRPr b="1">
              <a:solidFill>
                <a:schemeClr val="lt1"/>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a:solidFill>
                <a:schemeClr val="lt1"/>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a:solidFill>
                <a:schemeClr val="lt1"/>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a:solidFill>
                <a:schemeClr val="lt1"/>
              </a:solidFill>
              <a:highlight>
                <a:srgbClr val="FFFFFF"/>
              </a:highlight>
              <a:latin typeface="Roboto"/>
              <a:ea typeface="Roboto"/>
              <a:cs typeface="Roboto"/>
              <a:sym typeface="Roboto"/>
            </a:endParaRPr>
          </a:p>
        </p:txBody>
      </p:sp>
      <p:pic>
        <p:nvPicPr>
          <p:cNvPr id="146" name="Google Shape;146;p26"/>
          <p:cNvPicPr preferRelativeResize="0"/>
          <p:nvPr/>
        </p:nvPicPr>
        <p:blipFill>
          <a:blip r:embed="rId3">
            <a:alphaModFix/>
          </a:blip>
          <a:stretch>
            <a:fillRect/>
          </a:stretch>
        </p:blipFill>
        <p:spPr>
          <a:xfrm>
            <a:off x="458325" y="2571750"/>
            <a:ext cx="8171101" cy="74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Removing Hashtags(#)</a:t>
            </a:r>
            <a:endParaRPr b="1">
              <a:latin typeface="Montserrat"/>
              <a:ea typeface="Montserrat"/>
              <a:cs typeface="Montserrat"/>
              <a:sym typeface="Montserrat"/>
            </a:endParaRPr>
          </a:p>
        </p:txBody>
      </p:sp>
      <p:sp>
        <p:nvSpPr>
          <p:cNvPr id="152" name="Google Shape;152;p27"/>
          <p:cNvSpPr txBox="1"/>
          <p:nvPr>
            <p:ph idx="1" type="body"/>
          </p:nvPr>
        </p:nvSpPr>
        <p:spPr>
          <a:xfrm>
            <a:off x="311700" y="1152475"/>
            <a:ext cx="8520600" cy="3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We have analyzed that most of the tweets are like #coronavirus #covid-19 and this tweets are almost present in all the sentiments. So there is no use of keeping these hashtags in text. It will make the data noisy and which will affect accuracy of model.</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Before-</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After-</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p:txBody>
      </p:sp>
      <p:pic>
        <p:nvPicPr>
          <p:cNvPr id="153" name="Google Shape;153;p27"/>
          <p:cNvPicPr preferRelativeResize="0"/>
          <p:nvPr/>
        </p:nvPicPr>
        <p:blipFill>
          <a:blip r:embed="rId3">
            <a:alphaModFix/>
          </a:blip>
          <a:stretch>
            <a:fillRect/>
          </a:stretch>
        </p:blipFill>
        <p:spPr>
          <a:xfrm>
            <a:off x="492250" y="2879200"/>
            <a:ext cx="7614824" cy="747375"/>
          </a:xfrm>
          <a:prstGeom prst="rect">
            <a:avLst/>
          </a:prstGeom>
          <a:noFill/>
          <a:ln>
            <a:noFill/>
          </a:ln>
        </p:spPr>
      </p:pic>
      <p:pic>
        <p:nvPicPr>
          <p:cNvPr id="154" name="Google Shape;154;p27"/>
          <p:cNvPicPr preferRelativeResize="0"/>
          <p:nvPr/>
        </p:nvPicPr>
        <p:blipFill>
          <a:blip r:embed="rId4">
            <a:alphaModFix/>
          </a:blip>
          <a:stretch>
            <a:fillRect/>
          </a:stretch>
        </p:blipFill>
        <p:spPr>
          <a:xfrm>
            <a:off x="622875" y="4059900"/>
            <a:ext cx="7383700" cy="63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Removing links(https: / http:)</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We are having twitter links in the data which are not useful for our</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Model. It will make our data noisy.</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Before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After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p:txBody>
      </p:sp>
      <p:pic>
        <p:nvPicPr>
          <p:cNvPr id="161" name="Google Shape;161;p28"/>
          <p:cNvPicPr preferRelativeResize="0"/>
          <p:nvPr/>
        </p:nvPicPr>
        <p:blipFill>
          <a:blip r:embed="rId3">
            <a:alphaModFix/>
          </a:blip>
          <a:stretch>
            <a:fillRect/>
          </a:stretch>
        </p:blipFill>
        <p:spPr>
          <a:xfrm>
            <a:off x="421950" y="2571750"/>
            <a:ext cx="7383700" cy="639575"/>
          </a:xfrm>
          <a:prstGeom prst="rect">
            <a:avLst/>
          </a:prstGeom>
          <a:noFill/>
          <a:ln>
            <a:noFill/>
          </a:ln>
        </p:spPr>
      </p:pic>
      <p:pic>
        <p:nvPicPr>
          <p:cNvPr id="162" name="Google Shape;162;p28"/>
          <p:cNvPicPr preferRelativeResize="0"/>
          <p:nvPr/>
        </p:nvPicPr>
        <p:blipFill>
          <a:blip r:embed="rId4">
            <a:alphaModFix/>
          </a:blip>
          <a:stretch>
            <a:fillRect/>
          </a:stretch>
        </p:blipFill>
        <p:spPr>
          <a:xfrm>
            <a:off x="421949" y="3827150"/>
            <a:ext cx="4882300" cy="5072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9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Removing Punctuations, Numbers, and Special Characters</a:t>
            </a:r>
            <a:endParaRPr/>
          </a:p>
        </p:txBody>
      </p:sp>
      <p:sp>
        <p:nvSpPr>
          <p:cNvPr id="168" name="Google Shape;168;p29"/>
          <p:cNvSpPr txBox="1"/>
          <p:nvPr>
            <p:ph idx="1" type="body"/>
          </p:nvPr>
        </p:nvSpPr>
        <p:spPr>
          <a:xfrm>
            <a:off x="311700" y="1356125"/>
            <a:ext cx="8520600" cy="32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As discussed, punctuations, numbers and special characters do not help much. It is better to remove them from the text just as we removed the twitter handles,links and hashtags.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Before-</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After-</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p:txBody>
      </p:sp>
      <p:pic>
        <p:nvPicPr>
          <p:cNvPr id="169" name="Google Shape;169;p29"/>
          <p:cNvPicPr preferRelativeResize="0"/>
          <p:nvPr/>
        </p:nvPicPr>
        <p:blipFill>
          <a:blip r:embed="rId3">
            <a:alphaModFix/>
          </a:blip>
          <a:stretch>
            <a:fillRect/>
          </a:stretch>
        </p:blipFill>
        <p:spPr>
          <a:xfrm>
            <a:off x="783575" y="3883450"/>
            <a:ext cx="7072325" cy="386075"/>
          </a:xfrm>
          <a:prstGeom prst="rect">
            <a:avLst/>
          </a:prstGeom>
          <a:noFill/>
          <a:ln>
            <a:noFill/>
          </a:ln>
        </p:spPr>
      </p:pic>
      <p:pic>
        <p:nvPicPr>
          <p:cNvPr id="170" name="Google Shape;170;p29"/>
          <p:cNvPicPr preferRelativeResize="0"/>
          <p:nvPr/>
        </p:nvPicPr>
        <p:blipFill>
          <a:blip r:embed="rId4">
            <a:alphaModFix/>
          </a:blip>
          <a:stretch>
            <a:fillRect/>
          </a:stretch>
        </p:blipFill>
        <p:spPr>
          <a:xfrm>
            <a:off x="522375" y="2782350"/>
            <a:ext cx="7454074" cy="44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Removing Stopwords</a:t>
            </a:r>
            <a:endParaRPr/>
          </a:p>
        </p:txBody>
      </p:sp>
      <p:sp>
        <p:nvSpPr>
          <p:cNvPr id="176" name="Google Shape;17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Stop words are those words in natural language that have a very little meaning, such as "is", "an", "the", etc.To remove stop words from a sentence, you can divide your text into words and then remove the word if it exits in the list of stop words provided by NLTK.</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rgbClr val="5F5F6F"/>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rgbClr val="5F5F6F"/>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p:txBody>
      </p:sp>
      <p:pic>
        <p:nvPicPr>
          <p:cNvPr id="177" name="Google Shape;177;p30"/>
          <p:cNvPicPr preferRelativeResize="0"/>
          <p:nvPr/>
        </p:nvPicPr>
        <p:blipFill>
          <a:blip r:embed="rId3">
            <a:alphaModFix/>
          </a:blip>
          <a:stretch>
            <a:fillRect/>
          </a:stretch>
        </p:blipFill>
        <p:spPr>
          <a:xfrm>
            <a:off x="1406450" y="2788400"/>
            <a:ext cx="7202875" cy="466475"/>
          </a:xfrm>
          <a:prstGeom prst="rect">
            <a:avLst/>
          </a:prstGeom>
          <a:noFill/>
          <a:ln>
            <a:noFill/>
          </a:ln>
        </p:spPr>
      </p:pic>
      <p:pic>
        <p:nvPicPr>
          <p:cNvPr id="178" name="Google Shape;178;p30"/>
          <p:cNvPicPr preferRelativeResize="0"/>
          <p:nvPr/>
        </p:nvPicPr>
        <p:blipFill>
          <a:blip r:embed="rId4">
            <a:alphaModFix/>
          </a:blip>
          <a:stretch>
            <a:fillRect/>
          </a:stretch>
        </p:blipFill>
        <p:spPr>
          <a:xfrm>
            <a:off x="1277550" y="3475575"/>
            <a:ext cx="6698900" cy="49216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Stemming</a:t>
            </a:r>
            <a:endParaRPr/>
          </a:p>
        </p:txBody>
      </p:sp>
      <p:sp>
        <p:nvSpPr>
          <p:cNvPr id="184" name="Google Shape;18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Stemming is a rule-based process of stripping the suffixes (“ing”, “ly”, “es”, “ed”, “s” etc) from a word.</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For example – “play”, “player”, “played”, “plays” and “playing” are the different variations of the word – “play”.</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After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p:txBody>
      </p:sp>
      <p:pic>
        <p:nvPicPr>
          <p:cNvPr id="185" name="Google Shape;185;p31"/>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86" name="Google Shape;186;p31"/>
          <p:cNvPicPr preferRelativeResize="0"/>
          <p:nvPr/>
        </p:nvPicPr>
        <p:blipFill>
          <a:blip r:embed="rId4">
            <a:alphaModFix/>
          </a:blip>
          <a:stretch>
            <a:fillRect/>
          </a:stretch>
        </p:blipFill>
        <p:spPr>
          <a:xfrm>
            <a:off x="1979025" y="3867675"/>
            <a:ext cx="5776376" cy="40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p:nvPr>
            <p:ph idx="1" type="body"/>
          </p:nvPr>
        </p:nvSpPr>
        <p:spPr>
          <a:xfrm>
            <a:off x="311700" y="1152475"/>
            <a:ext cx="5154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Data Preprocessing.</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Vectorization.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Classification.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Evaluation.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Q&amp;A</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5465700" y="823100"/>
            <a:ext cx="3373500" cy="337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Lemmatization</a:t>
            </a:r>
            <a:endParaRPr/>
          </a:p>
        </p:txBody>
      </p:sp>
      <p:sp>
        <p:nvSpPr>
          <p:cNvPr id="192" name="Google Shape;19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5000"/>
              </a:lnSpc>
              <a:spcBef>
                <a:spcPts val="180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Lemmatization is a more powerful operation, and it takes into consideration morphological analysis of the words. It returns the lemma which is the base form of all its inflectional forms.</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5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indent="0" lvl="0" marL="0" rtl="0" algn="l">
              <a:lnSpc>
                <a:spcPct val="155000"/>
              </a:lnSpc>
              <a:spcBef>
                <a:spcPts val="1800"/>
              </a:spcBef>
              <a:spcAft>
                <a:spcPts val="0"/>
              </a:spcAft>
              <a:buNone/>
            </a:pPr>
            <a:r>
              <a:rPr b="1" lang="en-GB">
                <a:solidFill>
                  <a:schemeClr val="lt1"/>
                </a:solidFill>
                <a:highlight>
                  <a:srgbClr val="FFFFFF"/>
                </a:highlight>
                <a:latin typeface="Montserrat"/>
                <a:ea typeface="Montserrat"/>
                <a:cs typeface="Montserrat"/>
                <a:sym typeface="Montserrat"/>
              </a:rPr>
              <a:t>        After - </a:t>
            </a:r>
            <a:endParaRPr b="1">
              <a:solidFill>
                <a:schemeClr val="lt1"/>
              </a:solidFill>
              <a:highlight>
                <a:srgbClr val="FFFFFF"/>
              </a:highlight>
              <a:latin typeface="Montserrat"/>
              <a:ea typeface="Montserrat"/>
              <a:cs typeface="Montserrat"/>
              <a:sym typeface="Montserrat"/>
            </a:endParaRPr>
          </a:p>
          <a:p>
            <a:pPr indent="0" lvl="0" marL="0" rtl="0" algn="l">
              <a:lnSpc>
                <a:spcPct val="155000"/>
              </a:lnSpc>
              <a:spcBef>
                <a:spcPts val="180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lnSpc>
                <a:spcPct val="155000"/>
              </a:lnSpc>
              <a:spcBef>
                <a:spcPts val="180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400"/>
              </a:spcBef>
              <a:spcAft>
                <a:spcPts val="0"/>
              </a:spcAft>
              <a:buNone/>
            </a:pPr>
            <a:r>
              <a:t/>
            </a:r>
            <a:endParaRPr/>
          </a:p>
        </p:txBody>
      </p:sp>
      <p:pic>
        <p:nvPicPr>
          <p:cNvPr id="193" name="Google Shape;193;p32"/>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94" name="Google Shape;194;p32"/>
          <p:cNvPicPr preferRelativeResize="0"/>
          <p:nvPr/>
        </p:nvPicPr>
        <p:blipFill>
          <a:blip r:embed="rId4">
            <a:alphaModFix/>
          </a:blip>
          <a:stretch>
            <a:fillRect/>
          </a:stretch>
        </p:blipFill>
        <p:spPr>
          <a:xfrm>
            <a:off x="1910475" y="3388125"/>
            <a:ext cx="5262300" cy="49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Tokenization</a:t>
            </a:r>
            <a:endParaRPr/>
          </a:p>
        </p:txBody>
      </p:sp>
      <p:sp>
        <p:nvSpPr>
          <p:cNvPr id="200" name="Google Shape;20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In tokenization we convert group of sentence into token . It is also called text segmentation or lexical analysis. It is basically splitting data into small chunk of words.</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Tokenization in python can be done by </a:t>
            </a:r>
            <a:r>
              <a:rPr b="1" lang="en-GB">
                <a:solidFill>
                  <a:schemeClr val="lt1"/>
                </a:solidFill>
                <a:latin typeface="Montserrat"/>
                <a:ea typeface="Montserrat"/>
                <a:cs typeface="Montserrat"/>
                <a:sym typeface="Montserrat"/>
              </a:rPr>
              <a:t>python</a:t>
            </a:r>
            <a:r>
              <a:rPr b="1" lang="en-GB">
                <a:solidFill>
                  <a:schemeClr val="lt1"/>
                </a:solidFill>
                <a:latin typeface="Montserrat"/>
                <a:ea typeface="Montserrat"/>
                <a:cs typeface="Montserrat"/>
                <a:sym typeface="Montserrat"/>
              </a:rPr>
              <a:t> </a:t>
            </a:r>
            <a:r>
              <a:rPr b="1" lang="en-GB" u="sng">
                <a:solidFill>
                  <a:schemeClr val="lt1"/>
                </a:solidFill>
                <a:latin typeface="Montserrat"/>
                <a:ea typeface="Montserrat"/>
                <a:cs typeface="Montserrat"/>
                <a:sym typeface="Montserrat"/>
                <a:hlinkClick r:id="rId3">
                  <a:extLst>
                    <a:ext uri="{A12FA001-AC4F-418D-AE19-62706E023703}">
                      <ahyp:hlinkClr val="tx"/>
                    </a:ext>
                  </a:extLst>
                </a:hlinkClick>
              </a:rPr>
              <a:t>NLTK</a:t>
            </a:r>
            <a:r>
              <a:rPr b="1" lang="en-GB">
                <a:solidFill>
                  <a:schemeClr val="lt1"/>
                </a:solidFill>
                <a:latin typeface="Montserrat"/>
                <a:ea typeface="Montserrat"/>
                <a:cs typeface="Montserrat"/>
                <a:sym typeface="Montserrat"/>
              </a:rPr>
              <a:t> library’s word_tokenize() function.</a:t>
            </a:r>
            <a:endParaRPr b="1">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Vectorization</a:t>
            </a:r>
            <a:endParaRPr/>
          </a:p>
        </p:txBody>
      </p:sp>
      <p:sp>
        <p:nvSpPr>
          <p:cNvPr id="206" name="Google Shape;20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We chose Count Vectorizer as our Vectorizer with minimum  document frequency =10.</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will create a sparse matrix of all words and the number of times they are present in a document.</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Classification</a:t>
            </a:r>
            <a:endParaRPr b="1">
              <a:latin typeface="Montserrat"/>
              <a:ea typeface="Montserrat"/>
              <a:cs typeface="Montserrat"/>
              <a:sym typeface="Montserrat"/>
            </a:endParaRPr>
          </a:p>
          <a:p>
            <a:pPr indent="0" lvl="0" marL="0" rtl="0" algn="l">
              <a:spcBef>
                <a:spcPts val="0"/>
              </a:spcBef>
              <a:spcAft>
                <a:spcPts val="0"/>
              </a:spcAft>
              <a:buNone/>
            </a:pPr>
            <a:r>
              <a:t/>
            </a:r>
            <a:endParaRPr/>
          </a:p>
        </p:txBody>
      </p:sp>
      <p:sp>
        <p:nvSpPr>
          <p:cNvPr id="212" name="Google Shape;21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solidFill>
                  <a:schemeClr val="lt1"/>
                </a:solidFill>
                <a:highlight>
                  <a:srgbClr val="FFFFFF"/>
                </a:highlight>
                <a:latin typeface="Montserrat"/>
                <a:ea typeface="Montserrat"/>
                <a:cs typeface="Montserrat"/>
                <a:sym typeface="Montserrat"/>
              </a:rPr>
              <a:t>Models Used:</a:t>
            </a:r>
            <a:endParaRPr b="1" u="sng">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Naive </a:t>
            </a:r>
            <a:r>
              <a:rPr b="1" lang="en-GB">
                <a:solidFill>
                  <a:schemeClr val="lt1"/>
                </a:solidFill>
                <a:highlight>
                  <a:srgbClr val="FFFFFF"/>
                </a:highlight>
                <a:latin typeface="Montserrat"/>
                <a:ea typeface="Montserrat"/>
                <a:cs typeface="Montserrat"/>
                <a:sym typeface="Montserrat"/>
              </a:rPr>
              <a:t>Bayes</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Logistic Regression</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Random Forest</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XGBoost</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Support Vector Machines</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CatBoost</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Stochastic Gradient Descent</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Naive </a:t>
            </a:r>
            <a:r>
              <a:rPr b="1" lang="en-GB">
                <a:latin typeface="Montserrat"/>
                <a:ea typeface="Montserrat"/>
                <a:cs typeface="Montserrat"/>
                <a:sym typeface="Montserrat"/>
              </a:rPr>
              <a:t>Bayes</a:t>
            </a:r>
            <a:endParaRPr/>
          </a:p>
        </p:txBody>
      </p:sp>
      <p:sp>
        <p:nvSpPr>
          <p:cNvPr id="218" name="Google Shape;21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Why Naive Bayes?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Good accuracy for classification if the feature independence condition holds.</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Space and time effective.</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Can handle high dimensional data pretty well.</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A good baseline model.</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Multi class classification accuracy:</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0.6931511009870919</a:t>
            </a:r>
            <a:endParaRPr sz="1050">
              <a:solidFill>
                <a:schemeClr val="accent2"/>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0.47947035957240036</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408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Naive Bayes</a:t>
            </a:r>
            <a:endParaRPr/>
          </a:p>
        </p:txBody>
      </p:sp>
      <p:sp>
        <p:nvSpPr>
          <p:cNvPr id="224" name="Google Shape;22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p:txBody>
      </p:sp>
      <p:pic>
        <p:nvPicPr>
          <p:cNvPr id="225" name="Google Shape;225;p37"/>
          <p:cNvPicPr preferRelativeResize="0"/>
          <p:nvPr/>
        </p:nvPicPr>
        <p:blipFill>
          <a:blip r:embed="rId3">
            <a:alphaModFix/>
          </a:blip>
          <a:stretch>
            <a:fillRect/>
          </a:stretch>
        </p:blipFill>
        <p:spPr>
          <a:xfrm>
            <a:off x="311700" y="2032400"/>
            <a:ext cx="4110026" cy="2536475"/>
          </a:xfrm>
          <a:prstGeom prst="rect">
            <a:avLst/>
          </a:prstGeom>
          <a:noFill/>
          <a:ln>
            <a:noFill/>
          </a:ln>
          <a:effectLst>
            <a:outerShdw blurRad="57150" rotWithShape="0" algn="bl" dir="5400000" dist="19050">
              <a:srgbClr val="000000">
                <a:alpha val="50000"/>
              </a:srgbClr>
            </a:outerShdw>
          </a:effectLst>
        </p:spPr>
      </p:pic>
      <p:pic>
        <p:nvPicPr>
          <p:cNvPr id="226" name="Google Shape;226;p37"/>
          <p:cNvPicPr preferRelativeResize="0"/>
          <p:nvPr/>
        </p:nvPicPr>
        <p:blipFill rotWithShape="1">
          <a:blip r:embed="rId4">
            <a:alphaModFix/>
          </a:blip>
          <a:srcRect b="0" l="-1820" r="-2205" t="0"/>
          <a:stretch/>
        </p:blipFill>
        <p:spPr>
          <a:xfrm>
            <a:off x="4722275" y="2008575"/>
            <a:ext cx="4110005" cy="2584100"/>
          </a:xfrm>
          <a:prstGeom prst="rect">
            <a:avLst/>
          </a:prstGeom>
          <a:noFill/>
          <a:ln>
            <a:noFill/>
          </a:ln>
          <a:effectLst>
            <a:outerShdw blurRad="57150" rotWithShape="0" algn="bl" dir="5400000" dist="19050">
              <a:srgbClr val="000000">
                <a:alpha val="50000"/>
              </a:srgbClr>
            </a:outerShdw>
          </a:effectLst>
        </p:spPr>
      </p:pic>
      <p:sp>
        <p:nvSpPr>
          <p:cNvPr id="227" name="Google Shape;227;p37"/>
          <p:cNvSpPr txBox="1"/>
          <p:nvPr/>
        </p:nvSpPr>
        <p:spPr>
          <a:xfrm>
            <a:off x="939313" y="1592200"/>
            <a:ext cx="2854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lt1"/>
                </a:solidFill>
                <a:highlight>
                  <a:srgbClr val="FFFFFF"/>
                </a:highlight>
                <a:latin typeface="Montserrat"/>
                <a:ea typeface="Montserrat"/>
                <a:cs typeface="Montserrat"/>
                <a:sym typeface="Montserrat"/>
              </a:rPr>
              <a:t>Neutral</a:t>
            </a:r>
            <a:endParaRPr/>
          </a:p>
        </p:txBody>
      </p:sp>
      <p:sp>
        <p:nvSpPr>
          <p:cNvPr id="228" name="Google Shape;228;p37"/>
          <p:cNvSpPr txBox="1"/>
          <p:nvPr/>
        </p:nvSpPr>
        <p:spPr>
          <a:xfrm>
            <a:off x="5349863" y="1592200"/>
            <a:ext cx="2854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Naive Bayes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4" name="Google Shape;23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pic>
        <p:nvPicPr>
          <p:cNvPr id="235" name="Google Shape;235;p38"/>
          <p:cNvPicPr preferRelativeResize="0"/>
          <p:nvPr/>
        </p:nvPicPr>
        <p:blipFill rotWithShape="1">
          <a:blip r:embed="rId3">
            <a:alphaModFix/>
          </a:blip>
          <a:srcRect b="0" l="3063" r="0" t="0"/>
          <a:stretch/>
        </p:blipFill>
        <p:spPr>
          <a:xfrm>
            <a:off x="433650" y="2246250"/>
            <a:ext cx="3862351" cy="2495175"/>
          </a:xfrm>
          <a:prstGeom prst="rect">
            <a:avLst/>
          </a:prstGeom>
          <a:noFill/>
          <a:ln>
            <a:noFill/>
          </a:ln>
        </p:spPr>
      </p:pic>
      <p:pic>
        <p:nvPicPr>
          <p:cNvPr id="236" name="Google Shape;236;p38"/>
          <p:cNvPicPr preferRelativeResize="0"/>
          <p:nvPr/>
        </p:nvPicPr>
        <p:blipFill>
          <a:blip r:embed="rId4">
            <a:alphaModFix/>
          </a:blip>
          <a:stretch>
            <a:fillRect/>
          </a:stretch>
        </p:blipFill>
        <p:spPr>
          <a:xfrm>
            <a:off x="5048475" y="2246260"/>
            <a:ext cx="3783825" cy="2322617"/>
          </a:xfrm>
          <a:prstGeom prst="rect">
            <a:avLst/>
          </a:prstGeom>
          <a:noFill/>
          <a:ln>
            <a:noFill/>
          </a:ln>
        </p:spPr>
      </p:pic>
      <p:sp>
        <p:nvSpPr>
          <p:cNvPr id="237" name="Google Shape;237;p38"/>
          <p:cNvSpPr txBox="1"/>
          <p:nvPr/>
        </p:nvSpPr>
        <p:spPr>
          <a:xfrm>
            <a:off x="939313" y="1592200"/>
            <a:ext cx="2854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lt1"/>
                </a:solidFill>
                <a:highlight>
                  <a:srgbClr val="FFFFFF"/>
                </a:highlight>
                <a:latin typeface="Montserrat"/>
                <a:ea typeface="Montserrat"/>
                <a:cs typeface="Montserrat"/>
                <a:sym typeface="Montserrat"/>
              </a:rPr>
              <a:t>Extremely Negative</a:t>
            </a:r>
            <a:endParaRPr/>
          </a:p>
        </p:txBody>
      </p:sp>
      <p:sp>
        <p:nvSpPr>
          <p:cNvPr id="238" name="Google Shape;238;p38"/>
          <p:cNvSpPr txBox="1"/>
          <p:nvPr/>
        </p:nvSpPr>
        <p:spPr>
          <a:xfrm>
            <a:off x="5349863" y="1592200"/>
            <a:ext cx="2854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Naive Bayes</a:t>
            </a:r>
            <a:endParaRPr/>
          </a:p>
          <a:p>
            <a:pPr indent="0" lvl="0" marL="0" rtl="0" algn="l">
              <a:spcBef>
                <a:spcPts val="0"/>
              </a:spcBef>
              <a:spcAft>
                <a:spcPts val="0"/>
              </a:spcAft>
              <a:buNone/>
            </a:pPr>
            <a:r>
              <a:t/>
            </a:r>
            <a:endParaRPr/>
          </a:p>
        </p:txBody>
      </p:sp>
      <p:sp>
        <p:nvSpPr>
          <p:cNvPr id="244" name="Google Shape;244;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What’s the problem?</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Misclassifying samples to the similar groups because of same likelihood of words to be classified in a particular class.</a:t>
            </a:r>
            <a:endParaRPr b="1">
              <a:solidFill>
                <a:schemeClr val="lt1"/>
              </a:solidFill>
              <a:highlight>
                <a:srgbClr val="FFFFFF"/>
              </a:highlight>
              <a:latin typeface="Montserrat"/>
              <a:ea typeface="Montserrat"/>
              <a:cs typeface="Montserrat"/>
              <a:sym typeface="Montserrat"/>
            </a:endParaRPr>
          </a:p>
          <a:p>
            <a:pPr indent="0" lvl="0" marL="9144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Solution:</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Binary Classification.</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0.8585573272589218</a:t>
            </a:r>
            <a:endParaRPr sz="1050">
              <a:solidFill>
                <a:schemeClr val="accent2"/>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0.7916666666666666</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Logistic Regression</a:t>
            </a:r>
            <a:endParaRPr/>
          </a:p>
        </p:txBody>
      </p:sp>
      <p:sp>
        <p:nvSpPr>
          <p:cNvPr id="250" name="Google Shape;250;p40"/>
          <p:cNvSpPr txBox="1"/>
          <p:nvPr>
            <p:ph idx="1" type="body"/>
          </p:nvPr>
        </p:nvSpPr>
        <p:spPr>
          <a:xfrm>
            <a:off x="311700" y="1152475"/>
            <a:ext cx="8520600" cy="21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Why Logistic Regression?</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Unlike Naive Bayes it makes no assumption about the feature independence.</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Logistic Regression with L1 regularization is well known for feature reduction.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Fast to train.</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indent="0" lvl="0" marL="91440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9144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0.937798025816249</a:t>
            </a:r>
            <a:endParaRPr sz="1050">
              <a:solidFill>
                <a:schemeClr val="accent2"/>
              </a:solidFill>
              <a:highlight>
                <a:srgbClr val="FFFFFF"/>
              </a:highlight>
              <a:latin typeface="Courier New"/>
              <a:ea typeface="Courier New"/>
              <a:cs typeface="Courier New"/>
              <a:sym typeface="Courier New"/>
            </a:endParaRPr>
          </a:p>
          <a:p>
            <a:pPr indent="0" lvl="0" marL="9144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0.8594509232264335</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Random Forest</a:t>
            </a:r>
            <a:endParaRPr/>
          </a:p>
        </p:txBody>
      </p:sp>
      <p:sp>
        <p:nvSpPr>
          <p:cNvPr id="256" name="Google Shape;25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Why Random Forest?</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Random Forest takes random samples and features to make train the model.</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Time taking, but Decision tree like model with less chance to overfit.</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0.9985725132877753</a:t>
            </a:r>
            <a:endParaRPr sz="1050">
              <a:solidFill>
                <a:schemeClr val="accent2"/>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0.8299319727891157</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358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15"/>
          <p:cNvSpPr txBox="1"/>
          <p:nvPr>
            <p:ph idx="1" type="body"/>
          </p:nvPr>
        </p:nvSpPr>
        <p:spPr>
          <a:xfrm>
            <a:off x="373675" y="991525"/>
            <a:ext cx="4521900" cy="40899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b="1" lang="en-GB">
                <a:solidFill>
                  <a:schemeClr val="lt1"/>
                </a:solidFill>
                <a:highlight>
                  <a:srgbClr val="FFFFFF"/>
                </a:highlight>
                <a:latin typeface="Montserrat"/>
                <a:ea typeface="Montserrat"/>
                <a:cs typeface="Montserrat"/>
                <a:sym typeface="Montserrat"/>
              </a:rPr>
              <a:t>The challenge is to build a CLASSIFICATION MODEL to predict the sentiment of COVID-19 tweets.The tweets have been pulled from Twitter and manual tagging has been done then.</a:t>
            </a:r>
            <a:endParaRPr b="1">
              <a:solidFill>
                <a:schemeClr val="lt1"/>
              </a:solidFill>
              <a:highlight>
                <a:srgbClr val="FFFFFF"/>
              </a:highlight>
              <a:latin typeface="Montserrat"/>
              <a:ea typeface="Montserrat"/>
              <a:cs typeface="Montserrat"/>
              <a:sym typeface="Montserrat"/>
            </a:endParaRPr>
          </a:p>
          <a:p>
            <a:pPr indent="0" lvl="0" marL="0" rtl="0" algn="l">
              <a:spcBef>
                <a:spcPts val="700"/>
              </a:spcBef>
              <a:spcAft>
                <a:spcPts val="0"/>
              </a:spcAft>
              <a:buNone/>
            </a:pPr>
            <a:r>
              <a:rPr b="1" lang="en-GB">
                <a:solidFill>
                  <a:schemeClr val="lt1"/>
                </a:solidFill>
                <a:highlight>
                  <a:srgbClr val="FFFFFF"/>
                </a:highlight>
                <a:latin typeface="Montserrat"/>
                <a:ea typeface="Montserrat"/>
                <a:cs typeface="Montserrat"/>
                <a:sym typeface="Montserrat"/>
              </a:rPr>
              <a:t>We are given the following information:</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70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Location</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Tweet At</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Original Tweet</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Sentiment</a:t>
            </a:r>
            <a:endParaRPr b="1">
              <a:solidFill>
                <a:schemeClr val="lt1"/>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t/>
            </a:r>
            <a:endParaRPr/>
          </a:p>
        </p:txBody>
      </p:sp>
      <p:pic>
        <p:nvPicPr>
          <p:cNvPr id="69" name="Google Shape;69;p15"/>
          <p:cNvPicPr preferRelativeResize="0"/>
          <p:nvPr/>
        </p:nvPicPr>
        <p:blipFill>
          <a:blip r:embed="rId3">
            <a:alphaModFix/>
          </a:blip>
          <a:stretch>
            <a:fillRect/>
          </a:stretch>
        </p:blipFill>
        <p:spPr>
          <a:xfrm>
            <a:off x="4982375" y="1170125"/>
            <a:ext cx="4009225" cy="3167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Random Forest</a:t>
            </a:r>
            <a:endParaRPr/>
          </a:p>
        </p:txBody>
      </p:sp>
      <p:sp>
        <p:nvSpPr>
          <p:cNvPr id="262" name="Google Shape;26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42"/>
          <p:cNvPicPr preferRelativeResize="0"/>
          <p:nvPr/>
        </p:nvPicPr>
        <p:blipFill rotWithShape="1">
          <a:blip r:embed="rId3">
            <a:alphaModFix/>
          </a:blip>
          <a:srcRect b="0" l="1195" r="0" t="1719"/>
          <a:stretch/>
        </p:blipFill>
        <p:spPr>
          <a:xfrm>
            <a:off x="2035638" y="1592200"/>
            <a:ext cx="5072725" cy="3125250"/>
          </a:xfrm>
          <a:prstGeom prst="rect">
            <a:avLst/>
          </a:prstGeom>
          <a:noFill/>
          <a:ln>
            <a:noFill/>
          </a:ln>
        </p:spPr>
      </p:pic>
      <p:sp>
        <p:nvSpPr>
          <p:cNvPr id="264" name="Google Shape;264;p42"/>
          <p:cNvSpPr txBox="1"/>
          <p:nvPr/>
        </p:nvSpPr>
        <p:spPr>
          <a:xfrm>
            <a:off x="3024113" y="1152475"/>
            <a:ext cx="2854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lt1"/>
                </a:solidFill>
                <a:highlight>
                  <a:srgbClr val="FFFFFF"/>
                </a:highlight>
                <a:latin typeface="Montserrat"/>
                <a:ea typeface="Montserrat"/>
                <a:cs typeface="Montserrat"/>
                <a:sym typeface="Montserrat"/>
              </a:rPr>
              <a:t>Feature Importance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XGBoost</a:t>
            </a:r>
            <a:endParaRPr/>
          </a:p>
        </p:txBody>
      </p:sp>
      <p:sp>
        <p:nvSpPr>
          <p:cNvPr id="270" name="Google Shape;270;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Why XGB?</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Can be used with different objective functions.</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Handling missing values.</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Built in cross validation.</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Binary Accuracy Score:</a:t>
            </a:r>
            <a:endParaRPr b="1">
              <a:solidFill>
                <a:schemeClr val="lt1"/>
              </a:solidFill>
              <a:highlight>
                <a:srgbClr val="FFFFFF"/>
              </a:highlight>
              <a:latin typeface="Montserrat"/>
              <a:ea typeface="Montserrat"/>
              <a:cs typeface="Montserrat"/>
              <a:sym typeface="Montserrat"/>
            </a:endParaRPr>
          </a:p>
          <a:p>
            <a:pPr indent="457200" lvl="0" marL="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0.7434776006074412</a:t>
            </a:r>
            <a:endParaRPr sz="1050">
              <a:solidFill>
                <a:schemeClr val="accent2"/>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0.7395529640427599</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Support Vector Machines</a:t>
            </a:r>
            <a:endParaRPr/>
          </a:p>
        </p:txBody>
      </p:sp>
      <p:sp>
        <p:nvSpPr>
          <p:cNvPr id="276" name="Google Shape;276;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is well known to handle high dimensional data.</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allows misclassification as well with soft margins.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Binary Classification accuracy:</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0.9569020501138952</a:t>
            </a:r>
            <a:endParaRPr sz="1050">
              <a:solidFill>
                <a:schemeClr val="accent2"/>
              </a:solidFill>
              <a:highlight>
                <a:srgbClr val="FFFFFF"/>
              </a:highlight>
              <a:latin typeface="Courier New"/>
              <a:ea typeface="Courier New"/>
              <a:cs typeface="Courier New"/>
              <a:sym typeface="Courier New"/>
            </a:endParaRPr>
          </a:p>
          <a:p>
            <a:pPr indent="45720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0.8456025267249757</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CatBoost</a:t>
            </a:r>
            <a:endParaRPr/>
          </a:p>
        </p:txBody>
      </p:sp>
      <p:sp>
        <p:nvSpPr>
          <p:cNvPr id="282" name="Google Shape;282;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is good in handling sophisticated categorical features.</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Uses symmetric trees, which result in a Fast Inference.</a:t>
            </a:r>
            <a:endParaRPr b="1">
              <a:solidFill>
                <a:schemeClr val="lt1"/>
              </a:solidFill>
              <a:highlight>
                <a:srgbClr val="FFFFFF"/>
              </a:highlight>
              <a:latin typeface="Montserrat"/>
              <a:ea typeface="Montserrat"/>
              <a:cs typeface="Montserrat"/>
              <a:sym typeface="Montserrat"/>
            </a:endParaRPr>
          </a:p>
          <a:p>
            <a:pPr indent="0" lvl="0" marL="9144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For multiple classes:</a:t>
            </a:r>
            <a:endParaRPr b="1">
              <a:solidFill>
                <a:schemeClr val="lt1"/>
              </a:solidFill>
              <a:highlight>
                <a:srgbClr val="FFFFFF"/>
              </a:highlight>
              <a:latin typeface="Montserrat"/>
              <a:ea typeface="Montserrat"/>
              <a:cs typeface="Montserrat"/>
              <a:sym typeface="Montserrat"/>
            </a:endParaRPr>
          </a:p>
          <a:p>
            <a:pPr indent="0" lvl="0" marL="9144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0.6703720577069097</a:t>
            </a:r>
            <a:endParaRPr sz="1050">
              <a:solidFill>
                <a:schemeClr val="accent2"/>
              </a:solidFill>
              <a:highlight>
                <a:srgbClr val="FFFFFF"/>
              </a:highlight>
              <a:latin typeface="Courier New"/>
              <a:ea typeface="Courier New"/>
              <a:cs typeface="Courier New"/>
              <a:sym typeface="Courier New"/>
            </a:endParaRPr>
          </a:p>
          <a:p>
            <a:pPr indent="0" lvl="0" marL="9144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0.6203838678328474</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For binary classes: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0.8840091116173121</a:t>
            </a:r>
            <a:endParaRPr sz="1050">
              <a:solidFill>
                <a:schemeClr val="accent2"/>
              </a:solidFill>
              <a:highlight>
                <a:srgbClr val="FFFFFF"/>
              </a:highlight>
              <a:latin typeface="Courier New"/>
              <a:ea typeface="Courier New"/>
              <a:cs typeface="Courier New"/>
              <a:sym typeface="Courier New"/>
            </a:endParaRPr>
          </a:p>
          <a:p>
            <a:pPr indent="45720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0.8521622934888241</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Stochastic Gradient Descent</a:t>
            </a:r>
            <a:endParaRPr/>
          </a:p>
        </p:txBody>
      </p:sp>
      <p:sp>
        <p:nvSpPr>
          <p:cNvPr id="288" name="Google Shape;288;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Why SGD?</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is neural network based.</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converges comparatively faster for large datasets.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fits one sample at a time.</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Computationally Fast.</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Binary Classification Accuracy:</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0.9350949126803341</a:t>
            </a:r>
            <a:endParaRPr sz="1050">
              <a:solidFill>
                <a:schemeClr val="accent2"/>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0.8624878522837707</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Evalua</a:t>
            </a:r>
            <a:r>
              <a:rPr b="1" lang="en-GB">
                <a:solidFill>
                  <a:srgbClr val="CC0000"/>
                </a:solidFill>
                <a:latin typeface="Montserrat"/>
                <a:ea typeface="Montserrat"/>
                <a:cs typeface="Montserrat"/>
                <a:sym typeface="Montserrat"/>
              </a:rPr>
              <a:t>ti</a:t>
            </a:r>
            <a:r>
              <a:rPr b="1" lang="en-GB">
                <a:latin typeface="Montserrat"/>
                <a:ea typeface="Montserrat"/>
                <a:cs typeface="Montserrat"/>
                <a:sym typeface="Montserrat"/>
              </a:rPr>
              <a:t>on</a:t>
            </a:r>
            <a:endParaRPr/>
          </a:p>
        </p:txBody>
      </p:sp>
      <p:graphicFrame>
        <p:nvGraphicFramePr>
          <p:cNvPr id="294" name="Google Shape;294;p47"/>
          <p:cNvGraphicFramePr/>
          <p:nvPr/>
        </p:nvGraphicFramePr>
        <p:xfrm>
          <a:off x="531600" y="1290250"/>
          <a:ext cx="3000000" cy="3000000"/>
        </p:xfrm>
        <a:graphic>
          <a:graphicData uri="http://schemas.openxmlformats.org/drawingml/2006/table">
            <a:tbl>
              <a:tblPr>
                <a:noFill/>
                <a:tableStyleId>{FB3B2C95-2AC4-4E9D-91D8-F90D8A3A3B93}</a:tableStyleId>
              </a:tblPr>
              <a:tblGrid>
                <a:gridCol w="2617825"/>
                <a:gridCol w="1283250"/>
              </a:tblGrid>
              <a:tr h="326475">
                <a:tc gridSpan="2">
                  <a:txBody>
                    <a:bodyPr/>
                    <a:lstStyle/>
                    <a:p>
                      <a:pPr indent="0" lvl="0" marL="0" rtl="0" algn="ctr">
                        <a:lnSpc>
                          <a:spcPct val="115000"/>
                        </a:lnSpc>
                        <a:spcBef>
                          <a:spcPts val="0"/>
                        </a:spcBef>
                        <a:spcAft>
                          <a:spcPts val="0"/>
                        </a:spcAft>
                        <a:buNone/>
                      </a:pPr>
                      <a:r>
                        <a:rPr b="1" lang="en-GB" sz="1000" u="sng"/>
                        <a:t>Multi-class Classification</a:t>
                      </a:r>
                      <a:endParaRPr b="1" sz="1000" u="sng"/>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hMerge="1"/>
              </a:tr>
              <a:tr h="356175">
                <a:tc>
                  <a:txBody>
                    <a:bodyPr/>
                    <a:lstStyle/>
                    <a:p>
                      <a:pPr indent="0" lvl="0" marL="0" rtl="0" algn="ctr">
                        <a:lnSpc>
                          <a:spcPct val="115000"/>
                        </a:lnSpc>
                        <a:spcBef>
                          <a:spcPts val="0"/>
                        </a:spcBef>
                        <a:spcAft>
                          <a:spcPts val="0"/>
                        </a:spcAft>
                        <a:buNone/>
                      </a:pPr>
                      <a:r>
                        <a:rPr b="1" lang="en-GB" sz="1100">
                          <a:solidFill>
                            <a:srgbClr val="212121"/>
                          </a:solidFill>
                          <a:latin typeface="Roboto"/>
                          <a:ea typeface="Roboto"/>
                          <a:cs typeface="Roboto"/>
                          <a:sym typeface="Roboto"/>
                        </a:rPr>
                        <a:t>Model</a:t>
                      </a:r>
                      <a:endParaRPr b="1"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GB" sz="1100">
                          <a:solidFill>
                            <a:srgbClr val="212121"/>
                          </a:solidFill>
                          <a:latin typeface="Roboto"/>
                          <a:ea typeface="Roboto"/>
                          <a:cs typeface="Roboto"/>
                          <a:sym typeface="Roboto"/>
                        </a:rPr>
                        <a:t>Test accuracy</a:t>
                      </a:r>
                      <a:endParaRPr b="1"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62.0%</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61.8%</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60.7%</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57.3%</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56.0%</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48.7%</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47.9%</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bl>
          </a:graphicData>
        </a:graphic>
      </p:graphicFrame>
      <p:graphicFrame>
        <p:nvGraphicFramePr>
          <p:cNvPr id="295" name="Google Shape;295;p47"/>
          <p:cNvGraphicFramePr/>
          <p:nvPr/>
        </p:nvGraphicFramePr>
        <p:xfrm>
          <a:off x="5004225" y="1290250"/>
          <a:ext cx="3000000" cy="3000000"/>
        </p:xfrm>
        <a:graphic>
          <a:graphicData uri="http://schemas.openxmlformats.org/drawingml/2006/table">
            <a:tbl>
              <a:tblPr>
                <a:noFill/>
                <a:tableStyleId>{FB3B2C95-2AC4-4E9D-91D8-F90D8A3A3B93}</a:tableStyleId>
              </a:tblPr>
              <a:tblGrid>
                <a:gridCol w="2341950"/>
                <a:gridCol w="1170975"/>
              </a:tblGrid>
              <a:tr h="326500">
                <a:tc gridSpan="2">
                  <a:txBody>
                    <a:bodyPr/>
                    <a:lstStyle/>
                    <a:p>
                      <a:pPr indent="0" lvl="0" marL="0" rtl="0" algn="ctr">
                        <a:lnSpc>
                          <a:spcPct val="115000"/>
                        </a:lnSpc>
                        <a:spcBef>
                          <a:spcPts val="0"/>
                        </a:spcBef>
                        <a:spcAft>
                          <a:spcPts val="0"/>
                        </a:spcAft>
                        <a:buNone/>
                      </a:pPr>
                      <a:r>
                        <a:rPr b="1" lang="en-GB" sz="1000" u="sng"/>
                        <a:t>Binary Classification</a:t>
                      </a:r>
                      <a:endParaRPr b="1" sz="1000" u="sng"/>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hMerge="1"/>
              </a:tr>
              <a:tr h="356175">
                <a:tc>
                  <a:txBody>
                    <a:bodyPr/>
                    <a:lstStyle/>
                    <a:p>
                      <a:pPr indent="0" lvl="0" marL="0" rtl="0" algn="ctr">
                        <a:lnSpc>
                          <a:spcPct val="115000"/>
                        </a:lnSpc>
                        <a:spcBef>
                          <a:spcPts val="0"/>
                        </a:spcBef>
                        <a:spcAft>
                          <a:spcPts val="0"/>
                        </a:spcAft>
                        <a:buNone/>
                      </a:pPr>
                      <a:r>
                        <a:rPr b="1" lang="en-GB" sz="1100">
                          <a:solidFill>
                            <a:srgbClr val="212121"/>
                          </a:solidFill>
                          <a:latin typeface="Roboto"/>
                          <a:ea typeface="Roboto"/>
                          <a:cs typeface="Roboto"/>
                          <a:sym typeface="Roboto"/>
                        </a:rPr>
                        <a:t>Model</a:t>
                      </a:r>
                      <a:endParaRPr b="1"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GB" sz="1100">
                          <a:solidFill>
                            <a:srgbClr val="212121"/>
                          </a:solidFill>
                          <a:latin typeface="Roboto"/>
                          <a:ea typeface="Roboto"/>
                          <a:cs typeface="Roboto"/>
                          <a:sym typeface="Roboto"/>
                        </a:rPr>
                        <a:t>Test accuracy</a:t>
                      </a:r>
                      <a:endParaRPr b="1"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86.2%</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85.9%</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85.2%</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84.6%</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82.9%</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79.2%</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74.0%</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bl>
          </a:graphicData>
        </a:graphic>
      </p:graphicFrame>
      <p:sp>
        <p:nvSpPr>
          <p:cNvPr id="296" name="Google Shape;296;p47"/>
          <p:cNvSpPr/>
          <p:nvPr/>
        </p:nvSpPr>
        <p:spPr>
          <a:xfrm>
            <a:off x="164425" y="1972925"/>
            <a:ext cx="367200" cy="340500"/>
          </a:xfrm>
          <a:prstGeom prst="star5">
            <a:avLst>
              <a:gd fmla="val 19098" name="adj"/>
              <a:gd fmla="val 105146" name="hf"/>
              <a:gd fmla="val 110557" name="vf"/>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C0000"/>
              </a:highlight>
            </a:endParaRPr>
          </a:p>
        </p:txBody>
      </p:sp>
      <p:sp>
        <p:nvSpPr>
          <p:cNvPr id="297" name="Google Shape;297;p47"/>
          <p:cNvSpPr/>
          <p:nvPr/>
        </p:nvSpPr>
        <p:spPr>
          <a:xfrm>
            <a:off x="4648200" y="1972925"/>
            <a:ext cx="367200" cy="340500"/>
          </a:xfrm>
          <a:prstGeom prst="star5">
            <a:avLst>
              <a:gd fmla="val 19098" name="adj"/>
              <a:gd fmla="val 105146" name="hf"/>
              <a:gd fmla="val 110557" name="vf"/>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C0000"/>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Evalua</a:t>
            </a:r>
            <a:r>
              <a:rPr b="1" lang="en-GB">
                <a:solidFill>
                  <a:srgbClr val="CC0000"/>
                </a:solidFill>
                <a:latin typeface="Montserrat"/>
                <a:ea typeface="Montserrat"/>
                <a:cs typeface="Montserrat"/>
                <a:sym typeface="Montserrat"/>
              </a:rPr>
              <a:t>ti</a:t>
            </a:r>
            <a:r>
              <a:rPr b="1" lang="en-GB">
                <a:latin typeface="Montserrat"/>
                <a:ea typeface="Montserrat"/>
                <a:cs typeface="Montserrat"/>
                <a:sym typeface="Montserrat"/>
              </a:rPr>
              <a:t>on (contd.)</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p:txBody>
      </p:sp>
      <p:graphicFrame>
        <p:nvGraphicFramePr>
          <p:cNvPr id="303" name="Google Shape;303;p48"/>
          <p:cNvGraphicFramePr/>
          <p:nvPr/>
        </p:nvGraphicFramePr>
        <p:xfrm>
          <a:off x="531600" y="1290250"/>
          <a:ext cx="3000000" cy="3000000"/>
        </p:xfrm>
        <a:graphic>
          <a:graphicData uri="http://schemas.openxmlformats.org/drawingml/2006/table">
            <a:tbl>
              <a:tblPr>
                <a:noFill/>
                <a:tableStyleId>{FB3B2C95-2AC4-4E9D-91D8-F90D8A3A3B93}</a:tableStyleId>
              </a:tblPr>
              <a:tblGrid>
                <a:gridCol w="2617825"/>
                <a:gridCol w="1283250"/>
              </a:tblGrid>
              <a:tr h="326475">
                <a:tc gridSpan="2">
                  <a:txBody>
                    <a:bodyPr/>
                    <a:lstStyle/>
                    <a:p>
                      <a:pPr indent="0" lvl="0" marL="0" rtl="0" algn="ctr">
                        <a:lnSpc>
                          <a:spcPct val="115000"/>
                        </a:lnSpc>
                        <a:spcBef>
                          <a:spcPts val="0"/>
                        </a:spcBef>
                        <a:spcAft>
                          <a:spcPts val="0"/>
                        </a:spcAft>
                        <a:buNone/>
                      </a:pPr>
                      <a:r>
                        <a:rPr b="1" lang="en-GB" sz="1000" u="sng"/>
                        <a:t>Multi-class Classification Win</a:t>
                      </a:r>
                      <a:r>
                        <a:rPr b="1" lang="en-GB" sz="1000" u="sng"/>
                        <a:t>ner - CatBoost</a:t>
                      </a:r>
                      <a:endParaRPr b="1" sz="1000" u="sng"/>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hMerge="1"/>
              </a:tr>
            </a:tbl>
          </a:graphicData>
        </a:graphic>
      </p:graphicFrame>
      <p:graphicFrame>
        <p:nvGraphicFramePr>
          <p:cNvPr id="304" name="Google Shape;304;p48"/>
          <p:cNvGraphicFramePr/>
          <p:nvPr/>
        </p:nvGraphicFramePr>
        <p:xfrm>
          <a:off x="5004225" y="1290250"/>
          <a:ext cx="3000000" cy="3000000"/>
        </p:xfrm>
        <a:graphic>
          <a:graphicData uri="http://schemas.openxmlformats.org/drawingml/2006/table">
            <a:tbl>
              <a:tblPr>
                <a:noFill/>
                <a:tableStyleId>{FB3B2C95-2AC4-4E9D-91D8-F90D8A3A3B93}</a:tableStyleId>
              </a:tblPr>
              <a:tblGrid>
                <a:gridCol w="2341950"/>
                <a:gridCol w="1170975"/>
              </a:tblGrid>
              <a:tr h="326500">
                <a:tc gridSpan="2">
                  <a:txBody>
                    <a:bodyPr/>
                    <a:lstStyle/>
                    <a:p>
                      <a:pPr indent="0" lvl="0" marL="0" rtl="0" algn="ctr">
                        <a:lnSpc>
                          <a:spcPct val="115000"/>
                        </a:lnSpc>
                        <a:spcBef>
                          <a:spcPts val="0"/>
                        </a:spcBef>
                        <a:spcAft>
                          <a:spcPts val="0"/>
                        </a:spcAft>
                        <a:buNone/>
                      </a:pPr>
                      <a:r>
                        <a:rPr b="1" lang="en-GB" sz="1000" u="sng"/>
                        <a:t>Binary Classification Winne</a:t>
                      </a:r>
                      <a:r>
                        <a:rPr b="1" lang="en-GB" sz="1000" u="sng"/>
                        <a:t>r- Stochastic Grad. Descent</a:t>
                      </a:r>
                      <a:endParaRPr b="1" sz="1000" u="sng"/>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hMerge="1"/>
              </a:tr>
            </a:tbl>
          </a:graphicData>
        </a:graphic>
      </p:graphicFrame>
      <p:sp>
        <p:nvSpPr>
          <p:cNvPr id="305" name="Google Shape;305;p48"/>
          <p:cNvSpPr/>
          <p:nvPr/>
        </p:nvSpPr>
        <p:spPr>
          <a:xfrm>
            <a:off x="368625" y="1156200"/>
            <a:ext cx="367200" cy="340500"/>
          </a:xfrm>
          <a:prstGeom prst="star5">
            <a:avLst>
              <a:gd fmla="val 19098" name="adj"/>
              <a:gd fmla="val 105146" name="hf"/>
              <a:gd fmla="val 110557" name="vf"/>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C0000"/>
              </a:highlight>
            </a:endParaRPr>
          </a:p>
        </p:txBody>
      </p:sp>
      <p:sp>
        <p:nvSpPr>
          <p:cNvPr id="306" name="Google Shape;306;p48"/>
          <p:cNvSpPr/>
          <p:nvPr/>
        </p:nvSpPr>
        <p:spPr>
          <a:xfrm>
            <a:off x="4832950" y="1117275"/>
            <a:ext cx="367200" cy="340500"/>
          </a:xfrm>
          <a:prstGeom prst="star5">
            <a:avLst>
              <a:gd fmla="val 19098" name="adj"/>
              <a:gd fmla="val 105146" name="hf"/>
              <a:gd fmla="val 110557" name="vf"/>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C0000"/>
              </a:highlight>
            </a:endParaRPr>
          </a:p>
        </p:txBody>
      </p:sp>
      <p:pic>
        <p:nvPicPr>
          <p:cNvPr id="307" name="Google Shape;307;p48"/>
          <p:cNvPicPr preferRelativeResize="0"/>
          <p:nvPr/>
        </p:nvPicPr>
        <p:blipFill>
          <a:blip r:embed="rId3">
            <a:alphaModFix/>
          </a:blip>
          <a:stretch>
            <a:fillRect/>
          </a:stretch>
        </p:blipFill>
        <p:spPr>
          <a:xfrm>
            <a:off x="5004225" y="1658575"/>
            <a:ext cx="3512925" cy="1200150"/>
          </a:xfrm>
          <a:prstGeom prst="rect">
            <a:avLst/>
          </a:prstGeom>
          <a:noFill/>
          <a:ln>
            <a:noFill/>
          </a:ln>
        </p:spPr>
      </p:pic>
      <p:pic>
        <p:nvPicPr>
          <p:cNvPr id="308" name="Google Shape;308;p48"/>
          <p:cNvPicPr preferRelativeResize="0"/>
          <p:nvPr/>
        </p:nvPicPr>
        <p:blipFill>
          <a:blip r:embed="rId4">
            <a:alphaModFix/>
          </a:blip>
          <a:stretch>
            <a:fillRect/>
          </a:stretch>
        </p:blipFill>
        <p:spPr>
          <a:xfrm>
            <a:off x="531600" y="1635175"/>
            <a:ext cx="3901075" cy="1609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Challenges</a:t>
            </a:r>
            <a:endParaRPr b="1">
              <a:latin typeface="Montserrat"/>
              <a:ea typeface="Montserrat"/>
              <a:cs typeface="Montserrat"/>
              <a:sym typeface="Montserrat"/>
            </a:endParaRPr>
          </a:p>
        </p:txBody>
      </p:sp>
      <p:sp>
        <p:nvSpPr>
          <p:cNvPr id="314" name="Google Shape;314;p49"/>
          <p:cNvSpPr txBox="1"/>
          <p:nvPr>
            <p:ph idx="1" type="body"/>
          </p:nvPr>
        </p:nvSpPr>
        <p:spPr>
          <a:xfrm>
            <a:off x="311700" y="1152475"/>
            <a:ext cx="8263200" cy="37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lt1"/>
              </a:solidFill>
            </a:endParaRPr>
          </a:p>
          <a:p>
            <a:pPr indent="-342900" lvl="0" marL="457200" rtl="0" algn="l">
              <a:spcBef>
                <a:spcPts val="0"/>
              </a:spcBef>
              <a:spcAft>
                <a:spcPts val="0"/>
              </a:spcAft>
              <a:buClr>
                <a:schemeClr val="lt1"/>
              </a:buClr>
              <a:buSzPts val="1800"/>
              <a:buChar char="●"/>
            </a:pPr>
            <a:r>
              <a:rPr b="1" lang="en-GB">
                <a:solidFill>
                  <a:schemeClr val="lt1"/>
                </a:solidFill>
              </a:rPr>
              <a:t>Locations being too many/unformatted/irrelevant</a:t>
            </a:r>
            <a:endParaRPr b="1">
              <a:solidFill>
                <a:schemeClr val="lt1"/>
              </a:solidFill>
            </a:endParaRPr>
          </a:p>
          <a:p>
            <a:pPr indent="0" lvl="0" marL="0" rtl="0" algn="l">
              <a:spcBef>
                <a:spcPts val="0"/>
              </a:spcBef>
              <a:spcAft>
                <a:spcPts val="0"/>
              </a:spcAft>
              <a:buNone/>
            </a:pPr>
            <a:r>
              <a:t/>
            </a:r>
            <a:endParaRPr b="1">
              <a:solidFill>
                <a:schemeClr val="lt1"/>
              </a:solidFill>
            </a:endParaRPr>
          </a:p>
          <a:p>
            <a:pPr indent="-342900" lvl="0" marL="457200" rtl="0" algn="l">
              <a:spcBef>
                <a:spcPts val="0"/>
              </a:spcBef>
              <a:spcAft>
                <a:spcPts val="0"/>
              </a:spcAft>
              <a:buClr>
                <a:schemeClr val="lt1"/>
              </a:buClr>
              <a:buSzPts val="1800"/>
              <a:buChar char="●"/>
            </a:pPr>
            <a:r>
              <a:rPr b="1" lang="en-GB">
                <a:solidFill>
                  <a:schemeClr val="lt1"/>
                </a:solidFill>
              </a:rPr>
              <a:t>Sarcastic tweets</a:t>
            </a:r>
            <a:endParaRPr b="1">
              <a:solidFill>
                <a:schemeClr val="lt1"/>
              </a:solidFill>
            </a:endParaRPr>
          </a:p>
          <a:p>
            <a:pPr indent="0" lvl="0" marL="0" rtl="0" algn="l">
              <a:spcBef>
                <a:spcPts val="0"/>
              </a:spcBef>
              <a:spcAft>
                <a:spcPts val="0"/>
              </a:spcAft>
              <a:buNone/>
            </a:pPr>
            <a:r>
              <a:t/>
            </a:r>
            <a:endParaRPr b="1">
              <a:solidFill>
                <a:schemeClr val="lt1"/>
              </a:solidFill>
            </a:endParaRPr>
          </a:p>
          <a:p>
            <a:pPr indent="-342900" lvl="0" marL="457200" rtl="0" algn="l">
              <a:spcBef>
                <a:spcPts val="0"/>
              </a:spcBef>
              <a:spcAft>
                <a:spcPts val="0"/>
              </a:spcAft>
              <a:buClr>
                <a:schemeClr val="lt1"/>
              </a:buClr>
              <a:buSzPts val="1800"/>
              <a:buChar char="●"/>
            </a:pPr>
            <a:r>
              <a:rPr b="1" lang="en-GB">
                <a:solidFill>
                  <a:schemeClr val="lt1"/>
                </a:solidFill>
              </a:rPr>
              <a:t>Advertisements tagged as positive</a:t>
            </a:r>
            <a:endParaRPr b="1">
              <a:solidFill>
                <a:schemeClr val="lt1"/>
              </a:solidFill>
            </a:endParaRPr>
          </a:p>
          <a:p>
            <a:pPr indent="0" lvl="0" marL="0" rtl="0" algn="l">
              <a:spcBef>
                <a:spcPts val="0"/>
              </a:spcBef>
              <a:spcAft>
                <a:spcPts val="0"/>
              </a:spcAft>
              <a:buNone/>
            </a:pPr>
            <a:r>
              <a:t/>
            </a:r>
            <a:endParaRPr b="1">
              <a:solidFill>
                <a:schemeClr val="lt1"/>
              </a:solidFill>
            </a:endParaRPr>
          </a:p>
          <a:p>
            <a:pPr indent="-342900" lvl="0" marL="457200" rtl="0" algn="l">
              <a:spcBef>
                <a:spcPts val="0"/>
              </a:spcBef>
              <a:spcAft>
                <a:spcPts val="0"/>
              </a:spcAft>
              <a:buClr>
                <a:schemeClr val="lt1"/>
              </a:buClr>
              <a:buSzPts val="1800"/>
              <a:buChar char="●"/>
            </a:pPr>
            <a:r>
              <a:rPr b="1" lang="en-GB">
                <a:solidFill>
                  <a:schemeClr val="lt1"/>
                </a:solidFill>
              </a:rPr>
              <a:t>Computation time/crashes</a:t>
            </a:r>
            <a:endParaRPr b="1">
              <a:solidFill>
                <a:schemeClr val="lt1"/>
              </a:solidFill>
            </a:endParaRPr>
          </a:p>
          <a:p>
            <a:pPr indent="0" lvl="0" marL="0" rtl="0" algn="l">
              <a:spcBef>
                <a:spcPts val="0"/>
              </a:spcBef>
              <a:spcAft>
                <a:spcPts val="0"/>
              </a:spcAft>
              <a:buNone/>
            </a:pPr>
            <a:r>
              <a:t/>
            </a:r>
            <a:endParaRPr b="1">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Conclus</a:t>
            </a:r>
            <a:r>
              <a:rPr b="1" lang="en-GB">
                <a:solidFill>
                  <a:srgbClr val="CC0000"/>
                </a:solidFill>
                <a:latin typeface="Montserrat"/>
                <a:ea typeface="Montserrat"/>
                <a:cs typeface="Montserrat"/>
                <a:sym typeface="Montserrat"/>
              </a:rPr>
              <a:t>i</a:t>
            </a:r>
            <a:r>
              <a:rPr b="1" lang="en-GB">
                <a:latin typeface="Montserrat"/>
                <a:ea typeface="Montserrat"/>
                <a:cs typeface="Montserrat"/>
                <a:sym typeface="Montserrat"/>
              </a:rPr>
              <a:t>on</a:t>
            </a:r>
            <a:endParaRPr b="1">
              <a:latin typeface="Montserrat"/>
              <a:ea typeface="Montserrat"/>
              <a:cs typeface="Montserrat"/>
              <a:sym typeface="Montserrat"/>
            </a:endParaRPr>
          </a:p>
        </p:txBody>
      </p:sp>
      <p:sp>
        <p:nvSpPr>
          <p:cNvPr id="320" name="Google Shape;320;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For multiclass classification, the best model for this dataset would be CatBoost</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For binary classification, the best model for this dataset would be Stochastic Gradient Descent</a:t>
            </a:r>
            <a:endParaRPr/>
          </a:p>
        </p:txBody>
      </p:sp>
      <p:sp>
        <p:nvSpPr>
          <p:cNvPr id="321" name="Google Shape;321;p50"/>
          <p:cNvSpPr/>
          <p:nvPr/>
        </p:nvSpPr>
        <p:spPr>
          <a:xfrm>
            <a:off x="601950" y="2871825"/>
            <a:ext cx="8050800" cy="195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CC0000"/>
                </a:solidFill>
                <a:highlight>
                  <a:srgbClr val="FFFFFF"/>
                </a:highlight>
                <a:latin typeface="Montserrat"/>
                <a:ea typeface="Montserrat"/>
                <a:cs typeface="Montserrat"/>
                <a:sym typeface="Montserrat"/>
              </a:rPr>
              <a:t>To end it on a lighter note,  a few funny tweets we came across:</a:t>
            </a:r>
            <a:endParaRPr b="1" sz="1800">
              <a:solidFill>
                <a:srgbClr val="CC0000"/>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800">
              <a:solidFill>
                <a:schemeClr val="lt1"/>
              </a:solidFill>
              <a:highlight>
                <a:srgbClr val="FFFFFF"/>
              </a:highlight>
              <a:latin typeface="Montserrat"/>
              <a:ea typeface="Montserrat"/>
              <a:cs typeface="Montserrat"/>
              <a:sym typeface="Montserrat"/>
            </a:endParaRPr>
          </a:p>
        </p:txBody>
      </p:sp>
      <p:pic>
        <p:nvPicPr>
          <p:cNvPr id="322" name="Google Shape;322;p50"/>
          <p:cNvPicPr preferRelativeResize="0"/>
          <p:nvPr/>
        </p:nvPicPr>
        <p:blipFill>
          <a:blip r:embed="rId3">
            <a:alphaModFix/>
          </a:blip>
          <a:stretch>
            <a:fillRect/>
          </a:stretch>
        </p:blipFill>
        <p:spPr>
          <a:xfrm>
            <a:off x="901075" y="4009950"/>
            <a:ext cx="5495925" cy="247650"/>
          </a:xfrm>
          <a:prstGeom prst="rect">
            <a:avLst/>
          </a:prstGeom>
          <a:noFill/>
          <a:ln>
            <a:noFill/>
          </a:ln>
        </p:spPr>
      </p:pic>
      <p:pic>
        <p:nvPicPr>
          <p:cNvPr id="323" name="Google Shape;323;p50"/>
          <p:cNvPicPr preferRelativeResize="0"/>
          <p:nvPr/>
        </p:nvPicPr>
        <p:blipFill>
          <a:blip r:embed="rId4">
            <a:alphaModFix/>
          </a:blip>
          <a:stretch>
            <a:fillRect/>
          </a:stretch>
        </p:blipFill>
        <p:spPr>
          <a:xfrm>
            <a:off x="842750" y="4257600"/>
            <a:ext cx="5343525" cy="180975"/>
          </a:xfrm>
          <a:prstGeom prst="rect">
            <a:avLst/>
          </a:prstGeom>
          <a:noFill/>
          <a:ln>
            <a:noFill/>
          </a:ln>
        </p:spPr>
      </p:pic>
      <p:pic>
        <p:nvPicPr>
          <p:cNvPr id="324" name="Google Shape;324;p50"/>
          <p:cNvPicPr preferRelativeResize="0"/>
          <p:nvPr/>
        </p:nvPicPr>
        <p:blipFill>
          <a:blip r:embed="rId5">
            <a:alphaModFix/>
          </a:blip>
          <a:stretch>
            <a:fillRect/>
          </a:stretch>
        </p:blipFill>
        <p:spPr>
          <a:xfrm>
            <a:off x="828675" y="3395272"/>
            <a:ext cx="7486650" cy="447675"/>
          </a:xfrm>
          <a:prstGeom prst="rect">
            <a:avLst/>
          </a:prstGeom>
          <a:noFill/>
          <a:ln>
            <a:noFill/>
          </a:ln>
        </p:spPr>
      </p:pic>
      <p:pic>
        <p:nvPicPr>
          <p:cNvPr id="325" name="Google Shape;325;p50"/>
          <p:cNvPicPr preferRelativeResize="0"/>
          <p:nvPr/>
        </p:nvPicPr>
        <p:blipFill>
          <a:blip r:embed="rId6">
            <a:alphaModFix/>
          </a:blip>
          <a:stretch>
            <a:fillRect/>
          </a:stretch>
        </p:blipFill>
        <p:spPr>
          <a:xfrm>
            <a:off x="842750" y="4424600"/>
            <a:ext cx="6754205" cy="320250"/>
          </a:xfrm>
          <a:prstGeom prst="rect">
            <a:avLst/>
          </a:prstGeom>
          <a:noFill/>
          <a:ln>
            <a:noFill/>
          </a:ln>
        </p:spPr>
      </p:pic>
      <p:pic>
        <p:nvPicPr>
          <p:cNvPr id="326" name="Google Shape;326;p50"/>
          <p:cNvPicPr preferRelativeResize="0"/>
          <p:nvPr/>
        </p:nvPicPr>
        <p:blipFill>
          <a:blip r:embed="rId7">
            <a:alphaModFix/>
          </a:blip>
          <a:stretch>
            <a:fillRect/>
          </a:stretch>
        </p:blipFill>
        <p:spPr>
          <a:xfrm>
            <a:off x="842750" y="3689688"/>
            <a:ext cx="4625575" cy="320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latin typeface="Montserrat"/>
                <a:ea typeface="Montserrat"/>
                <a:cs typeface="Montserrat"/>
                <a:sym typeface="Montserrat"/>
              </a:rPr>
              <a:t>Q &amp; A</a:t>
            </a:r>
            <a:endParaRPr b="1">
              <a:latin typeface="Montserrat"/>
              <a:ea typeface="Montserrat"/>
              <a:cs typeface="Montserrat"/>
              <a:sym typeface="Montserrat"/>
            </a:endParaRPr>
          </a:p>
        </p:txBody>
      </p:sp>
      <p:sp>
        <p:nvSpPr>
          <p:cNvPr id="332" name="Google Shape;332;p5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75" name="Google Shape;75;p16"/>
          <p:cNvSpPr txBox="1"/>
          <p:nvPr>
            <p:ph idx="1" type="body"/>
          </p:nvPr>
        </p:nvSpPr>
        <p:spPr>
          <a:xfrm>
            <a:off x="311700" y="1152475"/>
            <a:ext cx="8520600" cy="3829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Font typeface="Montserrat"/>
              <a:buChar char="●"/>
            </a:pPr>
            <a:r>
              <a:rPr b="1" lang="en-GB" sz="1700">
                <a:solidFill>
                  <a:schemeClr val="lt1"/>
                </a:solidFill>
                <a:highlight>
                  <a:srgbClr val="FFFFFF"/>
                </a:highlight>
                <a:latin typeface="Montserrat"/>
                <a:ea typeface="Montserrat"/>
                <a:cs typeface="Montserrat"/>
                <a:sym typeface="Montserrat"/>
              </a:rPr>
              <a:t>Sentiment Analysis is t</a:t>
            </a:r>
            <a:r>
              <a:rPr b="1" lang="en-GB" sz="1700">
                <a:solidFill>
                  <a:schemeClr val="lt1"/>
                </a:solidFill>
                <a:highlight>
                  <a:srgbClr val="FFFFFF"/>
                </a:highlight>
                <a:latin typeface="Montserrat"/>
                <a:ea typeface="Montserrat"/>
                <a:cs typeface="Montserrat"/>
                <a:sym typeface="Montserrat"/>
              </a:rPr>
              <a:t>he process of computationally identifying and categorizing opinions expressed in a piece of text, especially in order to determine whether the writer's attitude towards a particular topic  is positive, negative, or neutral.</a:t>
            </a:r>
            <a:endParaRPr b="1" sz="170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700">
                <a:solidFill>
                  <a:schemeClr val="lt1"/>
                </a:solidFill>
                <a:highlight>
                  <a:srgbClr val="FFFFFF"/>
                </a:highlight>
                <a:latin typeface="Montserrat"/>
                <a:ea typeface="Montserrat"/>
                <a:cs typeface="Montserrat"/>
                <a:sym typeface="Montserrat"/>
              </a:rPr>
              <a:t>COVID-19 originally known as </a:t>
            </a:r>
            <a:r>
              <a:rPr b="1" lang="en-GB" sz="1700">
                <a:solidFill>
                  <a:schemeClr val="lt1"/>
                </a:solidFill>
                <a:highlight>
                  <a:srgbClr val="FFFFFF"/>
                </a:highlight>
                <a:latin typeface="Montserrat"/>
                <a:ea typeface="Montserrat"/>
                <a:cs typeface="Montserrat"/>
                <a:sym typeface="Montserrat"/>
              </a:rPr>
              <a:t>Coronavirus</a:t>
            </a:r>
            <a:r>
              <a:rPr b="1" lang="en-GB" sz="1700">
                <a:solidFill>
                  <a:schemeClr val="lt1"/>
                </a:solidFill>
                <a:highlight>
                  <a:srgbClr val="FFFFFF"/>
                </a:highlight>
                <a:latin typeface="Montserrat"/>
                <a:ea typeface="Montserrat"/>
                <a:cs typeface="Montserrat"/>
                <a:sym typeface="Montserrat"/>
              </a:rPr>
              <a:t> Disease of 2019, has been declared as a pandemic by World Health Organization (WHO) on 11th March 2020.</a:t>
            </a:r>
            <a:endParaRPr b="1" sz="170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700">
                <a:solidFill>
                  <a:schemeClr val="lt1"/>
                </a:solidFill>
                <a:latin typeface="Montserrat"/>
                <a:ea typeface="Montserrat"/>
                <a:cs typeface="Montserrat"/>
                <a:sym typeface="Montserrat"/>
              </a:rPr>
              <a:t>The study analyzes various types of tweets gathered during the pandemic times hence can be useful in policy making to safeguard the countries by demystifying the pertinent facts and information.</a:t>
            </a:r>
            <a:endParaRPr b="1" sz="17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350">
              <a:solidFill>
                <a:srgbClr val="2E2E2E"/>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9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Let’s Guess Some Tweets: Negative, Neutral Or Positive?</a:t>
            </a:r>
            <a:endParaRPr b="1">
              <a:latin typeface="Montserrat"/>
              <a:ea typeface="Montserrat"/>
              <a:cs typeface="Montserrat"/>
              <a:sym typeface="Montserrat"/>
            </a:endParaRPr>
          </a:p>
        </p:txBody>
      </p:sp>
      <p:sp>
        <p:nvSpPr>
          <p:cNvPr id="81" name="Google Shape;81;p17"/>
          <p:cNvSpPr txBox="1"/>
          <p:nvPr>
            <p:ph idx="1" type="body"/>
          </p:nvPr>
        </p:nvSpPr>
        <p:spPr>
          <a:xfrm>
            <a:off x="311700" y="1462475"/>
            <a:ext cx="8520600" cy="360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“Still </a:t>
            </a:r>
            <a:r>
              <a:rPr b="1" lang="en-GB" u="sng">
                <a:solidFill>
                  <a:schemeClr val="lt1"/>
                </a:solidFill>
                <a:highlight>
                  <a:srgbClr val="FFFFFF"/>
                </a:highlight>
                <a:latin typeface="Montserrat"/>
                <a:ea typeface="Montserrat"/>
                <a:cs typeface="Montserrat"/>
                <a:sym typeface="Montserrat"/>
              </a:rPr>
              <a:t>shocked </a:t>
            </a:r>
            <a:r>
              <a:rPr b="1" lang="en-GB">
                <a:solidFill>
                  <a:schemeClr val="lt1"/>
                </a:solidFill>
                <a:highlight>
                  <a:srgbClr val="FFFFFF"/>
                </a:highlight>
                <a:latin typeface="Montserrat"/>
                <a:ea typeface="Montserrat"/>
                <a:cs typeface="Montserrat"/>
                <a:sym typeface="Montserrat"/>
              </a:rPr>
              <a:t>by the number of #Toronto supermarket employees working without some sort of mask. We all know by now, employees can be asymptomatic while spreading #coronavirus”.</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“Was at Supermarket today.Didn’t buy </a:t>
            </a:r>
            <a:r>
              <a:rPr b="1" lang="en-GB">
                <a:solidFill>
                  <a:schemeClr val="lt1"/>
                </a:solidFill>
                <a:highlight>
                  <a:srgbClr val="FFFFFF"/>
                </a:highlight>
                <a:latin typeface="Montserrat"/>
                <a:ea typeface="Montserrat"/>
                <a:cs typeface="Montserrat"/>
                <a:sym typeface="Montserrat"/>
              </a:rPr>
              <a:t>toilet paper”.</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“Due to the Covid-19 situation, we have </a:t>
            </a:r>
            <a:r>
              <a:rPr b="1" lang="en-GB" u="sng">
                <a:solidFill>
                  <a:schemeClr val="lt1"/>
                </a:solidFill>
                <a:highlight>
                  <a:srgbClr val="FFFFFF"/>
                </a:highlight>
                <a:latin typeface="Montserrat"/>
                <a:ea typeface="Montserrat"/>
                <a:cs typeface="Montserrat"/>
                <a:sym typeface="Montserrat"/>
              </a:rPr>
              <a:t>increased </a:t>
            </a:r>
            <a:r>
              <a:rPr b="1" lang="en-GB">
                <a:solidFill>
                  <a:schemeClr val="lt1"/>
                </a:solidFill>
                <a:highlight>
                  <a:srgbClr val="FFFFFF"/>
                </a:highlight>
                <a:latin typeface="Montserrat"/>
                <a:ea typeface="Montserrat"/>
                <a:cs typeface="Montserrat"/>
                <a:sym typeface="Montserrat"/>
              </a:rPr>
              <a:t>demand for all food products. The wait time may be longer for all online orders, particularly beef share and freezer packs. We </a:t>
            </a:r>
            <a:r>
              <a:rPr b="1" lang="en-GB" u="sng">
                <a:solidFill>
                  <a:schemeClr val="lt1"/>
                </a:solidFill>
                <a:highlight>
                  <a:srgbClr val="FFFFFF"/>
                </a:highlight>
                <a:latin typeface="Montserrat"/>
                <a:ea typeface="Montserrat"/>
                <a:cs typeface="Montserrat"/>
                <a:sym typeface="Montserrat"/>
              </a:rPr>
              <a:t>thank you </a:t>
            </a:r>
            <a:r>
              <a:rPr b="1" lang="en-GB">
                <a:solidFill>
                  <a:schemeClr val="lt1"/>
                </a:solidFill>
                <a:highlight>
                  <a:srgbClr val="FFFFFF"/>
                </a:highlight>
                <a:latin typeface="Montserrat"/>
                <a:ea typeface="Montserrat"/>
                <a:cs typeface="Montserrat"/>
                <a:sym typeface="Montserrat"/>
              </a:rPr>
              <a:t>for your patience during this time”.</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7" name="Google Shape;87;p18"/>
          <p:cNvSpPr txBox="1"/>
          <p:nvPr>
            <p:ph idx="1" type="body"/>
          </p:nvPr>
        </p:nvSpPr>
        <p:spPr>
          <a:xfrm>
            <a:off x="311700" y="1152475"/>
            <a:ext cx="8520600" cy="205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 original dataset has 6 columns and 41157 rows.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In order to analyse various sentiments, We require just two columns named Original Tweet and Sentiment.</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There are four types of sentiments- Extremely Negative, Negative, Neutral, Positive and Extremely Positive.</a:t>
            </a:r>
            <a:endParaRPr b="1">
              <a:solidFill>
                <a:schemeClr val="lt1"/>
              </a:solidFill>
              <a:latin typeface="Montserrat"/>
              <a:ea typeface="Montserrat"/>
              <a:cs typeface="Montserrat"/>
              <a:sym typeface="Montserrat"/>
            </a:endParaRPr>
          </a:p>
        </p:txBody>
      </p:sp>
      <p:pic>
        <p:nvPicPr>
          <p:cNvPr id="88" name="Google Shape;88;p18"/>
          <p:cNvPicPr preferRelativeResize="0"/>
          <p:nvPr/>
        </p:nvPicPr>
        <p:blipFill>
          <a:blip r:embed="rId3">
            <a:alphaModFix/>
          </a:blip>
          <a:stretch>
            <a:fillRect/>
          </a:stretch>
        </p:blipFill>
        <p:spPr>
          <a:xfrm>
            <a:off x="152400" y="3061300"/>
            <a:ext cx="8839200" cy="183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Exploratory Data Analysis</a:t>
            </a:r>
            <a:endParaRPr b="1">
              <a:latin typeface="Montserrat"/>
              <a:ea typeface="Montserrat"/>
              <a:cs typeface="Montserrat"/>
              <a:sym typeface="Montserrat"/>
            </a:endParaRPr>
          </a:p>
        </p:txBody>
      </p:sp>
      <p:sp>
        <p:nvSpPr>
          <p:cNvPr id="94" name="Google Shape;94;p19"/>
          <p:cNvSpPr txBox="1"/>
          <p:nvPr>
            <p:ph idx="1" type="body"/>
          </p:nvPr>
        </p:nvSpPr>
        <p:spPr>
          <a:xfrm>
            <a:off x="311700" y="1152475"/>
            <a:ext cx="3914700" cy="375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 columns such as “UserName” and “ScreenName” does not give any meaningful insights for our analysis.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All tweets data collected from the months of March and April 2020.</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Bar plot shows us the number of unique values in each column.</a:t>
            </a:r>
            <a:endParaRPr b="1">
              <a:solidFill>
                <a:schemeClr val="lt1"/>
              </a:solidFill>
              <a:latin typeface="Montserrat"/>
              <a:ea typeface="Montserrat"/>
              <a:cs typeface="Montserrat"/>
              <a:sym typeface="Montserrat"/>
            </a:endParaRPr>
          </a:p>
        </p:txBody>
      </p:sp>
      <p:pic>
        <p:nvPicPr>
          <p:cNvPr id="95" name="Google Shape;95;p19"/>
          <p:cNvPicPr preferRelativeResize="0"/>
          <p:nvPr/>
        </p:nvPicPr>
        <p:blipFill>
          <a:blip r:embed="rId3">
            <a:alphaModFix/>
          </a:blip>
          <a:stretch>
            <a:fillRect/>
          </a:stretch>
        </p:blipFill>
        <p:spPr>
          <a:xfrm>
            <a:off x="4449425" y="1247500"/>
            <a:ext cx="4201575" cy="333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437450" y="370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Exploratory Data Analysis: Location</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p:txBody>
      </p:sp>
      <p:sp>
        <p:nvSpPr>
          <p:cNvPr id="101" name="Google Shape;101;p20"/>
          <p:cNvSpPr txBox="1"/>
          <p:nvPr>
            <p:ph idx="1" type="body"/>
          </p:nvPr>
        </p:nvSpPr>
        <p:spPr>
          <a:xfrm>
            <a:off x="311700" y="1152475"/>
            <a:ext cx="3654300" cy="224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There are 20.87%(8567) null values in various places of location column.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Most of the tweets came from London followed by U.S.</a:t>
            </a:r>
            <a:endParaRPr b="1">
              <a:solidFill>
                <a:schemeClr val="lt1"/>
              </a:solidFill>
              <a:latin typeface="Montserrat"/>
              <a:ea typeface="Montserrat"/>
              <a:cs typeface="Montserrat"/>
              <a:sym typeface="Montserrat"/>
            </a:endParaRPr>
          </a:p>
        </p:txBody>
      </p:sp>
      <p:pic>
        <p:nvPicPr>
          <p:cNvPr id="102" name="Google Shape;102;p20"/>
          <p:cNvPicPr preferRelativeResize="0"/>
          <p:nvPr/>
        </p:nvPicPr>
        <p:blipFill>
          <a:blip r:embed="rId3">
            <a:alphaModFix/>
          </a:blip>
          <a:stretch>
            <a:fillRect/>
          </a:stretch>
        </p:blipFill>
        <p:spPr>
          <a:xfrm>
            <a:off x="4118400" y="1170125"/>
            <a:ext cx="4557374" cy="1941350"/>
          </a:xfrm>
          <a:prstGeom prst="rect">
            <a:avLst/>
          </a:prstGeom>
          <a:noFill/>
          <a:ln>
            <a:noFill/>
          </a:ln>
        </p:spPr>
      </p:pic>
      <p:pic>
        <p:nvPicPr>
          <p:cNvPr id="103" name="Google Shape;103;p20"/>
          <p:cNvPicPr preferRelativeResize="0"/>
          <p:nvPr/>
        </p:nvPicPr>
        <p:blipFill>
          <a:blip r:embed="rId4">
            <a:alphaModFix/>
          </a:blip>
          <a:stretch>
            <a:fillRect/>
          </a:stretch>
        </p:blipFill>
        <p:spPr>
          <a:xfrm>
            <a:off x="4179525" y="3246225"/>
            <a:ext cx="4435124" cy="1727225"/>
          </a:xfrm>
          <a:prstGeom prst="rect">
            <a:avLst/>
          </a:prstGeom>
          <a:noFill/>
          <a:ln>
            <a:noFill/>
          </a:ln>
        </p:spPr>
      </p:pic>
      <p:pic>
        <p:nvPicPr>
          <p:cNvPr id="104" name="Google Shape;104;p20"/>
          <p:cNvPicPr preferRelativeResize="0"/>
          <p:nvPr/>
        </p:nvPicPr>
        <p:blipFill>
          <a:blip r:embed="rId5">
            <a:alphaModFix/>
          </a:blip>
          <a:stretch>
            <a:fillRect/>
          </a:stretch>
        </p:blipFill>
        <p:spPr>
          <a:xfrm>
            <a:off x="437450" y="3548350"/>
            <a:ext cx="3590601" cy="157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6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EDA On “</a:t>
            </a:r>
            <a:r>
              <a:rPr b="1" lang="en-GB">
                <a:latin typeface="Montserrat"/>
                <a:ea typeface="Montserrat"/>
                <a:cs typeface="Montserrat"/>
                <a:sym typeface="Montserrat"/>
              </a:rPr>
              <a:t>Original Tweet</a:t>
            </a:r>
            <a:r>
              <a:rPr b="1" lang="en-GB">
                <a:latin typeface="Montserrat"/>
                <a:ea typeface="Montserrat"/>
                <a:cs typeface="Montserrat"/>
                <a:sym typeface="Montserrat"/>
              </a:rPr>
              <a:t>” Column.</a:t>
            </a:r>
            <a:endParaRPr b="1">
              <a:latin typeface="Montserrat"/>
              <a:ea typeface="Montserrat"/>
              <a:cs typeface="Montserrat"/>
              <a:sym typeface="Montserrat"/>
            </a:endParaRPr>
          </a:p>
        </p:txBody>
      </p:sp>
      <p:sp>
        <p:nvSpPr>
          <p:cNvPr id="110" name="Google Shape;110;p21"/>
          <p:cNvSpPr txBox="1"/>
          <p:nvPr>
            <p:ph idx="1" type="body"/>
          </p:nvPr>
        </p:nvSpPr>
        <p:spPr>
          <a:xfrm>
            <a:off x="311700" y="1155500"/>
            <a:ext cx="4075800" cy="236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There are some words like ‘coronavirus’,’grocery store’, having the maximum frequency in our dataset.</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There are various #hashtags in tweets column.But they are almost same in all sentiments.</a:t>
            </a:r>
            <a:endParaRPr b="1">
              <a:solidFill>
                <a:schemeClr val="lt1"/>
              </a:solidFill>
              <a:latin typeface="Montserrat"/>
              <a:ea typeface="Montserrat"/>
              <a:cs typeface="Montserrat"/>
              <a:sym typeface="Montserrat"/>
            </a:endParaRPr>
          </a:p>
        </p:txBody>
      </p:sp>
      <p:pic>
        <p:nvPicPr>
          <p:cNvPr id="111" name="Google Shape;111;p21"/>
          <p:cNvPicPr preferRelativeResize="0"/>
          <p:nvPr/>
        </p:nvPicPr>
        <p:blipFill>
          <a:blip r:embed="rId3">
            <a:alphaModFix/>
          </a:blip>
          <a:stretch>
            <a:fillRect/>
          </a:stretch>
        </p:blipFill>
        <p:spPr>
          <a:xfrm>
            <a:off x="4684925" y="1103225"/>
            <a:ext cx="4232299" cy="2289050"/>
          </a:xfrm>
          <a:prstGeom prst="rect">
            <a:avLst/>
          </a:prstGeom>
          <a:noFill/>
          <a:ln>
            <a:noFill/>
          </a:ln>
        </p:spPr>
      </p:pic>
      <p:pic>
        <p:nvPicPr>
          <p:cNvPr id="112" name="Google Shape;112;p21"/>
          <p:cNvPicPr preferRelativeResize="0"/>
          <p:nvPr/>
        </p:nvPicPr>
        <p:blipFill>
          <a:blip r:embed="rId4">
            <a:alphaModFix/>
          </a:blip>
          <a:stretch>
            <a:fillRect/>
          </a:stretch>
        </p:blipFill>
        <p:spPr>
          <a:xfrm>
            <a:off x="855175" y="3767775"/>
            <a:ext cx="7977124" cy="1375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