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gJwHAURiTyFoeCI6WPqJIhEG3w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6e93f04ce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b6e93f04c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6e93f04ce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b6e93f04c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6e93f04ce_0_1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b6e93f04ce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6e93f04ce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b6e93f04ce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6e93f04ce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b6e93f04ce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e93f04ce_0_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b6e93f04ce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e93f04ce_0_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b6e93f04ce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6e93f04ce_0_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b6e93f04c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6e93f04ce_0_1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b6e93f04ce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e93f04ce_0_1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b6e93f04ce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e93f04ce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b6e93f04ce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6e93f04ce_0_1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b6e93f04ce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895c6b0e8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d895c6b0e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895c6b0e8_0_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d895c6b0e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6e93f04ce_0_1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6e93f04ce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895c6b0e8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d895c6b0e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6ddac564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d86ddac56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6ddac564_1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d86ddac564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e93f04ce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b6e93f04c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6e93f04ce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b6e93f04ce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97eab70e_1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dc97eab70e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c97eab70e_1_1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dc97eab70e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6e93f04ce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b6e93f04c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22.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432000" y="231750"/>
            <a:ext cx="8280000" cy="468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5</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rgbClr val="134F5C"/>
                </a:solidFill>
                <a:latin typeface="Montserrat"/>
                <a:ea typeface="Montserrat"/>
                <a:cs typeface="Montserrat"/>
                <a:sym typeface="Montserrat"/>
              </a:rPr>
              <a:t>Face Emotion Recognition</a:t>
            </a:r>
            <a:endParaRPr b="1" sz="32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600" u="sng">
                <a:solidFill>
                  <a:schemeClr val="lt1"/>
                </a:solidFill>
                <a:highlight>
                  <a:schemeClr val="dk2"/>
                </a:highlight>
                <a:latin typeface="Montserrat"/>
                <a:ea typeface="Montserrat"/>
                <a:cs typeface="Montserrat"/>
                <a:sym typeface="Montserrat"/>
              </a:rPr>
              <a:t>Team Members</a:t>
            </a:r>
            <a:endParaRPr b="1" sz="2600" u="sng">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400" u="sng">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000">
                <a:solidFill>
                  <a:schemeClr val="lt1"/>
                </a:solidFill>
                <a:latin typeface="Montserrat"/>
                <a:ea typeface="Montserrat"/>
                <a:cs typeface="Montserrat"/>
                <a:sym typeface="Montserrat"/>
              </a:rPr>
              <a:t>Sumeet Agrawal</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000">
                <a:solidFill>
                  <a:schemeClr val="lt1"/>
                </a:solidFill>
                <a:latin typeface="Montserrat"/>
                <a:ea typeface="Montserrat"/>
                <a:cs typeface="Montserrat"/>
                <a:sym typeface="Montserrat"/>
              </a:rPr>
              <a:t>Rajashekar Korutla</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b6e93f04ce_0_18"/>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600">
                <a:solidFill>
                  <a:srgbClr val="CE181E"/>
                </a:solidFill>
              </a:rPr>
              <a:t>Count plot of various emotions</a:t>
            </a:r>
            <a:endParaRPr b="1" sz="3000"/>
          </a:p>
        </p:txBody>
      </p:sp>
      <p:pic>
        <p:nvPicPr>
          <p:cNvPr id="110" name="Google Shape;110;gb6e93f04ce_0_18"/>
          <p:cNvPicPr preferRelativeResize="0"/>
          <p:nvPr/>
        </p:nvPicPr>
        <p:blipFill>
          <a:blip r:embed="rId3">
            <a:alphaModFix/>
          </a:blip>
          <a:stretch>
            <a:fillRect/>
          </a:stretch>
        </p:blipFill>
        <p:spPr>
          <a:xfrm>
            <a:off x="1126113" y="900000"/>
            <a:ext cx="6891775" cy="38716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b6e93f04ce_0_25"/>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600">
                <a:solidFill>
                  <a:srgbClr val="CE181E"/>
                </a:solidFill>
              </a:rPr>
              <a:t>Displaying certain images</a:t>
            </a:r>
            <a:endParaRPr b="1" sz="3000"/>
          </a:p>
        </p:txBody>
      </p:sp>
      <p:pic>
        <p:nvPicPr>
          <p:cNvPr id="116" name="Google Shape;116;gb6e93f04ce_0_25"/>
          <p:cNvPicPr preferRelativeResize="0"/>
          <p:nvPr/>
        </p:nvPicPr>
        <p:blipFill>
          <a:blip r:embed="rId3">
            <a:alphaModFix/>
          </a:blip>
          <a:stretch>
            <a:fillRect/>
          </a:stretch>
        </p:blipFill>
        <p:spPr>
          <a:xfrm>
            <a:off x="3188925" y="1374625"/>
            <a:ext cx="5076825" cy="3238500"/>
          </a:xfrm>
          <a:prstGeom prst="rect">
            <a:avLst/>
          </a:prstGeom>
          <a:noFill/>
          <a:ln>
            <a:noFill/>
          </a:ln>
        </p:spPr>
      </p:pic>
      <p:sp>
        <p:nvSpPr>
          <p:cNvPr id="117" name="Google Shape;117;gb6e93f04ce_0_25"/>
          <p:cNvSpPr txBox="1"/>
          <p:nvPr/>
        </p:nvSpPr>
        <p:spPr>
          <a:xfrm>
            <a:off x="188925" y="11650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rgbClr val="003D73"/>
                </a:solidFill>
              </a:rPr>
              <a:t>expression = 'happy'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b6e93f04ce_0_133"/>
          <p:cNvSpPr txBox="1"/>
          <p:nvPr>
            <p:ph type="title"/>
          </p:nvPr>
        </p:nvSpPr>
        <p:spPr>
          <a:xfrm>
            <a:off x="612000" y="1121700"/>
            <a:ext cx="7920000" cy="290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4400">
                <a:solidFill>
                  <a:srgbClr val="CE181E"/>
                </a:solidFill>
              </a:rPr>
              <a:t>Model Building, Training , Accuracy and Deployment</a:t>
            </a:r>
            <a:endParaRPr b="1" sz="3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b6e93f04ce_0_47"/>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rPr>
              <a:t>CNN (Convolutional Neural Network)</a:t>
            </a:r>
            <a:endParaRPr b="1" sz="2400"/>
          </a:p>
        </p:txBody>
      </p:sp>
      <p:pic>
        <p:nvPicPr>
          <p:cNvPr id="128" name="Google Shape;128;gb6e93f04ce_0_47"/>
          <p:cNvPicPr preferRelativeResize="0"/>
          <p:nvPr/>
        </p:nvPicPr>
        <p:blipFill>
          <a:blip r:embed="rId3">
            <a:alphaModFix/>
          </a:blip>
          <a:stretch>
            <a:fillRect/>
          </a:stretch>
        </p:blipFill>
        <p:spPr>
          <a:xfrm>
            <a:off x="718850" y="1223400"/>
            <a:ext cx="7461175" cy="34615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b6e93f04ce_0_72"/>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latin typeface="Montserrat"/>
                <a:ea typeface="Montserrat"/>
                <a:cs typeface="Montserrat"/>
                <a:sym typeface="Montserrat"/>
              </a:rPr>
              <a:t>Data Augmentation</a:t>
            </a:r>
            <a:endParaRPr b="1" sz="2400">
              <a:latin typeface="Montserrat"/>
              <a:ea typeface="Montserrat"/>
              <a:cs typeface="Montserrat"/>
              <a:sym typeface="Montserrat"/>
            </a:endParaRPr>
          </a:p>
        </p:txBody>
      </p:sp>
      <p:sp>
        <p:nvSpPr>
          <p:cNvPr id="134" name="Google Shape;134;gb6e93f04ce_0_72"/>
          <p:cNvSpPr txBox="1"/>
          <p:nvPr/>
        </p:nvSpPr>
        <p:spPr>
          <a:xfrm>
            <a:off x="226100" y="1041100"/>
            <a:ext cx="51156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lt1"/>
                </a:solidFill>
                <a:latin typeface="Montserrat"/>
                <a:ea typeface="Montserrat"/>
                <a:cs typeface="Montserrat"/>
                <a:sym typeface="Montserrat"/>
              </a:rPr>
              <a:t>The performance of deep learning neural networks often improves with the amount of data available. Data augmentation is a technique to artificially create new training data from existing training data.This means, variations of the training set images that are likely to be seen by the model.</a:t>
            </a:r>
            <a:endParaRPr sz="400">
              <a:solidFill>
                <a:schemeClr val="lt1"/>
              </a:solidFill>
              <a:latin typeface="Montserrat"/>
              <a:ea typeface="Montserrat"/>
              <a:cs typeface="Montserrat"/>
              <a:sym typeface="Montserrat"/>
            </a:endParaRPr>
          </a:p>
        </p:txBody>
      </p:sp>
      <p:pic>
        <p:nvPicPr>
          <p:cNvPr id="135" name="Google Shape;135;gb6e93f04ce_0_72"/>
          <p:cNvPicPr preferRelativeResize="0"/>
          <p:nvPr/>
        </p:nvPicPr>
        <p:blipFill>
          <a:blip r:embed="rId3">
            <a:alphaModFix/>
          </a:blip>
          <a:stretch>
            <a:fillRect/>
          </a:stretch>
        </p:blipFill>
        <p:spPr>
          <a:xfrm>
            <a:off x="5494100" y="1052400"/>
            <a:ext cx="3132100" cy="32359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b6e93f04ce_0_86"/>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latin typeface="Montserrat"/>
                <a:ea typeface="Montserrat"/>
                <a:cs typeface="Montserrat"/>
                <a:sym typeface="Montserrat"/>
              </a:rPr>
              <a:t>Model Hyper Parameters</a:t>
            </a:r>
            <a:endParaRPr b="1" sz="2400">
              <a:latin typeface="Montserrat"/>
              <a:ea typeface="Montserrat"/>
              <a:cs typeface="Montserrat"/>
              <a:sym typeface="Montserrat"/>
            </a:endParaRPr>
          </a:p>
        </p:txBody>
      </p:sp>
      <p:sp>
        <p:nvSpPr>
          <p:cNvPr id="141" name="Google Shape;141;gb6e93f04ce_0_86"/>
          <p:cNvSpPr txBox="1"/>
          <p:nvPr/>
        </p:nvSpPr>
        <p:spPr>
          <a:xfrm>
            <a:off x="226100" y="1041100"/>
            <a:ext cx="55371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dk1"/>
                </a:solidFill>
                <a:latin typeface="Montserrat"/>
                <a:ea typeface="Montserrat"/>
                <a:cs typeface="Montserrat"/>
                <a:sym typeface="Montserrat"/>
              </a:rPr>
              <a:t>Batch Size -</a:t>
            </a:r>
            <a:r>
              <a:rPr b="1" lang="en-GB" sz="2300">
                <a:solidFill>
                  <a:schemeClr val="lt1"/>
                </a:solidFill>
                <a:latin typeface="Montserrat"/>
                <a:ea typeface="Montserrat"/>
                <a:cs typeface="Montserrat"/>
                <a:sym typeface="Montserrat"/>
              </a:rPr>
              <a:t> The batch size is a hyperparameter that defines the number of samples to work through before updating the internal model parameters.</a:t>
            </a:r>
            <a:endParaRPr b="1" sz="2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2300">
                <a:solidFill>
                  <a:schemeClr val="dk1"/>
                </a:solidFill>
                <a:latin typeface="Montserrat"/>
                <a:ea typeface="Montserrat"/>
                <a:cs typeface="Montserrat"/>
                <a:sym typeface="Montserrat"/>
              </a:rPr>
              <a:t>Epoch</a:t>
            </a:r>
            <a:r>
              <a:rPr b="1" lang="en-GB" sz="2300">
                <a:solidFill>
                  <a:schemeClr val="lt1"/>
                </a:solidFill>
                <a:latin typeface="Montserrat"/>
                <a:ea typeface="Montserrat"/>
                <a:cs typeface="Montserrat"/>
                <a:sym typeface="Montserrat"/>
              </a:rPr>
              <a:t> - The number of epochs is a hyperparameter that defines the number times that the learning algorithm will work through the entire training dataset.</a:t>
            </a:r>
            <a:endParaRPr b="1" sz="2300">
              <a:solidFill>
                <a:schemeClr val="lt1"/>
              </a:solidFill>
              <a:latin typeface="Montserrat"/>
              <a:ea typeface="Montserrat"/>
              <a:cs typeface="Montserrat"/>
              <a:sym typeface="Montserrat"/>
            </a:endParaRPr>
          </a:p>
        </p:txBody>
      </p:sp>
      <p:pic>
        <p:nvPicPr>
          <p:cNvPr id="142" name="Google Shape;142;gb6e93f04ce_0_86"/>
          <p:cNvPicPr preferRelativeResize="0"/>
          <p:nvPr/>
        </p:nvPicPr>
        <p:blipFill>
          <a:blip r:embed="rId3">
            <a:alphaModFix/>
          </a:blip>
          <a:stretch>
            <a:fillRect/>
          </a:stretch>
        </p:blipFill>
        <p:spPr>
          <a:xfrm>
            <a:off x="5763200" y="1257450"/>
            <a:ext cx="3125575" cy="2628600"/>
          </a:xfrm>
          <a:prstGeom prst="rect">
            <a:avLst/>
          </a:prstGeom>
          <a:noFill/>
          <a:ln cap="flat" cmpd="sng" w="19050">
            <a:solidFill>
              <a:schemeClr val="dk1"/>
            </a:solidFill>
            <a:prstDash val="solid"/>
            <a:round/>
            <a:headEnd len="sm" w="sm" type="none"/>
            <a:tailEnd len="sm" w="sm" type="none"/>
          </a:ln>
        </p:spPr>
      </p:pic>
      <p:pic>
        <p:nvPicPr>
          <p:cNvPr id="143" name="Google Shape;143;gb6e93f04ce_0_86"/>
          <p:cNvPicPr preferRelativeResize="0"/>
          <p:nvPr/>
        </p:nvPicPr>
        <p:blipFill>
          <a:blip r:embed="rId4">
            <a:alphaModFix/>
          </a:blip>
          <a:stretch>
            <a:fillRect/>
          </a:stretch>
        </p:blipFill>
        <p:spPr>
          <a:xfrm>
            <a:off x="5763200" y="4149975"/>
            <a:ext cx="2023625" cy="5597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b6e93f04ce_0_96"/>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rPr>
              <a:t>Accuracy score</a:t>
            </a:r>
            <a:endParaRPr b="1" sz="2400"/>
          </a:p>
        </p:txBody>
      </p:sp>
      <p:pic>
        <p:nvPicPr>
          <p:cNvPr id="149" name="Google Shape;149;gb6e93f04ce_0_96"/>
          <p:cNvPicPr preferRelativeResize="0"/>
          <p:nvPr/>
        </p:nvPicPr>
        <p:blipFill>
          <a:blip r:embed="rId3">
            <a:alphaModFix/>
          </a:blip>
          <a:stretch>
            <a:fillRect/>
          </a:stretch>
        </p:blipFill>
        <p:spPr>
          <a:xfrm>
            <a:off x="612000" y="1201125"/>
            <a:ext cx="7920000" cy="298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b6e93f04ce_0_54"/>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rPr>
              <a:t>Accuracy and Loss</a:t>
            </a:r>
            <a:endParaRPr b="1" sz="2400"/>
          </a:p>
        </p:txBody>
      </p:sp>
      <p:pic>
        <p:nvPicPr>
          <p:cNvPr id="155" name="Google Shape;155;gb6e93f04ce_0_54"/>
          <p:cNvPicPr preferRelativeResize="0"/>
          <p:nvPr/>
        </p:nvPicPr>
        <p:blipFill>
          <a:blip r:embed="rId3">
            <a:alphaModFix/>
          </a:blip>
          <a:stretch>
            <a:fillRect/>
          </a:stretch>
        </p:blipFill>
        <p:spPr>
          <a:xfrm>
            <a:off x="266700" y="978050"/>
            <a:ext cx="8610600" cy="38556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b6e93f04ce_0_102"/>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rPr>
              <a:t>Testing With Web Cam</a:t>
            </a:r>
            <a:endParaRPr b="1" sz="2400"/>
          </a:p>
        </p:txBody>
      </p:sp>
      <p:pic>
        <p:nvPicPr>
          <p:cNvPr id="161" name="Google Shape;161;gb6e93f04ce_0_102"/>
          <p:cNvPicPr preferRelativeResize="0"/>
          <p:nvPr/>
        </p:nvPicPr>
        <p:blipFill>
          <a:blip r:embed="rId3">
            <a:alphaModFix/>
          </a:blip>
          <a:stretch>
            <a:fillRect/>
          </a:stretch>
        </p:blipFill>
        <p:spPr>
          <a:xfrm>
            <a:off x="5668925" y="1110025"/>
            <a:ext cx="1954225" cy="1722725"/>
          </a:xfrm>
          <a:prstGeom prst="rect">
            <a:avLst/>
          </a:prstGeom>
          <a:noFill/>
          <a:ln>
            <a:noFill/>
          </a:ln>
        </p:spPr>
      </p:pic>
      <p:pic>
        <p:nvPicPr>
          <p:cNvPr id="162" name="Google Shape;162;gb6e93f04ce_0_102"/>
          <p:cNvPicPr preferRelativeResize="0"/>
          <p:nvPr/>
        </p:nvPicPr>
        <p:blipFill>
          <a:blip r:embed="rId4">
            <a:alphaModFix/>
          </a:blip>
          <a:stretch>
            <a:fillRect/>
          </a:stretch>
        </p:blipFill>
        <p:spPr>
          <a:xfrm>
            <a:off x="2259375" y="1023110"/>
            <a:ext cx="2041325" cy="1896553"/>
          </a:xfrm>
          <a:prstGeom prst="rect">
            <a:avLst/>
          </a:prstGeom>
          <a:noFill/>
          <a:ln>
            <a:noFill/>
          </a:ln>
        </p:spPr>
      </p:pic>
      <p:pic>
        <p:nvPicPr>
          <p:cNvPr id="163" name="Google Shape;163;gb6e93f04ce_0_102"/>
          <p:cNvPicPr preferRelativeResize="0"/>
          <p:nvPr/>
        </p:nvPicPr>
        <p:blipFill>
          <a:blip r:embed="rId5">
            <a:alphaModFix/>
          </a:blip>
          <a:stretch>
            <a:fillRect/>
          </a:stretch>
        </p:blipFill>
        <p:spPr>
          <a:xfrm>
            <a:off x="2259375" y="3109964"/>
            <a:ext cx="2041325" cy="1807675"/>
          </a:xfrm>
          <a:prstGeom prst="rect">
            <a:avLst/>
          </a:prstGeom>
          <a:noFill/>
          <a:ln>
            <a:noFill/>
          </a:ln>
        </p:spPr>
      </p:pic>
      <p:pic>
        <p:nvPicPr>
          <p:cNvPr id="164" name="Google Shape;164;gb6e93f04ce_0_102"/>
          <p:cNvPicPr preferRelativeResize="0"/>
          <p:nvPr/>
        </p:nvPicPr>
        <p:blipFill>
          <a:blip r:embed="rId6">
            <a:alphaModFix/>
          </a:blip>
          <a:stretch>
            <a:fillRect/>
          </a:stretch>
        </p:blipFill>
        <p:spPr>
          <a:xfrm>
            <a:off x="5668925" y="3109975"/>
            <a:ext cx="1954225" cy="180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b6e93f04ce_0_111"/>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rPr>
              <a:t>Testing with Web Cam</a:t>
            </a:r>
            <a:endParaRPr b="1" sz="2400"/>
          </a:p>
        </p:txBody>
      </p:sp>
      <p:pic>
        <p:nvPicPr>
          <p:cNvPr id="170" name="Google Shape;170;gb6e93f04ce_0_111"/>
          <p:cNvPicPr preferRelativeResize="0"/>
          <p:nvPr/>
        </p:nvPicPr>
        <p:blipFill>
          <a:blip r:embed="rId3">
            <a:alphaModFix/>
          </a:blip>
          <a:stretch>
            <a:fillRect/>
          </a:stretch>
        </p:blipFill>
        <p:spPr>
          <a:xfrm>
            <a:off x="5644350" y="3047275"/>
            <a:ext cx="1914500" cy="1937775"/>
          </a:xfrm>
          <a:prstGeom prst="rect">
            <a:avLst/>
          </a:prstGeom>
          <a:noFill/>
          <a:ln>
            <a:noFill/>
          </a:ln>
        </p:spPr>
      </p:pic>
      <p:pic>
        <p:nvPicPr>
          <p:cNvPr id="171" name="Google Shape;171;gb6e93f04ce_0_111"/>
          <p:cNvPicPr preferRelativeResize="0"/>
          <p:nvPr/>
        </p:nvPicPr>
        <p:blipFill>
          <a:blip r:embed="rId4">
            <a:alphaModFix/>
          </a:blip>
          <a:stretch>
            <a:fillRect/>
          </a:stretch>
        </p:blipFill>
        <p:spPr>
          <a:xfrm>
            <a:off x="5644350" y="1037436"/>
            <a:ext cx="1914500" cy="1872423"/>
          </a:xfrm>
          <a:prstGeom prst="rect">
            <a:avLst/>
          </a:prstGeom>
          <a:noFill/>
          <a:ln>
            <a:noFill/>
          </a:ln>
        </p:spPr>
      </p:pic>
      <p:pic>
        <p:nvPicPr>
          <p:cNvPr id="172" name="Google Shape;172;gb6e93f04ce_0_111"/>
          <p:cNvPicPr preferRelativeResize="0"/>
          <p:nvPr/>
        </p:nvPicPr>
        <p:blipFill>
          <a:blip r:embed="rId5">
            <a:alphaModFix/>
          </a:blip>
          <a:stretch>
            <a:fillRect/>
          </a:stretch>
        </p:blipFill>
        <p:spPr>
          <a:xfrm>
            <a:off x="2472175" y="1123350"/>
            <a:ext cx="2078525" cy="1700600"/>
          </a:xfrm>
          <a:prstGeom prst="rect">
            <a:avLst/>
          </a:prstGeom>
          <a:noFill/>
          <a:ln>
            <a:noFill/>
          </a:ln>
        </p:spPr>
      </p:pic>
      <p:pic>
        <p:nvPicPr>
          <p:cNvPr id="173" name="Google Shape;173;gb6e93f04ce_0_111"/>
          <p:cNvPicPr preferRelativeResize="0"/>
          <p:nvPr/>
        </p:nvPicPr>
        <p:blipFill>
          <a:blip r:embed="rId6">
            <a:alphaModFix/>
          </a:blip>
          <a:stretch>
            <a:fillRect/>
          </a:stretch>
        </p:blipFill>
        <p:spPr>
          <a:xfrm>
            <a:off x="2516075" y="3047300"/>
            <a:ext cx="1990725" cy="179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612000" y="768300"/>
            <a:ext cx="8280000" cy="36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2400" u="sng">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Problem Statements</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Data Summary</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Missing Values &amp; Data Types</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Exploratory Data Analysis</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Model Formulation</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Accuracy &amp; Performance</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Deployment</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Challenges</a:t>
            </a:r>
            <a:endParaRPr b="1" sz="2400">
              <a:solidFill>
                <a:schemeClr val="lt1"/>
              </a:solidFill>
              <a:latin typeface="Montserrat"/>
              <a:ea typeface="Montserrat"/>
              <a:cs typeface="Montserrat"/>
              <a:sym typeface="Montserrat"/>
            </a:endParaRPr>
          </a:p>
          <a:p>
            <a:pPr indent="-381000" lvl="0" marL="457200" rtl="0" algn="l">
              <a:lnSpc>
                <a:spcPct val="100000"/>
              </a:lnSpc>
              <a:spcBef>
                <a:spcPts val="0"/>
              </a:spcBef>
              <a:spcAft>
                <a:spcPts val="0"/>
              </a:spcAft>
              <a:buClr>
                <a:schemeClr val="lt1"/>
              </a:buClr>
              <a:buSzPts val="2400"/>
              <a:buFont typeface="Montserrat"/>
              <a:buAutoNum type="arabicPeriod"/>
            </a:pPr>
            <a:r>
              <a:rPr b="1" lang="en-GB" sz="2400">
                <a:solidFill>
                  <a:schemeClr val="lt1"/>
                </a:solidFill>
                <a:latin typeface="Montserrat"/>
                <a:ea typeface="Montserrat"/>
                <a:cs typeface="Montserrat"/>
                <a:sym typeface="Montserrat"/>
              </a:rPr>
              <a:t>Conclusion</a:t>
            </a:r>
            <a:endParaRPr b="1" sz="24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nvSpPr>
        <p:spPr>
          <a:xfrm>
            <a:off x="252000" y="141750"/>
            <a:ext cx="8640000" cy="9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3200" u="none" cap="none" strike="noStrike">
                <a:solidFill>
                  <a:schemeClr val="dk1"/>
                </a:solidFill>
                <a:latin typeface="Arial"/>
                <a:ea typeface="Arial"/>
                <a:cs typeface="Arial"/>
                <a:sym typeface="Arial"/>
              </a:rPr>
              <a:t>Contents</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6e93f04ce_0_60"/>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rPr>
              <a:t>Deployment</a:t>
            </a:r>
            <a:endParaRPr b="1" sz="2400"/>
          </a:p>
        </p:txBody>
      </p:sp>
      <p:pic>
        <p:nvPicPr>
          <p:cNvPr id="179" name="Google Shape;179;gb6e93f04ce_0_60"/>
          <p:cNvPicPr preferRelativeResize="0"/>
          <p:nvPr/>
        </p:nvPicPr>
        <p:blipFill rotWithShape="1">
          <a:blip r:embed="rId3">
            <a:alphaModFix/>
          </a:blip>
          <a:srcRect b="0" l="45613" r="0" t="14096"/>
          <a:stretch/>
        </p:blipFill>
        <p:spPr>
          <a:xfrm>
            <a:off x="4455525" y="900000"/>
            <a:ext cx="4136700" cy="3797325"/>
          </a:xfrm>
          <a:prstGeom prst="rect">
            <a:avLst/>
          </a:prstGeom>
          <a:noFill/>
          <a:ln cap="flat" cmpd="sng" w="19050">
            <a:solidFill>
              <a:schemeClr val="dk1"/>
            </a:solidFill>
            <a:prstDash val="solid"/>
            <a:round/>
            <a:headEnd len="sm" w="sm" type="none"/>
            <a:tailEnd len="sm" w="sm" type="none"/>
          </a:ln>
        </p:spPr>
      </p:pic>
      <p:sp>
        <p:nvSpPr>
          <p:cNvPr id="180" name="Google Shape;180;gb6e93f04ce_0_60"/>
          <p:cNvSpPr txBox="1"/>
          <p:nvPr/>
        </p:nvSpPr>
        <p:spPr>
          <a:xfrm>
            <a:off x="188925" y="1165025"/>
            <a:ext cx="4136700" cy="1877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Amazon(AWS) EC2</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AWS Sage-maker(AWS) s3 Bucket</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Heroku</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Microsoft Azure</a:t>
            </a:r>
            <a:endParaRPr b="1" sz="2200">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b6e93f04ce_0_121"/>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solidFill>
                  <a:srgbClr val="CE181E"/>
                </a:solidFill>
              </a:rPr>
              <a:t>Deployment </a:t>
            </a:r>
            <a:endParaRPr b="1" sz="2400"/>
          </a:p>
        </p:txBody>
      </p:sp>
      <p:pic>
        <p:nvPicPr>
          <p:cNvPr id="186" name="Google Shape;186;gb6e93f04ce_0_121"/>
          <p:cNvPicPr preferRelativeResize="0"/>
          <p:nvPr/>
        </p:nvPicPr>
        <p:blipFill>
          <a:blip r:embed="rId3">
            <a:alphaModFix/>
          </a:blip>
          <a:stretch>
            <a:fillRect/>
          </a:stretch>
        </p:blipFill>
        <p:spPr>
          <a:xfrm>
            <a:off x="1032375" y="900000"/>
            <a:ext cx="3602791" cy="3938700"/>
          </a:xfrm>
          <a:prstGeom prst="rect">
            <a:avLst/>
          </a:prstGeom>
          <a:noFill/>
          <a:ln cap="flat" cmpd="sng" w="19050">
            <a:solidFill>
              <a:schemeClr val="dk1"/>
            </a:solidFill>
            <a:prstDash val="solid"/>
            <a:round/>
            <a:headEnd len="sm" w="sm" type="none"/>
            <a:tailEnd len="sm" w="sm" type="none"/>
          </a:ln>
        </p:spPr>
      </p:pic>
      <p:pic>
        <p:nvPicPr>
          <p:cNvPr id="187" name="Google Shape;187;gb6e93f04ce_0_121"/>
          <p:cNvPicPr preferRelativeResize="0"/>
          <p:nvPr/>
        </p:nvPicPr>
        <p:blipFill>
          <a:blip r:embed="rId4">
            <a:alphaModFix/>
          </a:blip>
          <a:stretch>
            <a:fillRect/>
          </a:stretch>
        </p:blipFill>
        <p:spPr>
          <a:xfrm>
            <a:off x="5035450" y="900000"/>
            <a:ext cx="3602800" cy="39387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d895c6b0e8_0_24"/>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Challenges</a:t>
            </a:r>
            <a:endParaRPr b="1" sz="3000"/>
          </a:p>
        </p:txBody>
      </p:sp>
      <p:sp>
        <p:nvSpPr>
          <p:cNvPr id="193" name="Google Shape;193;gd895c6b0e8_0_24"/>
          <p:cNvSpPr txBox="1"/>
          <p:nvPr>
            <p:ph idx="1" type="body"/>
          </p:nvPr>
        </p:nvSpPr>
        <p:spPr>
          <a:xfrm>
            <a:off x="311700" y="954150"/>
            <a:ext cx="8520600" cy="3718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Gather the data.</a:t>
            </a:r>
            <a:endParaRPr b="1" sz="2200">
              <a:solidFill>
                <a:srgbClr val="073763"/>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We got only 38k images for training due to which our accuracy be affected. </a:t>
            </a:r>
            <a:endParaRPr b="1" sz="2200">
              <a:solidFill>
                <a:srgbClr val="073763"/>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For achieving good accuracy we need more training data.</a:t>
            </a:r>
            <a:endParaRPr b="1" sz="2200">
              <a:solidFill>
                <a:srgbClr val="073763"/>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Training model on 38k images taking too much time. So, we took the help of kaggle notebook for training model.</a:t>
            </a:r>
            <a:endParaRPr b="1" sz="2200">
              <a:solidFill>
                <a:srgbClr val="073763"/>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Deployment has been one of the most challenging thing in this project.</a:t>
            </a:r>
            <a:endParaRPr b="1" sz="2200">
              <a:solidFill>
                <a:srgbClr val="07376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895c6b0e8_0_29"/>
          <p:cNvSpPr txBox="1"/>
          <p:nvPr>
            <p:ph type="title"/>
          </p:nvPr>
        </p:nvSpPr>
        <p:spPr>
          <a:xfrm>
            <a:off x="612000" y="14175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Conclusions</a:t>
            </a:r>
            <a:endParaRPr b="1" sz="3000"/>
          </a:p>
        </p:txBody>
      </p:sp>
      <p:sp>
        <p:nvSpPr>
          <p:cNvPr id="199" name="Google Shape;199;gd895c6b0e8_0_29"/>
          <p:cNvSpPr txBox="1"/>
          <p:nvPr>
            <p:ph idx="1" type="body"/>
          </p:nvPr>
        </p:nvSpPr>
        <p:spPr>
          <a:xfrm>
            <a:off x="332850" y="954300"/>
            <a:ext cx="8280000" cy="29001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The shape of the dataset is (35887 , 3).</a:t>
            </a:r>
            <a:endParaRPr b="1" sz="2200">
              <a:solidFill>
                <a:srgbClr val="073763"/>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There are 7 different classes of emotions.</a:t>
            </a:r>
            <a:endParaRPr b="1" sz="2200">
              <a:solidFill>
                <a:srgbClr val="073763"/>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We use technique FERC for model training.</a:t>
            </a:r>
            <a:endParaRPr b="1" sz="2200">
              <a:solidFill>
                <a:srgbClr val="073763"/>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Our model Accuracy is around 55%</a:t>
            </a:r>
            <a:endParaRPr b="1" sz="2200">
              <a:solidFill>
                <a:srgbClr val="073763"/>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For model deployment we use Azure Cloud Services.</a:t>
            </a:r>
            <a:endParaRPr b="1" sz="2200">
              <a:solidFill>
                <a:srgbClr val="07376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b6e93f04ce_0_139"/>
          <p:cNvSpPr txBox="1"/>
          <p:nvPr>
            <p:ph type="title"/>
          </p:nvPr>
        </p:nvSpPr>
        <p:spPr>
          <a:xfrm>
            <a:off x="612000" y="14175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Scope for improvement</a:t>
            </a:r>
            <a:endParaRPr b="1" sz="3000"/>
          </a:p>
        </p:txBody>
      </p:sp>
      <p:sp>
        <p:nvSpPr>
          <p:cNvPr id="205" name="Google Shape;205;gb6e93f04ce_0_139"/>
          <p:cNvSpPr txBox="1"/>
          <p:nvPr>
            <p:ph idx="1" type="body"/>
          </p:nvPr>
        </p:nvSpPr>
        <p:spPr>
          <a:xfrm>
            <a:off x="332850" y="1224025"/>
            <a:ext cx="8280000" cy="29688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The model has been trained with only 38k input images. In future ,gathering more </a:t>
            </a:r>
            <a:r>
              <a:rPr b="1" lang="en-GB" sz="2200">
                <a:solidFill>
                  <a:srgbClr val="073763"/>
                </a:solidFill>
                <a:latin typeface="Montserrat"/>
                <a:ea typeface="Montserrat"/>
                <a:cs typeface="Montserrat"/>
                <a:sym typeface="Montserrat"/>
              </a:rPr>
              <a:t>input</a:t>
            </a:r>
            <a:r>
              <a:rPr b="1" lang="en-GB" sz="2200">
                <a:solidFill>
                  <a:srgbClr val="073763"/>
                </a:solidFill>
                <a:latin typeface="Montserrat"/>
                <a:ea typeface="Montserrat"/>
                <a:cs typeface="Montserrat"/>
                <a:sym typeface="Montserrat"/>
              </a:rPr>
              <a:t> images could </a:t>
            </a:r>
            <a:r>
              <a:rPr b="1" lang="en-GB" sz="2200">
                <a:solidFill>
                  <a:srgbClr val="073763"/>
                </a:solidFill>
                <a:latin typeface="Montserrat"/>
                <a:ea typeface="Montserrat"/>
                <a:cs typeface="Montserrat"/>
                <a:sym typeface="Montserrat"/>
              </a:rPr>
              <a:t>improve</a:t>
            </a:r>
            <a:r>
              <a:rPr b="1" lang="en-GB" sz="2200">
                <a:solidFill>
                  <a:srgbClr val="073763"/>
                </a:solidFill>
                <a:latin typeface="Montserrat"/>
                <a:ea typeface="Montserrat"/>
                <a:cs typeface="Montserrat"/>
                <a:sym typeface="Montserrat"/>
              </a:rPr>
              <a:t> the performance of the model.</a:t>
            </a:r>
            <a:endParaRPr b="1" sz="2200">
              <a:solidFill>
                <a:srgbClr val="073763"/>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073763"/>
              </a:buClr>
              <a:buSzPts val="2200"/>
              <a:buFont typeface="Montserrat"/>
              <a:buChar char="●"/>
            </a:pPr>
            <a:r>
              <a:rPr b="1" lang="en-GB" sz="2200">
                <a:solidFill>
                  <a:srgbClr val="073763"/>
                </a:solidFill>
                <a:latin typeface="Montserrat"/>
                <a:ea typeface="Montserrat"/>
                <a:cs typeface="Montserrat"/>
                <a:sym typeface="Montserrat"/>
              </a:rPr>
              <a:t>Optimal Hyper </a:t>
            </a:r>
            <a:r>
              <a:rPr b="1" lang="en-GB" sz="2200">
                <a:solidFill>
                  <a:srgbClr val="073763"/>
                </a:solidFill>
                <a:latin typeface="Montserrat"/>
                <a:ea typeface="Montserrat"/>
                <a:cs typeface="Montserrat"/>
                <a:sym typeface="Montserrat"/>
              </a:rPr>
              <a:t>parameters</a:t>
            </a:r>
            <a:r>
              <a:rPr b="1" lang="en-GB" sz="2200">
                <a:solidFill>
                  <a:srgbClr val="073763"/>
                </a:solidFill>
                <a:latin typeface="Montserrat"/>
                <a:ea typeface="Montserrat"/>
                <a:cs typeface="Montserrat"/>
                <a:sym typeface="Montserrat"/>
              </a:rPr>
              <a:t> tuning could </a:t>
            </a:r>
            <a:r>
              <a:rPr b="1" lang="en-GB" sz="2200">
                <a:solidFill>
                  <a:srgbClr val="073763"/>
                </a:solidFill>
                <a:latin typeface="Montserrat"/>
                <a:ea typeface="Montserrat"/>
                <a:cs typeface="Montserrat"/>
                <a:sym typeface="Montserrat"/>
              </a:rPr>
              <a:t>improve</a:t>
            </a:r>
            <a:r>
              <a:rPr b="1" lang="en-GB" sz="2200">
                <a:solidFill>
                  <a:srgbClr val="073763"/>
                </a:solidFill>
                <a:latin typeface="Montserrat"/>
                <a:ea typeface="Montserrat"/>
                <a:cs typeface="Montserrat"/>
                <a:sym typeface="Montserrat"/>
              </a:rPr>
              <a:t> the accuracy of the model.</a:t>
            </a:r>
            <a:endParaRPr b="1" sz="2200">
              <a:solidFill>
                <a:srgbClr val="07376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b="1" sz="2200">
              <a:solidFill>
                <a:srgbClr val="07376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895c6b0e8_0_34"/>
          <p:cNvSpPr txBox="1"/>
          <p:nvPr>
            <p:ph idx="1" type="body"/>
          </p:nvPr>
        </p:nvSpPr>
        <p:spPr>
          <a:xfrm>
            <a:off x="972000" y="771750"/>
            <a:ext cx="7200000" cy="36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b="1" lang="en-GB" sz="4800">
                <a:solidFill>
                  <a:srgbClr val="0C343D"/>
                </a:solidFill>
              </a:rPr>
              <a:t>THANK YOU</a:t>
            </a:r>
            <a:endParaRPr b="1" sz="4800">
              <a:solidFill>
                <a:srgbClr val="0C343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d86ddac564_1_0"/>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Problem Statement</a:t>
            </a:r>
            <a:endParaRPr b="1" sz="3000"/>
          </a:p>
        </p:txBody>
      </p:sp>
      <p:sp>
        <p:nvSpPr>
          <p:cNvPr id="67" name="Google Shape;67;gd86ddac564_1_0"/>
          <p:cNvSpPr txBox="1"/>
          <p:nvPr>
            <p:ph idx="1" type="subTitle"/>
          </p:nvPr>
        </p:nvSpPr>
        <p:spPr>
          <a:xfrm>
            <a:off x="612000" y="900000"/>
            <a:ext cx="7920000" cy="40824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40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Face</a:t>
            </a:r>
            <a:r>
              <a:rPr b="1" lang="en-GB" sz="2000">
                <a:solidFill>
                  <a:schemeClr val="lt1"/>
                </a:solidFill>
                <a:latin typeface="Montserrat"/>
                <a:ea typeface="Montserrat"/>
                <a:cs typeface="Montserrat"/>
                <a:sym typeface="Montserrat"/>
              </a:rPr>
              <a:t> detection has been around for ages, taking a step forward, human emotion displayed by face and felt by brain captured in other video electric signal or image form can be approximated. Human emotion detection is the need of the hour so that modern artificial intelligence systems can emulate and gauge reactions from face. This can be helpful to make informed decisions be it regarding identification of intent, promotion of offers or security related threats. </a:t>
            </a:r>
            <a:endParaRPr b="1" sz="2000">
              <a:solidFill>
                <a:schemeClr val="lt1"/>
              </a:solidFill>
              <a:latin typeface="Montserrat"/>
              <a:ea typeface="Montserrat"/>
              <a:cs typeface="Montserrat"/>
              <a:sym typeface="Montserrat"/>
            </a:endParaRPr>
          </a:p>
          <a:p>
            <a:pPr indent="-355600" lvl="0" marL="457200" rtl="0" algn="just">
              <a:lnSpc>
                <a:spcPct val="115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So our objective in this project is to train a deep learning model which can detect the emotion of face.</a:t>
            </a:r>
            <a:endParaRPr b="1" sz="20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accent2"/>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d86ddac564_1_10"/>
          <p:cNvSpPr txBox="1"/>
          <p:nvPr>
            <p:ph type="ctrTitle"/>
          </p:nvPr>
        </p:nvSpPr>
        <p:spPr>
          <a:xfrm>
            <a:off x="252000" y="141750"/>
            <a:ext cx="864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200"/>
              <a:t>Data Summary</a:t>
            </a:r>
            <a:endParaRPr b="1" sz="3200"/>
          </a:p>
        </p:txBody>
      </p:sp>
      <p:sp>
        <p:nvSpPr>
          <p:cNvPr id="73" name="Google Shape;73;gd86ddac564_1_10"/>
          <p:cNvSpPr txBox="1"/>
          <p:nvPr/>
        </p:nvSpPr>
        <p:spPr>
          <a:xfrm>
            <a:off x="428700" y="1041750"/>
            <a:ext cx="84633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0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lang="en-GB" sz="2200">
                <a:solidFill>
                  <a:schemeClr val="dk1"/>
                </a:solidFill>
                <a:latin typeface="Montserrat"/>
                <a:ea typeface="Montserrat"/>
                <a:cs typeface="Montserrat"/>
                <a:sym typeface="Montserrat"/>
              </a:rPr>
              <a:t>Dataset Name</a:t>
            </a:r>
            <a:r>
              <a:rPr b="1" lang="en-GB" sz="2200">
                <a:solidFill>
                  <a:schemeClr val="lt1"/>
                </a:solidFill>
                <a:latin typeface="Montserrat"/>
                <a:ea typeface="Montserrat"/>
                <a:cs typeface="Montserrat"/>
                <a:sym typeface="Montserrat"/>
              </a:rPr>
              <a:t> - Kaggle fer-2013</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rPr b="1" lang="en-GB" sz="2200">
                <a:solidFill>
                  <a:schemeClr val="dk1"/>
                </a:solidFill>
                <a:latin typeface="Montserrat"/>
                <a:ea typeface="Montserrat"/>
                <a:cs typeface="Montserrat"/>
                <a:sym typeface="Montserrat"/>
              </a:rPr>
              <a:t>Shape of dataset</a:t>
            </a:r>
            <a:r>
              <a:rPr b="1" lang="en-GB" sz="2200">
                <a:solidFill>
                  <a:schemeClr val="lt1"/>
                </a:solidFill>
                <a:latin typeface="Montserrat"/>
                <a:ea typeface="Montserrat"/>
                <a:cs typeface="Montserrat"/>
                <a:sym typeface="Montserrat"/>
              </a:rPr>
              <a:t> - (35887, 3)</a:t>
            </a:r>
            <a:endParaRPr b="1" sz="2200">
              <a:solidFill>
                <a:schemeClr val="lt1"/>
              </a:solidFill>
              <a:latin typeface="Montserrat"/>
              <a:ea typeface="Montserrat"/>
              <a:cs typeface="Montserrat"/>
              <a:sym typeface="Montserrat"/>
            </a:endParaRPr>
          </a:p>
        </p:txBody>
      </p:sp>
      <p:pic>
        <p:nvPicPr>
          <p:cNvPr id="74" name="Google Shape;74;gd86ddac564_1_10"/>
          <p:cNvPicPr preferRelativeResize="0"/>
          <p:nvPr/>
        </p:nvPicPr>
        <p:blipFill rotWithShape="1">
          <a:blip r:embed="rId3">
            <a:alphaModFix/>
          </a:blip>
          <a:srcRect b="48797" l="0" r="0" t="26379"/>
          <a:stretch/>
        </p:blipFill>
        <p:spPr>
          <a:xfrm>
            <a:off x="340350" y="2693175"/>
            <a:ext cx="8463300" cy="150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b6e93f04ce_0_5"/>
          <p:cNvSpPr txBox="1"/>
          <p:nvPr>
            <p:ph type="ctrTitle"/>
          </p:nvPr>
        </p:nvSpPr>
        <p:spPr>
          <a:xfrm>
            <a:off x="252000" y="141750"/>
            <a:ext cx="864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200"/>
              <a:t>fer2013.csv</a:t>
            </a:r>
            <a:endParaRPr b="1" sz="3200"/>
          </a:p>
        </p:txBody>
      </p:sp>
      <p:sp>
        <p:nvSpPr>
          <p:cNvPr id="80" name="Google Shape;80;gb6e93f04ce_0_5"/>
          <p:cNvSpPr txBox="1"/>
          <p:nvPr/>
        </p:nvSpPr>
        <p:spPr>
          <a:xfrm>
            <a:off x="428700" y="1041750"/>
            <a:ext cx="8463300" cy="3303300"/>
          </a:xfrm>
          <a:prstGeom prst="rect">
            <a:avLst/>
          </a:prstGeom>
          <a:noFill/>
          <a:ln>
            <a:noFill/>
          </a:ln>
        </p:spPr>
        <p:txBody>
          <a:bodyPr anchorCtr="0" anchor="t" bIns="91425" lIns="91425" spcFirstLastPara="1" rIns="91425" wrap="square" tIns="91425">
            <a:spAutoFit/>
          </a:bodyPr>
          <a:lstStyle/>
          <a:p>
            <a:pPr indent="-298450" lvl="0" marL="457200" rtl="0" algn="l">
              <a:lnSpc>
                <a:spcPct val="93000"/>
              </a:lnSpc>
              <a:spcBef>
                <a:spcPts val="0"/>
              </a:spcBef>
              <a:spcAft>
                <a:spcPts val="0"/>
              </a:spcAft>
              <a:buSzPts val="1100"/>
              <a:buFont typeface="Montserrat"/>
              <a:buChar char="●"/>
            </a:pPr>
            <a:r>
              <a:rPr b="1" lang="en-GB" sz="2200">
                <a:solidFill>
                  <a:srgbClr val="134F5C"/>
                </a:solidFill>
                <a:latin typeface="Montserrat"/>
                <a:ea typeface="Montserrat"/>
                <a:cs typeface="Montserrat"/>
                <a:sym typeface="Montserrat"/>
              </a:rPr>
              <a:t>fer stands for FaceEmotionRecognition ,this is a dataset that has been created in the  year 2013.</a:t>
            </a:r>
            <a:endParaRPr b="1" sz="2200">
              <a:solidFill>
                <a:srgbClr val="134F5C"/>
              </a:solidFill>
              <a:latin typeface="Montserrat"/>
              <a:ea typeface="Montserrat"/>
              <a:cs typeface="Montserrat"/>
              <a:sym typeface="Montserrat"/>
            </a:endParaRPr>
          </a:p>
          <a:p>
            <a:pPr indent="-298450" lvl="0" marL="457200" rtl="0" algn="l">
              <a:lnSpc>
                <a:spcPct val="93000"/>
              </a:lnSpc>
              <a:spcBef>
                <a:spcPts val="0"/>
              </a:spcBef>
              <a:spcAft>
                <a:spcPts val="0"/>
              </a:spcAft>
              <a:buSzPts val="1100"/>
              <a:buFont typeface="Montserrat"/>
              <a:buChar char="●"/>
            </a:pPr>
            <a:r>
              <a:rPr b="1" lang="en-GB" sz="2200">
                <a:solidFill>
                  <a:srgbClr val="134F5C"/>
                </a:solidFill>
                <a:latin typeface="Montserrat"/>
                <a:ea typeface="Montserrat"/>
                <a:cs typeface="Montserrat"/>
                <a:sym typeface="Montserrat"/>
              </a:rPr>
              <a:t>It consists of 48x48 pixel grayscale images of faces.</a:t>
            </a:r>
            <a:endParaRPr b="1" sz="2200">
              <a:solidFill>
                <a:srgbClr val="134F5C"/>
              </a:solidFill>
              <a:latin typeface="Montserrat"/>
              <a:ea typeface="Montserrat"/>
              <a:cs typeface="Montserrat"/>
              <a:sym typeface="Montserrat"/>
            </a:endParaRPr>
          </a:p>
          <a:p>
            <a:pPr indent="-298450" lvl="0" marL="457200" rtl="0" algn="l">
              <a:lnSpc>
                <a:spcPct val="93000"/>
              </a:lnSpc>
              <a:spcBef>
                <a:spcPts val="0"/>
              </a:spcBef>
              <a:spcAft>
                <a:spcPts val="0"/>
              </a:spcAft>
              <a:buSzPts val="1100"/>
              <a:buFont typeface="Montserrat"/>
              <a:buChar char="●"/>
            </a:pPr>
            <a:r>
              <a:rPr b="1" lang="en-GB" sz="2200">
                <a:solidFill>
                  <a:srgbClr val="134F5C"/>
                </a:solidFill>
                <a:latin typeface="Montserrat"/>
                <a:ea typeface="Montserrat"/>
                <a:cs typeface="Montserrat"/>
                <a:sym typeface="Montserrat"/>
              </a:rPr>
              <a:t>The task is to categorize each face based on the emotion shown in the facial expression into one of seven categories.</a:t>
            </a:r>
            <a:endParaRPr b="1" sz="2200">
              <a:solidFill>
                <a:srgbClr val="134F5C"/>
              </a:solidFill>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b="1" lang="en-GB" sz="2200">
                <a:solidFill>
                  <a:srgbClr val="134F5C"/>
                </a:solidFill>
                <a:latin typeface="Montserrat"/>
                <a:ea typeface="Montserrat"/>
                <a:cs typeface="Montserrat"/>
                <a:sym typeface="Montserrat"/>
              </a:rPr>
              <a:t>Training set has 28709 examples and the public test set has 3589 examples.</a:t>
            </a:r>
            <a:endParaRPr b="1" sz="2200">
              <a:solidFill>
                <a:srgbClr val="134F5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sz="20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b6e93f04ce_0_35"/>
          <p:cNvSpPr txBox="1"/>
          <p:nvPr>
            <p:ph type="ctrTitle"/>
          </p:nvPr>
        </p:nvSpPr>
        <p:spPr>
          <a:xfrm>
            <a:off x="252000" y="141750"/>
            <a:ext cx="864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200"/>
              <a:t>Missing Values and Data Types</a:t>
            </a:r>
            <a:endParaRPr b="1" sz="3200"/>
          </a:p>
        </p:txBody>
      </p:sp>
      <p:pic>
        <p:nvPicPr>
          <p:cNvPr id="86" name="Google Shape;86;gb6e93f04ce_0_35"/>
          <p:cNvPicPr preferRelativeResize="0"/>
          <p:nvPr/>
        </p:nvPicPr>
        <p:blipFill>
          <a:blip r:embed="rId3">
            <a:alphaModFix/>
          </a:blip>
          <a:stretch>
            <a:fillRect/>
          </a:stretch>
        </p:blipFill>
        <p:spPr>
          <a:xfrm>
            <a:off x="4077625" y="1566875"/>
            <a:ext cx="4385350" cy="2510750"/>
          </a:xfrm>
          <a:prstGeom prst="rect">
            <a:avLst/>
          </a:prstGeom>
          <a:noFill/>
          <a:ln cap="flat" cmpd="sng" w="19050">
            <a:solidFill>
              <a:schemeClr val="dk1"/>
            </a:solidFill>
            <a:prstDash val="solid"/>
            <a:round/>
            <a:headEnd len="sm" w="sm" type="none"/>
            <a:tailEnd len="sm" w="sm" type="none"/>
          </a:ln>
        </p:spPr>
      </p:pic>
      <p:pic>
        <p:nvPicPr>
          <p:cNvPr id="87" name="Google Shape;87;gb6e93f04ce_0_35"/>
          <p:cNvPicPr preferRelativeResize="0"/>
          <p:nvPr/>
        </p:nvPicPr>
        <p:blipFill rotWithShape="1">
          <a:blip r:embed="rId4">
            <a:alphaModFix/>
          </a:blip>
          <a:srcRect b="5150" l="0" r="0" t="0"/>
          <a:stretch/>
        </p:blipFill>
        <p:spPr>
          <a:xfrm>
            <a:off x="710125" y="1566875"/>
            <a:ext cx="2623850" cy="25107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dc97eab70e_1_9"/>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Important Variables</a:t>
            </a:r>
            <a:endParaRPr b="1" sz="3000"/>
          </a:p>
        </p:txBody>
      </p:sp>
      <p:sp>
        <p:nvSpPr>
          <p:cNvPr id="93" name="Google Shape;93;gdc97eab70e_1_9"/>
          <p:cNvSpPr txBox="1"/>
          <p:nvPr/>
        </p:nvSpPr>
        <p:spPr>
          <a:xfrm>
            <a:off x="340350" y="900000"/>
            <a:ext cx="8463300" cy="40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GB" sz="2200" u="none" cap="none" strike="noStrike">
                <a:solidFill>
                  <a:schemeClr val="lt1"/>
                </a:solidFill>
                <a:latin typeface="Montserrat"/>
                <a:ea typeface="Montserrat"/>
                <a:cs typeface="Montserrat"/>
                <a:sym typeface="Montserrat"/>
              </a:rPr>
              <a:t>1.  </a:t>
            </a:r>
            <a:r>
              <a:rPr b="1" i="0" lang="en-GB" sz="2200" u="none" cap="none" strike="noStrike">
                <a:solidFill>
                  <a:schemeClr val="dk1"/>
                </a:solidFill>
                <a:latin typeface="Montserrat"/>
                <a:ea typeface="Montserrat"/>
                <a:cs typeface="Montserrat"/>
                <a:sym typeface="Montserrat"/>
              </a:rPr>
              <a:t>Emotions</a:t>
            </a:r>
            <a:r>
              <a:rPr b="1" i="0" lang="en-GB" sz="2200" u="none" cap="none" strike="noStrike">
                <a:solidFill>
                  <a:schemeClr val="lt1"/>
                </a:solidFill>
                <a:latin typeface="Montserrat"/>
                <a:ea typeface="Montserrat"/>
                <a:cs typeface="Montserrat"/>
                <a:sym typeface="Montserrat"/>
              </a:rPr>
              <a:t> - This features defines the emotion of the faces. It have 7 different cla</a:t>
            </a:r>
            <a:r>
              <a:rPr b="1" lang="en-GB" sz="2200">
                <a:solidFill>
                  <a:schemeClr val="lt1"/>
                </a:solidFill>
                <a:latin typeface="Montserrat"/>
                <a:ea typeface="Montserrat"/>
                <a:cs typeface="Montserrat"/>
                <a:sym typeface="Montserrat"/>
              </a:rPr>
              <a:t>sses of emotions - </a:t>
            </a:r>
            <a:endParaRPr b="1"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lphaLcParenR"/>
            </a:pPr>
            <a:r>
              <a:rPr b="1" lang="en-GB" sz="2200">
                <a:solidFill>
                  <a:schemeClr val="lt1"/>
                </a:solidFill>
                <a:latin typeface="Montserrat"/>
                <a:ea typeface="Montserrat"/>
                <a:cs typeface="Montserrat"/>
                <a:sym typeface="Montserrat"/>
              </a:rPr>
              <a:t>Fear</a:t>
            </a:r>
            <a:endParaRPr b="1"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lphaLcParenR"/>
            </a:pPr>
            <a:r>
              <a:rPr b="1" lang="en-GB" sz="2200">
                <a:solidFill>
                  <a:schemeClr val="lt1"/>
                </a:solidFill>
                <a:latin typeface="Montserrat"/>
                <a:ea typeface="Montserrat"/>
                <a:cs typeface="Montserrat"/>
                <a:sym typeface="Montserrat"/>
              </a:rPr>
              <a:t>Disgust</a:t>
            </a:r>
            <a:endParaRPr b="1"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lphaLcParenR"/>
            </a:pPr>
            <a:r>
              <a:rPr b="1" lang="en-GB" sz="2200">
                <a:solidFill>
                  <a:schemeClr val="lt1"/>
                </a:solidFill>
                <a:latin typeface="Montserrat"/>
                <a:ea typeface="Montserrat"/>
                <a:cs typeface="Montserrat"/>
                <a:sym typeface="Montserrat"/>
              </a:rPr>
              <a:t>Angry</a:t>
            </a:r>
            <a:endParaRPr b="1"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lphaLcParenR"/>
            </a:pPr>
            <a:r>
              <a:rPr b="1" lang="en-GB" sz="2200">
                <a:solidFill>
                  <a:schemeClr val="lt1"/>
                </a:solidFill>
                <a:latin typeface="Montserrat"/>
                <a:ea typeface="Montserrat"/>
                <a:cs typeface="Montserrat"/>
                <a:sym typeface="Montserrat"/>
              </a:rPr>
              <a:t>Happy</a:t>
            </a:r>
            <a:endParaRPr b="1"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lphaLcParenR"/>
            </a:pPr>
            <a:r>
              <a:rPr b="1" lang="en-GB" sz="2200">
                <a:solidFill>
                  <a:schemeClr val="lt1"/>
                </a:solidFill>
                <a:latin typeface="Montserrat"/>
                <a:ea typeface="Montserrat"/>
                <a:cs typeface="Montserrat"/>
                <a:sym typeface="Montserrat"/>
              </a:rPr>
              <a:t>Neutral</a:t>
            </a:r>
            <a:endParaRPr b="1"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lphaLcParenR"/>
            </a:pPr>
            <a:r>
              <a:rPr b="1" lang="en-GB" sz="2200">
                <a:solidFill>
                  <a:schemeClr val="lt1"/>
                </a:solidFill>
                <a:latin typeface="Montserrat"/>
                <a:ea typeface="Montserrat"/>
                <a:cs typeface="Montserrat"/>
                <a:sym typeface="Montserrat"/>
              </a:rPr>
              <a:t>Sad</a:t>
            </a:r>
            <a:endParaRPr b="1"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lphaLcParenR"/>
            </a:pPr>
            <a:r>
              <a:rPr b="1" lang="en-GB" sz="2200">
                <a:solidFill>
                  <a:schemeClr val="lt1"/>
                </a:solidFill>
                <a:latin typeface="Montserrat"/>
                <a:ea typeface="Montserrat"/>
                <a:cs typeface="Montserrat"/>
                <a:sym typeface="Montserrat"/>
              </a:rPr>
              <a:t>Surprise</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2. </a:t>
            </a:r>
            <a:r>
              <a:rPr b="1" lang="en-GB" sz="2200">
                <a:solidFill>
                  <a:schemeClr val="dk1"/>
                </a:solidFill>
                <a:latin typeface="Montserrat"/>
                <a:ea typeface="Montserrat"/>
                <a:cs typeface="Montserrat"/>
                <a:sym typeface="Montserrat"/>
              </a:rPr>
              <a:t>Pixels</a:t>
            </a:r>
            <a:r>
              <a:rPr b="1" lang="en-GB" sz="2200">
                <a:solidFill>
                  <a:schemeClr val="lt1"/>
                </a:solidFill>
                <a:latin typeface="Montserrat"/>
                <a:ea typeface="Montserrat"/>
                <a:cs typeface="Montserrat"/>
                <a:sym typeface="Montserrat"/>
              </a:rPr>
              <a:t> - This feature defines the pixels of the images.</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dc97eab70e_1_140"/>
          <p:cNvPicPr preferRelativeResize="0"/>
          <p:nvPr/>
        </p:nvPicPr>
        <p:blipFill>
          <a:blip r:embed="rId3">
            <a:alphaModFix/>
          </a:blip>
          <a:stretch>
            <a:fillRect/>
          </a:stretch>
        </p:blipFill>
        <p:spPr>
          <a:xfrm>
            <a:off x="580513" y="392250"/>
            <a:ext cx="7982975" cy="435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b6e93f04ce_0_12"/>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Details of Splitting Data</a:t>
            </a:r>
            <a:endParaRPr b="1" sz="3000"/>
          </a:p>
        </p:txBody>
      </p:sp>
      <p:pic>
        <p:nvPicPr>
          <p:cNvPr id="104" name="Google Shape;104;gb6e93f04ce_0_12"/>
          <p:cNvPicPr preferRelativeResize="0"/>
          <p:nvPr/>
        </p:nvPicPr>
        <p:blipFill>
          <a:blip r:embed="rId3">
            <a:alphaModFix/>
          </a:blip>
          <a:stretch>
            <a:fillRect/>
          </a:stretch>
        </p:blipFill>
        <p:spPr>
          <a:xfrm>
            <a:off x="725513" y="900000"/>
            <a:ext cx="7692975" cy="39387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