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58" r:id="rId6"/>
    <p:sldId id="279" r:id="rId7"/>
    <p:sldId id="278" r:id="rId8"/>
    <p:sldId id="286" r:id="rId9"/>
    <p:sldId id="287" r:id="rId10"/>
    <p:sldId id="271" r:id="rId11"/>
    <p:sldId id="281" r:id="rId12"/>
    <p:sldId id="282" r:id="rId13"/>
    <p:sldId id="283" r:id="rId14"/>
    <p:sldId id="290" r:id="rId15"/>
    <p:sldId id="272" r:id="rId16"/>
    <p:sldId id="288" r:id="rId17"/>
    <p:sldId id="273" r:id="rId18"/>
    <p:sldId id="284" r:id="rId19"/>
    <p:sldId id="274" r:id="rId20"/>
    <p:sldId id="289" r:id="rId21"/>
    <p:sldId id="275" r:id="rId22"/>
    <p:sldId id="291" r:id="rId23"/>
    <p:sldId id="293" r:id="rId24"/>
    <p:sldId id="292" r:id="rId25"/>
    <p:sldId id="299" r:id="rId26"/>
    <p:sldId id="298" r:id="rId27"/>
    <p:sldId id="277" r:id="rId28"/>
    <p:sldId id="300" r:id="rId29"/>
    <p:sldId id="306" r:id="rId30"/>
    <p:sldId id="307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Malhotra" initials="SM" lastIdx="1" clrIdx="0">
    <p:extLst>
      <p:ext uri="{19B8F6BF-5375-455C-9EA6-DF929625EA0E}">
        <p15:presenceInfo xmlns:p15="http://schemas.microsoft.com/office/powerpoint/2012/main" xmlns="" userId="Sahil Malho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-54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47BBA-CBCD-4C32-B836-D2DFFF35BA7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6309-52C8-4FF5-871F-15117D5B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E6309-52C8-4FF5-871F-15117D5BD8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775D-04BD-4D02-B5C0-1A465E622E4C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A229-4F04-485D-912C-2AD2F4578D0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967-25BB-489E-89DA-9A66DF0B4E2C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900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9ACE-676F-4DC9-9277-10EF714DF99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53AE-6FB1-4E4C-ABAA-FBC8BB4BC7B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2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012-4F79-4722-8FF3-A41759CC6F6B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84C4-9AF7-44DB-BA6E-13964D6B39E8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C869-515A-4733-9639-472E1348A32E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9197-B194-4202-A63E-32C779455101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9FC0-5762-47FC-AA9B-ED88702278FA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3D25-CAE3-4FA6-BCC8-0B3BDF06290E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81C2-2CC8-48F3-A259-758146D5A51D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8254-D56E-4BE4-BF52-43F5ACB736AD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9EB-56A4-46A3-89E0-5C7A56C9A7D9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4D2-DA45-4632-8166-9A2C393B6397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B650-59C9-4787-A6F0-F0314AF2EF1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F12D-D999-44EC-907A-E83613B59991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F2150-8E62-4066-889C-B5127CC5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D8FE5-E959-45FD-9A70-E63E69DE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Lending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255435-476B-47E9-B57A-83949F5F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Remmy | Sumeet | Satya | Preshit | Sahil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12413D-3BBC-4DBF-999C-2CEC87ED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95" y="2580861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Pre-Processing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33CF38A-4690-4DFE-9407-E4363B4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398AD-A790-4833-B76F-16B4383F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2597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Feature Selection basis Domain knowledge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'member_id','addr_state','zip_code','collection_recovery_fee','desc','mths_since_last_major_derog',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next_pymnt_d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’,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policy_code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’, 'recoveries’, 'title'</a:t>
            </a:r>
            <a:br>
              <a:rPr lang="en-US" sz="1800" b="1" dirty="0">
                <a:solidFill>
                  <a:schemeClr val="tx1"/>
                </a:solidFill>
                <a:latin typeface="+mj-lt"/>
              </a:rPr>
            </a:br>
            <a:r>
              <a:rPr lang="en-US" sz="1800" b="1" dirty="0">
                <a:solidFill>
                  <a:schemeClr val="tx1"/>
                </a:solidFill>
                <a:latin typeface="+mj-lt"/>
              </a:rPr>
              <a:t>- Dropped using drop() function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51A7DD-1FA2-4719-894B-F66DE17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398AD-A790-4833-B76F-16B4383F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4976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The annual_inc_joint','dti_joint','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verification_status_joint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 are all related to the joint loan category</a:t>
            </a:r>
          </a:p>
          <a:p>
            <a:pPr algn="just"/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annual_inc_joint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 and 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dti_joint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 would have to be imputed with 0 for data related to individual loans</a:t>
            </a:r>
          </a:p>
          <a:p>
            <a:pPr algn="just"/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'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verification_status_joint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' has 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uniqie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 values as 'Not Verified', 'Source Verified', 'Verified' so blank values should be imputed with 'Not Verified'</a:t>
            </a:r>
          </a:p>
          <a:p>
            <a:pPr algn="just"/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Imputing  certain categorical variable  with mode  value  may  lead to biasing  of the dataset as 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emp_title's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  mode value  is Teacher , while  we  already  have  income variable  to be  used. hence  dropping that variable </a:t>
            </a:r>
          </a:p>
          <a:p>
            <a:pPr algn="just"/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Also  Dropping the missing values in the  variable -'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Emp_length</a:t>
            </a: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' as the  mode  value  is 10+ years, the  missing values  in this  variable  is  &lt;15% , hence  dropping  those  observations.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846A74-D660-47BA-8FFA-1BB0B270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070"/>
            <a:ext cx="8596668" cy="848139"/>
          </a:xfrm>
        </p:spPr>
        <p:txBody>
          <a:bodyPr>
            <a:normAutofit/>
          </a:bodyPr>
          <a:lstStyle/>
          <a:p>
            <a:r>
              <a:rPr lang="en-US" sz="4400" dirty="0"/>
              <a:t>Handling the Missing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3F5483-2941-4F20-9B03-62037354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398AD-A790-4833-B76F-16B4383F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4976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When we performed Outlier Detection using Boxplots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3B3B3B"/>
                </a:solidFill>
                <a:latin typeface="+mj-lt"/>
              </a:rPr>
              <a:t>    (dti, revol_util, tot_coll_amt, tot_cur_bal, total_rev_hi</a:t>
            </a:r>
            <a:r>
              <a:rPr lang="en-US" b="1" dirty="0" smtClean="0">
                <a:solidFill>
                  <a:srgbClr val="3B3B3B"/>
                </a:solidFill>
                <a:latin typeface="+mj-lt"/>
              </a:rPr>
              <a:t>_</a:t>
            </a:r>
            <a:r>
              <a:rPr lang="en-US" sz="1800" b="1" dirty="0" smtClean="0">
                <a:solidFill>
                  <a:srgbClr val="3B3B3B"/>
                </a:solidFill>
                <a:latin typeface="+mj-lt"/>
              </a:rPr>
              <a:t>lim) </a:t>
            </a:r>
            <a:r>
              <a:rPr lang="en-US" sz="1800" b="1" dirty="0">
                <a:solidFill>
                  <a:srgbClr val="3B3B3B"/>
                </a:solidFill>
                <a:latin typeface="+mj-lt"/>
              </a:rPr>
              <a:t>had outliers </a:t>
            </a:r>
          </a:p>
          <a:p>
            <a:pPr marL="0" indent="0" algn="just">
              <a:buNone/>
            </a:pPr>
            <a:endParaRPr lang="en-US" b="1" dirty="0">
              <a:solidFill>
                <a:srgbClr val="3B3B3B"/>
              </a:solidFill>
              <a:latin typeface="+mj-lt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3B3B3B"/>
              </a:solidFill>
              <a:latin typeface="+mj-lt"/>
            </a:endParaRPr>
          </a:p>
          <a:p>
            <a:pPr algn="just"/>
            <a:r>
              <a:rPr lang="en-US" b="1" dirty="0">
                <a:solidFill>
                  <a:srgbClr val="3B3B3B"/>
                </a:solidFill>
                <a:latin typeface="+mj-lt"/>
              </a:rPr>
              <a:t>Used Capping Approach and imputed these values to Q3 + (1.5 * IQR) (boxplot upper whisker lines)</a:t>
            </a:r>
          </a:p>
          <a:p>
            <a:endParaRPr lang="en-US" sz="1800" b="1" dirty="0">
              <a:solidFill>
                <a:srgbClr val="3B3B3B"/>
              </a:solidFill>
              <a:latin typeface="+mj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AFAFAF"/>
              </a:solidFill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846A74-D660-47BA-8FFA-1BB0B270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070"/>
            <a:ext cx="8596668" cy="848139"/>
          </a:xfrm>
        </p:spPr>
        <p:txBody>
          <a:bodyPr>
            <a:normAutofit/>
          </a:bodyPr>
          <a:lstStyle/>
          <a:p>
            <a:r>
              <a:rPr lang="en-US" sz="4400" dirty="0"/>
              <a:t>Handling the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C17EFCD-9F9A-413C-B2B3-3783CA73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DA523-7A3B-47AB-9F2E-889F3F75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172278"/>
            <a:ext cx="8651150" cy="728870"/>
          </a:xfrm>
        </p:spPr>
        <p:txBody>
          <a:bodyPr/>
          <a:lstStyle/>
          <a:p>
            <a:r>
              <a:rPr lang="en-US" dirty="0"/>
              <a:t>Handling the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523B41-2531-453F-8726-4CDA97E4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1" y="905910"/>
            <a:ext cx="35433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349D1C-7DCE-4519-9F96-D7F0C61F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4" y="895350"/>
            <a:ext cx="344805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4D06EF-6931-49B3-A4F1-FB281C908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1" y="3345346"/>
            <a:ext cx="344805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A6FA83-9803-48AA-924C-76EAB4FBF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58" y="2305049"/>
            <a:ext cx="3571875" cy="2371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0DC0838-788C-414B-8338-439DDAF6B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2" y="3490912"/>
            <a:ext cx="3571875" cy="2362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31FAFBB-DA38-4079-B71D-B879C9BE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56" y="2049754"/>
            <a:ext cx="8596668" cy="13792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Creating training and</a:t>
            </a:r>
            <a:br>
              <a:rPr lang="en-US" sz="4400" dirty="0"/>
            </a:br>
            <a:r>
              <a:rPr lang="en-US" sz="4400" dirty="0"/>
              <a:t> testing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BDC1E5-B3FF-48CB-AA7E-80FC9A49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ABC3E-A715-4790-B426-4A1FD02D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548"/>
            <a:ext cx="8596668" cy="5749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Requirement – Split the data on the basis of loan issue date ‘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issue_d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Training Data – all observations from June 1, 2007 - May 31, 2015</a:t>
            </a: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Training data comprised 570,873 obsns and 60 variables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Testing Data – all observations after June 1, 2015 – Dec 31, 2015</a:t>
            </a: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Testing data comprised 242,035 obsns and 60 variables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C547A49-1E96-4F95-90C2-1CC2B3E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Label Encoding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112EE0-E919-4330-9DA2-340F04EB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FDBCE-19C4-4B78-AAE8-0B87164B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61012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Label Encoding is done as sklearn supports numerical data only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Used LabelEncoder() to convert categorical variables to numerical variables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Variable names include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['term', 'grade',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sub_grade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emp_length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home_ownership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verification_status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issue_d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'purpose',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earliest_cr_line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initial_list_status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last_pymnt_d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last_credit_pull_d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’]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549C350-2F49-4863-9B78-48ED48ED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Scaling and Splitting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3565EE-FCF5-471D-B630-A3245313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431C7-631C-4AC9-9CE1-2AC46C6F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Trebuchet MS" panose="020B06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to apply the Data Science concepts to a real world business problem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Checkpoint for the Actual Learning achieved</a:t>
            </a:r>
            <a:endParaRPr lang="en-US" dirty="0">
              <a:solidFill>
                <a:srgbClr val="0D0D0D"/>
              </a:solidFill>
              <a:latin typeface="Trebuchet MS" panose="020B06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a sense of what Data Science involve</a:t>
            </a: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practically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Completion of the DSP program </a:t>
            </a:r>
            <a:endParaRPr lang="en-US" sz="1800" dirty="0">
              <a:solidFill>
                <a:srgbClr val="0D0D0D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EFD888-E16F-48AE-8D18-1495FCC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82799-51EA-470D-82BB-299B6D24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6435"/>
            <a:ext cx="8596668" cy="4914927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Created 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Y_train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Y_test</a:t>
            </a:r>
            <a:r>
              <a:rPr lang="en-US" dirty="0">
                <a:solidFill>
                  <a:schemeClr val="tx1"/>
                </a:solidFill>
              </a:rPr>
              <a:t> variables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Used </a:t>
            </a:r>
            <a:r>
              <a:rPr lang="en-US" dirty="0" err="1">
                <a:solidFill>
                  <a:schemeClr val="tx1"/>
                </a:solidFill>
              </a:rPr>
              <a:t>StandardScaler</a:t>
            </a:r>
            <a:r>
              <a:rPr lang="en-US" dirty="0">
                <a:solidFill>
                  <a:schemeClr val="tx1"/>
                </a:solidFill>
              </a:rPr>
              <a:t>() for scaling the data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StandardScaler</a:t>
            </a:r>
            <a:r>
              <a:rPr lang="en-US" dirty="0">
                <a:solidFill>
                  <a:schemeClr val="tx1"/>
                </a:solidFill>
              </a:rPr>
              <a:t>() is a standardization technique which mitigates the affect of outliers in the data and helps in Normalization of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BC79CB-15F9-4A00-99C2-5ADC4D62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77958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64964C9-2D22-414E-AFD7-3EDF82CE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F8FD75-BE3C-4F64-9582-E49015B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9003"/>
            <a:ext cx="8596668" cy="44776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tx1"/>
                </a:solidFill>
              </a:rPr>
              <a:t>Logistic Regression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useful for Binary classification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Decision Trees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useful for Feature importance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Results we got: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50CF28A-4837-4374-8318-979C669A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540"/>
            <a:ext cx="8596668" cy="6626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Base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4DE123-69A6-4A2E-A523-31088845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781C05-57F4-472C-BB3D-71509D1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2915477"/>
            <a:ext cx="8865705" cy="2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77958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A58BF31-6842-4F5C-A04D-DB76C4BF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DB154-2DD1-4D47-AFC9-8E83EBDB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5861"/>
            <a:ext cx="9023257" cy="53655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Techniques 1 and 2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Upsampling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Used resample function to perform Upsampling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Used Smote (Synthetic Minority Oversampling Technique)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Comparing outputs from resample() and Smote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resample() resulted in a higher accuracy score for Logistic Regression Modeling </a:t>
            </a:r>
          </a:p>
          <a:p>
            <a:pPr marL="0" indent="0" algn="just">
              <a:buNone/>
            </a:pPr>
            <a:endParaRPr lang="en-US" sz="15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A9BE71-C105-464F-8088-9EC1A5B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DB154-2DD1-4D47-AFC9-8E83EBDB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5861"/>
            <a:ext cx="9023257" cy="53655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5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Technique 3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Boruta – Used for Feature Selection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Boruta helped us identify 36 variables of importance to be included in the model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Boruta also helped us identify 23 variables to be dropped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Technique 4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PCA (Principal Component Analysis) – Used for Dimensionality Reduction, but we did not use this as our Model Accuracy reduced using PCA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9D71B5-D27B-448B-AF51-0A6A8B5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918BCF5A-8CD3-4EA7-8BB8-231DF54A1F81}"/>
              </a:ext>
            </a:extLst>
          </p:cNvPr>
          <p:cNvSpPr txBox="1">
            <a:spLocks/>
          </p:cNvSpPr>
          <p:nvPr/>
        </p:nvSpPr>
        <p:spPr>
          <a:xfrm>
            <a:off x="596348" y="452248"/>
            <a:ext cx="8505900" cy="8481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Output of Techniques Applied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E71C54-C788-4EF7-8596-61C1FF0E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B36B46-624B-4365-80DB-6BE51D37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2399085"/>
            <a:ext cx="8949954" cy="23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Model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DD790C0-92F3-455E-9E99-FCC8741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E11130-5F44-4B98-B3F1-CF3B586A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304802"/>
            <a:ext cx="8916193" cy="2981738"/>
          </a:xfrm>
        </p:spPr>
        <p:txBody>
          <a:bodyPr/>
          <a:lstStyle/>
          <a:p>
            <a:r>
              <a:rPr lang="en-US" dirty="0"/>
              <a:t>Pruned the Decision Tree on </a:t>
            </a:r>
            <a:r>
              <a:rPr lang="en-US" dirty="0" err="1"/>
              <a:t>Min_samples_leaf</a:t>
            </a:r>
            <a:r>
              <a:rPr lang="en-US" dirty="0"/>
              <a:t>, criterion and </a:t>
            </a:r>
            <a:r>
              <a:rPr lang="en-US" dirty="0" err="1"/>
              <a:t>max_depth</a:t>
            </a:r>
            <a:r>
              <a:rPr lang="en-US" dirty="0"/>
              <a:t> </a:t>
            </a:r>
          </a:p>
          <a:p>
            <a:r>
              <a:rPr lang="en-US" dirty="0"/>
              <a:t>Tuned the Logistic Regression by Adjusting the Threshold at 0.60</a:t>
            </a:r>
          </a:p>
          <a:p>
            <a:r>
              <a:rPr lang="en-US" dirty="0"/>
              <a:t>Tuned Random Forest (Bagging technique) on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min_leaves_sample</a:t>
            </a:r>
            <a:r>
              <a:rPr lang="en-US" dirty="0"/>
              <a:t> and </a:t>
            </a:r>
            <a:r>
              <a:rPr lang="en-US" dirty="0" err="1"/>
              <a:t>max_depth</a:t>
            </a:r>
            <a:endParaRPr lang="en-US" dirty="0"/>
          </a:p>
          <a:p>
            <a:r>
              <a:rPr lang="en-US" dirty="0"/>
              <a:t>Boosting used to convert weak learners to strong learners </a:t>
            </a:r>
          </a:p>
          <a:p>
            <a:pPr marL="0" indent="0" algn="ctr">
              <a:buNone/>
            </a:pPr>
            <a:r>
              <a:rPr lang="en-US" dirty="0"/>
              <a:t>      XGB – Xtreme Gradient Boosting | SGD – Stochastic Gradient Descent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A24DB8-B0F7-4453-B59E-5CAFFAF8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9EFFD7B-2410-4D6A-96E2-D058AC6D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9" y="2831340"/>
            <a:ext cx="8492123" cy="32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24DAAF7-B967-4BE0-B661-791BA78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29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6818417-0F38-4E8B-A447-D5E837434D2A}"/>
              </a:ext>
            </a:extLst>
          </p:cNvPr>
          <p:cNvSpPr txBox="1">
            <a:spLocks/>
          </p:cNvSpPr>
          <p:nvPr/>
        </p:nvSpPr>
        <p:spPr>
          <a:xfrm>
            <a:off x="550645" y="128347"/>
            <a:ext cx="8596668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Evaluation of Ensemble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037B340-53C9-4805-B550-35B0D205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3" y="3821551"/>
            <a:ext cx="7596890" cy="27316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9CD68AF-76F3-432F-8B8D-B835527C1C2A}"/>
              </a:ext>
            </a:extLst>
          </p:cNvPr>
          <p:cNvSpPr txBox="1">
            <a:spLocks/>
          </p:cNvSpPr>
          <p:nvPr/>
        </p:nvSpPr>
        <p:spPr>
          <a:xfrm>
            <a:off x="334121" y="807246"/>
            <a:ext cx="8916193" cy="23467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Ensemble Model (Voting Classifier) used to combine Logistic Regression and (Tuned) RandomForest</a:t>
            </a:r>
          </a:p>
          <a:p>
            <a:r>
              <a:rPr lang="en-US" dirty="0"/>
              <a:t>Evaluation of Classifier using Confusion Matrix, Accuracy Score, and Classification Report</a:t>
            </a:r>
          </a:p>
          <a:p>
            <a:r>
              <a:rPr lang="en-US" dirty="0"/>
              <a:t>Our Model Accuracy is High </a:t>
            </a:r>
            <a:r>
              <a:rPr lang="en-US" dirty="0">
                <a:sym typeface="Wingdings" panose="05000000000000000000" pitchFamily="2" charset="2"/>
              </a:rPr>
              <a:t> Recall Value / Majority Class is large </a:t>
            </a:r>
          </a:p>
          <a:p>
            <a:r>
              <a:rPr lang="en-US" dirty="0">
                <a:sym typeface="Wingdings" panose="05000000000000000000" pitchFamily="2" charset="2"/>
              </a:rPr>
              <a:t>Class 0 – 241748 | Class 1 – 287 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Resources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431C7-631C-4AC9-9CE1-2AC46C6F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Dictionary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Colab platform </a:t>
            </a:r>
            <a:endParaRPr lang="en-US" dirty="0">
              <a:solidFill>
                <a:srgbClr val="0D0D0D"/>
              </a:solidFill>
              <a:latin typeface="Trebuchet MS" panose="020B06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to solve the prob</a:t>
            </a:r>
            <a:r>
              <a:rPr lang="en-US" dirty="0">
                <a:solidFill>
                  <a:srgbClr val="0D0D0D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lem at hand</a:t>
            </a:r>
            <a:endParaRPr lang="en-US" sz="1800" dirty="0">
              <a:solidFill>
                <a:srgbClr val="0D0D0D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7EAAC5-F099-416F-A17C-A3C428C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24DAAF7-B967-4BE0-B661-791BA78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30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6818417-0F38-4E8B-A447-D5E837434D2A}"/>
              </a:ext>
            </a:extLst>
          </p:cNvPr>
          <p:cNvSpPr txBox="1">
            <a:spLocks/>
          </p:cNvSpPr>
          <p:nvPr/>
        </p:nvSpPr>
        <p:spPr>
          <a:xfrm>
            <a:off x="550645" y="128347"/>
            <a:ext cx="8596668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Sense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037B340-53C9-4805-B550-35B0D205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3" y="3821551"/>
            <a:ext cx="7596890" cy="27316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9CD68AF-76F3-432F-8B8D-B835527C1C2A}"/>
              </a:ext>
            </a:extLst>
          </p:cNvPr>
          <p:cNvSpPr txBox="1">
            <a:spLocks/>
          </p:cNvSpPr>
          <p:nvPr/>
        </p:nvSpPr>
        <p:spPr>
          <a:xfrm>
            <a:off x="334121" y="807246"/>
            <a:ext cx="9141183" cy="2867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Reducing the Errors in Class 0 </a:t>
            </a:r>
            <a:r>
              <a:rPr lang="en-US" dirty="0">
                <a:sym typeface="Wingdings" panose="05000000000000000000" pitchFamily="2" charset="2"/>
              </a:rPr>
              <a:t> We are not rejecting loan applications with an assumption they are defaulters. </a:t>
            </a:r>
          </a:p>
          <a:p>
            <a:r>
              <a:rPr lang="en-US" dirty="0">
                <a:sym typeface="Wingdings" panose="05000000000000000000" pitchFamily="2" charset="2"/>
              </a:rPr>
              <a:t>Loans are a source of Revenues for the bank</a:t>
            </a:r>
          </a:p>
          <a:p>
            <a:r>
              <a:rPr lang="en-US" dirty="0">
                <a:sym typeface="Wingdings" panose="05000000000000000000" pitchFamily="2" charset="2"/>
              </a:rPr>
              <a:t>Risk of not being able to detect the defaulters  20% </a:t>
            </a:r>
          </a:p>
          <a:p>
            <a:r>
              <a:rPr lang="en-US" dirty="0">
                <a:sym typeface="Wingdings" panose="05000000000000000000" pitchFamily="2" charset="2"/>
              </a:rPr>
              <a:t>Thus, 80% of the time the model is predicted to be able to detect the defaulters correctly </a:t>
            </a:r>
          </a:p>
          <a:p>
            <a:r>
              <a:rPr lang="en-US" dirty="0"/>
              <a:t>Accuracy of 0.99968 </a:t>
            </a:r>
            <a:r>
              <a:rPr lang="en-US" dirty="0">
                <a:sym typeface="Wingdings" panose="05000000000000000000" pitchFamily="2" charset="2"/>
              </a:rPr>
              <a:t> Out of every 100 obsns, our model is expected to be able to predict 99 obsns accurately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0" y="2172337"/>
            <a:ext cx="8596668" cy="20153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0031F2-7C69-44A3-8E79-F83F1203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9315"/>
            <a:ext cx="8596668" cy="874643"/>
          </a:xfrm>
        </p:spPr>
        <p:txBody>
          <a:bodyPr/>
          <a:lstStyle/>
          <a:p>
            <a:r>
              <a:rPr lang="en-US" dirty="0"/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431C7-631C-4AC9-9CE1-2AC46C6F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Problem at Hand: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uild a data model to predict the probability of default, and choose a cut-off based on what </a:t>
            </a:r>
            <a:r>
              <a:rPr 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en-US" sz="18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feel is suitable. Alternatively </a:t>
            </a:r>
            <a:r>
              <a:rPr 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en-US" sz="18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could also use a modelling technique which gives binary output. </a:t>
            </a:r>
            <a:endParaRPr lang="en-US" sz="1800" i="1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>
              <a:solidFill>
                <a:srgbClr val="0D0D0D"/>
              </a:solidFill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  <a:endParaRPr lang="en-US" sz="18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D0D0D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Based on the data that is available during loan application, build a model to predict default in the future. This will help the company in deciding whether or not to pass the loan.</a:t>
            </a:r>
            <a:endParaRPr lang="en-US" sz="1800" dirty="0">
              <a:solidFill>
                <a:srgbClr val="0D0D0D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B6CAF1-BCDB-4674-A3E5-D187D120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553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431C7-631C-4AC9-9CE1-2AC46C6F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solidFill>
                <a:srgbClr val="0D0D0D"/>
              </a:solidFill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cs typeface="Arial" panose="020B0604020202020204" pitchFamily="34" charset="0"/>
              </a:rPr>
              <a:t>Understood the Problem &amp; Objective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cs typeface="Arial" panose="020B0604020202020204" pitchFamily="34" charset="0"/>
              </a:rPr>
              <a:t>Understood the Data to develop some business sense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cs typeface="Arial" panose="020B0604020202020204" pitchFamily="34" charset="0"/>
              </a:rPr>
              <a:t>This is a Classification Problem at hand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cs typeface="Arial" panose="020B0604020202020204" pitchFamily="34" charset="0"/>
              </a:rPr>
              <a:t>Learnt how to use the Google Colab platform for modelling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D0D0D"/>
                </a:solidFill>
                <a:latin typeface="+mj-lt"/>
                <a:cs typeface="Arial" panose="020B0604020202020204" pitchFamily="34" charset="0"/>
              </a:rPr>
              <a:t>Practically performed the Coding exercise on the Google Colab platform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FC8936-486C-4805-9C5C-70FEEAC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Creating the Dataframe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25B008-21A9-429E-A2DB-D14D2AE4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398AD-A790-4833-B76F-16B4383F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9113"/>
            <a:ext cx="8596668" cy="430695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Read the Data and Created a copy of the Data frame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</a:rPr>
              <a:t>Exploratory Data Analysis  </a:t>
            </a:r>
            <a:r>
              <a:rPr 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W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e found 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(Obs:855969, Var:72)</a:t>
            </a:r>
          </a:p>
          <a:p>
            <a:pPr marL="0" indent="0" algn="just">
              <a:buNone/>
            </a:pPr>
            <a:endParaRPr lang="en-IN" sz="18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IN" sz="1800" dirty="0">
                <a:solidFill>
                  <a:schemeClr val="tx1"/>
                </a:solidFill>
                <a:latin typeface="+mj-lt"/>
              </a:rPr>
              <a:t>Data was biased towards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Class 0 </a:t>
            </a:r>
            <a:endParaRPr lang="en-IN" sz="18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CBA3197-651E-407F-A3DA-DAFEDA9C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2A29C-A071-49CA-B0E1-39C5771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95" y="2649415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0AFA50-BF69-4516-BFDC-56F4D63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398AD-A790-4833-B76F-16B4383F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86" y="251793"/>
            <a:ext cx="8596668" cy="16995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variable </a:t>
            </a:r>
            <a:r>
              <a:rPr lang="en-IN" b="1" dirty="0" err="1">
                <a:solidFill>
                  <a:schemeClr val="tx1"/>
                </a:solidFill>
                <a:latin typeface="+mj-lt"/>
              </a:rPr>
              <a:t>annual_inc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 was heavily right skewed</a:t>
            </a:r>
          </a:p>
          <a:p>
            <a:pPr algn="just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Most of the defaulters belonged to Grade C and Grade D loans</a:t>
            </a:r>
          </a:p>
          <a:p>
            <a:pPr algn="just">
              <a:buFont typeface="+mj-lt"/>
              <a:buAutoNum type="arabicPeriod"/>
            </a:pPr>
            <a:r>
              <a:rPr lang="en-IN" b="1" dirty="0" err="1">
                <a:solidFill>
                  <a:schemeClr val="tx1"/>
                </a:solidFill>
                <a:latin typeface="+mj-lt"/>
              </a:rPr>
              <a:t>CrossTable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 verified Data biased on Class 0</a:t>
            </a: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EA2AE97-4EB8-4C69-9491-015C6F3C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3" y="2132652"/>
            <a:ext cx="4687285" cy="3327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59EC020-972D-4C15-B161-4A8393240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5" t="42632" r="42194" b="13320"/>
          <a:stretch/>
        </p:blipFill>
        <p:spPr>
          <a:xfrm>
            <a:off x="5445644" y="1951382"/>
            <a:ext cx="3856383" cy="2428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D3A8BD8-0F2F-462A-8543-DAA584CD6F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46991" r="47066" b="25678"/>
          <a:stretch/>
        </p:blipFill>
        <p:spPr>
          <a:xfrm>
            <a:off x="5551662" y="4572000"/>
            <a:ext cx="3644349" cy="1775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A90897A-4DF1-49E0-A76B-A0CC234A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2150-8E62-4066-889C-B5127CC548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921</TotalTime>
  <Words>841</Words>
  <Application>Microsoft Office PowerPoint</Application>
  <PresentationFormat>Custom</PresentationFormat>
  <Paragraphs>168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Credit Lending Project</vt:lpstr>
      <vt:lpstr>Why this Project?</vt:lpstr>
      <vt:lpstr>Resources Available</vt:lpstr>
      <vt:lpstr>Problem Statement &amp; Objective</vt:lpstr>
      <vt:lpstr>Method</vt:lpstr>
      <vt:lpstr>Creating the Dataframe</vt:lpstr>
      <vt:lpstr>PowerPoint Presentation</vt:lpstr>
      <vt:lpstr>Exploratory Data Analysis</vt:lpstr>
      <vt:lpstr>PowerPoint Presentation</vt:lpstr>
      <vt:lpstr>Pre-Processing the data</vt:lpstr>
      <vt:lpstr>PowerPoint Presentation</vt:lpstr>
      <vt:lpstr>Handling the Missing Values</vt:lpstr>
      <vt:lpstr>Handling the Outliers</vt:lpstr>
      <vt:lpstr>Handling the Outliers</vt:lpstr>
      <vt:lpstr>Creating training and  testing data</vt:lpstr>
      <vt:lpstr>PowerPoint Presentation</vt:lpstr>
      <vt:lpstr>Label Encoding</vt:lpstr>
      <vt:lpstr>PowerPoint Presentation</vt:lpstr>
      <vt:lpstr>Scaling and Splitting data</vt:lpstr>
      <vt:lpstr>PowerPoint Presentation</vt:lpstr>
      <vt:lpstr>Model building</vt:lpstr>
      <vt:lpstr>Base Models</vt:lpstr>
      <vt:lpstr>Techniques</vt:lpstr>
      <vt:lpstr>PowerPoint Presentation</vt:lpstr>
      <vt:lpstr>PowerPoint Presentation</vt:lpstr>
      <vt:lpstr>PowerPoint Presentation</vt:lpstr>
      <vt:lpstr>Model Tuning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Malhotra</dc:creator>
  <cp:lastModifiedBy>Sumeet Sawant</cp:lastModifiedBy>
  <cp:revision>242</cp:revision>
  <dcterms:created xsi:type="dcterms:W3CDTF">2021-01-27T01:09:09Z</dcterms:created>
  <dcterms:modified xsi:type="dcterms:W3CDTF">2021-01-31T07:32:06Z</dcterms:modified>
</cp:coreProperties>
</file>