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67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i5655FWdjzka6Ng09WK0tSdbPj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AC53EC-A6E9-4A1D-9EC8-73638FB54E95}">
  <a:tblStyle styleId="{CEAC53EC-A6E9-4A1D-9EC8-73638FB54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1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07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99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bfac407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bfac407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c3a977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c3a977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c3a977f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c3a977f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ac3a977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ac3a977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recipe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200749"/>
            <a:ext cx="7772400" cy="143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FOOD RECIPE RECOMMENDATION SYSTEM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981697" y="3810266"/>
            <a:ext cx="7185561" cy="128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 sz="1679"/>
              <a:t>BY : 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 sz="1679"/>
              <a:t>DHIVYA SWAMINATHAN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 sz="1679"/>
              <a:t>SHILPA SINGH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None/>
            </a:pPr>
            <a:r>
              <a:rPr lang="en-US" sz="1679"/>
              <a:t>SUMEET MISHRA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-10886" y="6368143"/>
            <a:ext cx="9154886" cy="489857"/>
          </a:xfrm>
          <a:prstGeom prst="rect">
            <a:avLst/>
          </a:prstGeom>
          <a:solidFill>
            <a:srgbClr val="69030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607126" y="-195943"/>
            <a:ext cx="696686" cy="1709057"/>
            <a:chOff x="607126" y="-195943"/>
            <a:chExt cx="696686" cy="1709057"/>
          </a:xfrm>
        </p:grpSpPr>
        <p:sp>
          <p:nvSpPr>
            <p:cNvPr id="88" name="Google Shape;88;p1"/>
            <p:cNvSpPr/>
            <p:nvPr/>
          </p:nvSpPr>
          <p:spPr>
            <a:xfrm>
              <a:off x="607126" y="-195943"/>
              <a:ext cx="685800" cy="1709057"/>
            </a:xfrm>
            <a:prstGeom prst="rect">
              <a:avLst/>
            </a:prstGeom>
            <a:solidFill>
              <a:srgbClr val="A70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 l="9822" t="10714" r="10491" b="12499"/>
            <a:stretch/>
          </p:blipFill>
          <p:spPr>
            <a:xfrm>
              <a:off x="618012" y="771076"/>
              <a:ext cx="685800" cy="66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"/>
          <p:cNvSpPr txBox="1"/>
          <p:nvPr/>
        </p:nvSpPr>
        <p:spPr>
          <a:xfrm>
            <a:off x="685801" y="3674446"/>
            <a:ext cx="7772399" cy="36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680855" y="6431972"/>
            <a:ext cx="65566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LUDDY SCHOOL OF INFORMATICS, COMPUTING AND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ctrTitle"/>
          </p:nvPr>
        </p:nvSpPr>
        <p:spPr>
          <a:xfrm>
            <a:off x="685801" y="193026"/>
            <a:ext cx="7772400" cy="71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/>
              <a:t>Future Scope</a:t>
            </a:r>
            <a:endParaRPr dirty="0"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1"/>
          </p:nvPr>
        </p:nvSpPr>
        <p:spPr>
          <a:xfrm>
            <a:off x="692494" y="1149599"/>
            <a:ext cx="8015088" cy="5139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The next step would be to train our model with all the recipes we scraped and annotated and observe model performance. 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The long-term goal of this project is to implement this onto a home-assistance device like Amazon Alexa or Google Home by using their speech processing module to take input from the user and suggest recipes accordingly.</a:t>
            </a:r>
            <a:endParaRPr sz="2400" dirty="0"/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Technical enhancement as a next step include:</a:t>
            </a:r>
            <a:endParaRPr dirty="0"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Taking into consideration quantities of ingredients available with the user and suggest recipes based on quantity as well.</a:t>
            </a:r>
            <a:endParaRPr dirty="0"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Suggesting Top 5 or Top 10 close match recipes.</a:t>
            </a:r>
            <a:endParaRPr dirty="0"/>
          </a:p>
          <a:p>
            <a:pPr marL="8001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If no recipe found with exact match of ingredients, build a module to suggest what more ingredients are required to accomplish the suggested recipe avoiding the allergic ingredients/recipes to the user if any.</a:t>
            </a:r>
            <a:endParaRPr dirty="0"/>
          </a:p>
          <a:p>
            <a:pPr marL="342900" lvl="0" indent="-190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sp>
        <p:nvSpPr>
          <p:cNvPr id="174" name="Google Shape;174;p5"/>
          <p:cNvSpPr/>
          <p:nvPr/>
        </p:nvSpPr>
        <p:spPr>
          <a:xfrm>
            <a:off x="-10886" y="6368143"/>
            <a:ext cx="9154886" cy="489857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5"/>
          <p:cNvGrpSpPr/>
          <p:nvPr/>
        </p:nvGrpSpPr>
        <p:grpSpPr>
          <a:xfrm>
            <a:off x="433417" y="5963222"/>
            <a:ext cx="515154" cy="874000"/>
            <a:chOff x="607126" y="-195943"/>
            <a:chExt cx="689818" cy="1709057"/>
          </a:xfrm>
        </p:grpSpPr>
        <p:sp>
          <p:nvSpPr>
            <p:cNvPr id="176" name="Google Shape;176;p5"/>
            <p:cNvSpPr/>
            <p:nvPr/>
          </p:nvSpPr>
          <p:spPr>
            <a:xfrm>
              <a:off x="607126" y="-195943"/>
              <a:ext cx="685800" cy="1709057"/>
            </a:xfrm>
            <a:prstGeom prst="rect">
              <a:avLst/>
            </a:prstGeom>
            <a:solidFill>
              <a:srgbClr val="A7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p5"/>
            <p:cNvPicPr preferRelativeResize="0"/>
            <p:nvPr/>
          </p:nvPicPr>
          <p:blipFill rotWithShape="1">
            <a:blip r:embed="rId3">
              <a:alphaModFix/>
            </a:blip>
            <a:srcRect l="9822" t="10714" r="10491" b="12499"/>
            <a:stretch/>
          </p:blipFill>
          <p:spPr>
            <a:xfrm>
              <a:off x="611144" y="-101763"/>
              <a:ext cx="685800" cy="9073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5"/>
          <p:cNvSpPr txBox="1"/>
          <p:nvPr/>
        </p:nvSpPr>
        <p:spPr>
          <a:xfrm>
            <a:off x="685801" y="3674446"/>
            <a:ext cx="7772399" cy="36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2531327" y="6431972"/>
            <a:ext cx="67061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LUDDY SCHOOL OF INFORMATICS, COMPUTING AND ENGINEERING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ctrTitle"/>
          </p:nvPr>
        </p:nvSpPr>
        <p:spPr>
          <a:xfrm>
            <a:off x="685801" y="382595"/>
            <a:ext cx="7772400" cy="71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/>
              <a:t>Introduction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subTitle" idx="1"/>
          </p:nvPr>
        </p:nvSpPr>
        <p:spPr>
          <a:xfrm>
            <a:off x="433425" y="1419775"/>
            <a:ext cx="8393700" cy="41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Objective:</a:t>
            </a:r>
            <a:endParaRPr b="1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In this project, we are trying to build the main components of a Recipe Recommendation system which will take ingredients as input and suggest the recipes for these ingredients.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dirty="0"/>
              <a:t>Motivation: </a:t>
            </a:r>
            <a:endParaRPr sz="2400" b="1" dirty="0"/>
          </a:p>
          <a:p>
            <a:pPr marL="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dirty="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the prevalence of internet, whole world is connected, and different users of different countries are sharing millions of new recipes on the internet world-wide. So, as a result users are not aware of the all the recipes on the web.</a:t>
            </a:r>
            <a:r>
              <a:rPr lang="en-US" sz="1800" b="1" dirty="0"/>
              <a:t>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In such scenario, a recipe recommendation system which can predict the recipes by taking the list of ingredients as input will be very useful to them.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400" b="1" dirty="0"/>
          </a:p>
        </p:txBody>
      </p:sp>
      <p:sp>
        <p:nvSpPr>
          <p:cNvPr id="98" name="Google Shape;98;p2"/>
          <p:cNvSpPr/>
          <p:nvPr/>
        </p:nvSpPr>
        <p:spPr>
          <a:xfrm>
            <a:off x="-10886" y="6368143"/>
            <a:ext cx="9154886" cy="489857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433417" y="5963222"/>
            <a:ext cx="515154" cy="874000"/>
            <a:chOff x="607126" y="-195943"/>
            <a:chExt cx="689818" cy="1709057"/>
          </a:xfrm>
        </p:grpSpPr>
        <p:sp>
          <p:nvSpPr>
            <p:cNvPr id="100" name="Google Shape;100;p2"/>
            <p:cNvSpPr/>
            <p:nvPr/>
          </p:nvSpPr>
          <p:spPr>
            <a:xfrm>
              <a:off x="607126" y="-195943"/>
              <a:ext cx="685800" cy="1709057"/>
            </a:xfrm>
            <a:prstGeom prst="rect">
              <a:avLst/>
            </a:prstGeom>
            <a:solidFill>
              <a:srgbClr val="A7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2"/>
            <p:cNvPicPr preferRelativeResize="0"/>
            <p:nvPr/>
          </p:nvPicPr>
          <p:blipFill rotWithShape="1">
            <a:blip r:embed="rId3">
              <a:alphaModFix/>
            </a:blip>
            <a:srcRect l="9822" t="10714" r="10491" b="12499"/>
            <a:stretch/>
          </p:blipFill>
          <p:spPr>
            <a:xfrm>
              <a:off x="611144" y="-101763"/>
              <a:ext cx="685800" cy="9073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2"/>
          <p:cNvSpPr txBox="1"/>
          <p:nvPr/>
        </p:nvSpPr>
        <p:spPr>
          <a:xfrm>
            <a:off x="2575933" y="6431972"/>
            <a:ext cx="6661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LUDDY SCHOOL OF INFORMATICS, COMPUTING AND ENGINEERING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ctrTitle"/>
          </p:nvPr>
        </p:nvSpPr>
        <p:spPr>
          <a:xfrm>
            <a:off x="685801" y="382595"/>
            <a:ext cx="7772400" cy="71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3600"/>
            </a:pPr>
            <a:r>
              <a:rPr lang="en-US" sz="3600" b="1" dirty="0"/>
              <a:t>Implementation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subTitle" idx="1"/>
          </p:nvPr>
        </p:nvSpPr>
        <p:spPr>
          <a:xfrm>
            <a:off x="433425" y="1165266"/>
            <a:ext cx="8393700" cy="479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61950" lvl="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Data </a:t>
            </a:r>
            <a:r>
              <a:rPr lang="en-US" sz="1800" b="1"/>
              <a:t>Collection</a:t>
            </a:r>
            <a:r>
              <a:rPr lang="en-US" sz="1800"/>
              <a:t>: We </a:t>
            </a:r>
            <a:r>
              <a:rPr lang="en-US" sz="1800" dirty="0"/>
              <a:t>collected around 435 recipes from the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Allrecipes</a:t>
            </a:r>
            <a:r>
              <a:rPr lang="en-US" sz="1800" dirty="0"/>
              <a:t> website, its sub-categories and all its pages using a web-crawler using the BeautifulSoup package in python. </a:t>
            </a:r>
          </a:p>
          <a:p>
            <a:pPr marL="76200" lvl="0" indent="0" algn="l"/>
            <a:endParaRPr lang="en-US" sz="1800" dirty="0"/>
          </a:p>
          <a:p>
            <a:pPr marL="3619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Reference data creation</a:t>
            </a:r>
            <a:r>
              <a:rPr lang="en-US" sz="1800" dirty="0"/>
              <a:t>: From all the above recipes we gathered the set of unique ingredients and prepared the reference data for lookup which could be used by the annotation task.</a:t>
            </a:r>
          </a:p>
          <a:p>
            <a:pPr marL="76200" lvl="0" indent="0" algn="l">
              <a:spcBef>
                <a:spcPts val="0"/>
              </a:spcBef>
            </a:pPr>
            <a:endParaRPr lang="en-US" sz="1800" dirty="0"/>
          </a:p>
          <a:p>
            <a:pPr marL="3619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Corpus Annotation</a:t>
            </a:r>
            <a:r>
              <a:rPr lang="en-US" sz="1800" dirty="0"/>
              <a:t>: We scanned all the recipe files using a script, divided them into sentences through core-</a:t>
            </a:r>
            <a:r>
              <a:rPr lang="en-US" sz="1800" dirty="0" err="1"/>
              <a:t>nlp</a:t>
            </a:r>
            <a:r>
              <a:rPr lang="en-US" sz="1800" dirty="0"/>
              <a:t> and annotated each token in the sentence as “B-OTH” if it was an ingredient and “O” if it was not an ingredient.</a:t>
            </a:r>
          </a:p>
          <a:p>
            <a:pPr marL="3619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619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Pre-processing</a:t>
            </a:r>
            <a:r>
              <a:rPr lang="en-US" sz="1800" dirty="0"/>
              <a:t>: Then we prepared training data from the annotated files using some pre-processing techniques.</a:t>
            </a:r>
          </a:p>
          <a:p>
            <a:pPr marL="3619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619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LSTM with Elmo Model</a:t>
            </a:r>
            <a:r>
              <a:rPr lang="en-US" sz="1800" dirty="0"/>
              <a:t>: For ingredient identification in recipes, we tried LSTM and LSTM with Elmo Embeddings which gave good accuracy.</a:t>
            </a:r>
          </a:p>
          <a:p>
            <a:pPr marL="3619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619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Recipe Prediction</a:t>
            </a:r>
            <a:r>
              <a:rPr lang="en-US" sz="1800" dirty="0"/>
              <a:t>: Then we created a text classification model to predict recipes from the ingredients.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b="1" dirty="0"/>
          </a:p>
        </p:txBody>
      </p:sp>
      <p:sp>
        <p:nvSpPr>
          <p:cNvPr id="98" name="Google Shape;98;p2"/>
          <p:cNvSpPr/>
          <p:nvPr/>
        </p:nvSpPr>
        <p:spPr>
          <a:xfrm>
            <a:off x="-10886" y="6368143"/>
            <a:ext cx="9154886" cy="489857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433417" y="5963222"/>
            <a:ext cx="515154" cy="874000"/>
            <a:chOff x="607126" y="-195943"/>
            <a:chExt cx="689818" cy="1709057"/>
          </a:xfrm>
        </p:grpSpPr>
        <p:sp>
          <p:nvSpPr>
            <p:cNvPr id="100" name="Google Shape;100;p2"/>
            <p:cNvSpPr/>
            <p:nvPr/>
          </p:nvSpPr>
          <p:spPr>
            <a:xfrm>
              <a:off x="607126" y="-195943"/>
              <a:ext cx="685800" cy="1709057"/>
            </a:xfrm>
            <a:prstGeom prst="rect">
              <a:avLst/>
            </a:prstGeom>
            <a:solidFill>
              <a:srgbClr val="A7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2"/>
            <p:cNvPicPr preferRelativeResize="0"/>
            <p:nvPr/>
          </p:nvPicPr>
          <p:blipFill rotWithShape="1">
            <a:blip r:embed="rId4">
              <a:alphaModFix/>
            </a:blip>
            <a:srcRect l="9822" t="10714" r="10491" b="12499"/>
            <a:stretch/>
          </p:blipFill>
          <p:spPr>
            <a:xfrm>
              <a:off x="611144" y="-101763"/>
              <a:ext cx="685800" cy="9073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2"/>
          <p:cNvSpPr txBox="1"/>
          <p:nvPr/>
        </p:nvSpPr>
        <p:spPr>
          <a:xfrm>
            <a:off x="2575933" y="6431972"/>
            <a:ext cx="6661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LUDDY SCHOOL OF INFORMATICS, COMPUTING AND ENGINEERING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4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ctrTitle"/>
          </p:nvPr>
        </p:nvSpPr>
        <p:spPr>
          <a:xfrm>
            <a:off x="685800" y="348250"/>
            <a:ext cx="77724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/>
              <a:t>Architecture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subTitle" idx="1"/>
          </p:nvPr>
        </p:nvSpPr>
        <p:spPr>
          <a:xfrm>
            <a:off x="692500" y="1029962"/>
            <a:ext cx="7772400" cy="48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ELMO Language Model</a:t>
            </a:r>
            <a:r>
              <a:rPr lang="en-US" sz="13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ELMo gained its language understanding from being trained to predict the next word in a sequence of words - a task called </a:t>
            </a:r>
            <a:r>
              <a:rPr lang="en-US" sz="14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Language Modeling</a:t>
            </a:r>
            <a:endParaRPr sz="1400"/>
          </a:p>
          <a:p>
            <a:pPr marL="342900" lvl="0" indent="-190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400"/>
          </a:p>
          <a:p>
            <a:pPr marL="342900" lvl="0" indent="-190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190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sp>
        <p:nvSpPr>
          <p:cNvPr id="119" name="Google Shape;119;p3"/>
          <p:cNvSpPr txBox="1"/>
          <p:nvPr/>
        </p:nvSpPr>
        <p:spPr>
          <a:xfrm>
            <a:off x="685801" y="3674446"/>
            <a:ext cx="7772399" cy="36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0CCDEF-F2EE-A34F-9F0C-6D6547452094}"/>
              </a:ext>
            </a:extLst>
          </p:cNvPr>
          <p:cNvGrpSpPr/>
          <p:nvPr/>
        </p:nvGrpSpPr>
        <p:grpSpPr>
          <a:xfrm>
            <a:off x="-10886" y="5963222"/>
            <a:ext cx="9248407" cy="894778"/>
            <a:chOff x="-10886" y="5963222"/>
            <a:chExt cx="9248407" cy="894778"/>
          </a:xfrm>
        </p:grpSpPr>
        <p:sp>
          <p:nvSpPr>
            <p:cNvPr id="115" name="Google Shape;115;p3"/>
            <p:cNvSpPr/>
            <p:nvPr/>
          </p:nvSpPr>
          <p:spPr>
            <a:xfrm>
              <a:off x="-10886" y="6368143"/>
              <a:ext cx="9154886" cy="489857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3"/>
            <p:cNvGrpSpPr/>
            <p:nvPr/>
          </p:nvGrpSpPr>
          <p:grpSpPr>
            <a:xfrm>
              <a:off x="433417" y="5963222"/>
              <a:ext cx="515154" cy="874000"/>
              <a:chOff x="607126" y="-195943"/>
              <a:chExt cx="689818" cy="1709057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607126" y="-195943"/>
                <a:ext cx="685800" cy="1709057"/>
              </a:xfrm>
              <a:prstGeom prst="rect">
                <a:avLst/>
              </a:prstGeom>
              <a:solidFill>
                <a:srgbClr val="A7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8" name="Google Shape;118;p3"/>
              <p:cNvPicPr preferRelativeResize="0"/>
              <p:nvPr/>
            </p:nvPicPr>
            <p:blipFill rotWithShape="1">
              <a:blip r:embed="rId3">
                <a:alphaModFix/>
              </a:blip>
              <a:srcRect l="9822" t="10714" r="10491" b="12499"/>
              <a:stretch/>
            </p:blipFill>
            <p:spPr>
              <a:xfrm>
                <a:off x="611144" y="-101763"/>
                <a:ext cx="685800" cy="9073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" name="Google Shape;120;p3"/>
            <p:cNvSpPr txBox="1"/>
            <p:nvPr/>
          </p:nvSpPr>
          <p:spPr>
            <a:xfrm>
              <a:off x="2564781" y="6431972"/>
              <a:ext cx="66727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LUDDY SCHOOL OF INFORMATICS, COMPUTING AND ENGINEERING</a:t>
              </a:r>
              <a:endParaRPr dirty="0"/>
            </a:p>
          </p:txBody>
        </p:sp>
      </p:grpSp>
      <p:pic>
        <p:nvPicPr>
          <p:cNvPr id="121" name="Google Shape;1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50" y="2357450"/>
            <a:ext cx="8170651" cy="289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ctrTitle"/>
          </p:nvPr>
        </p:nvSpPr>
        <p:spPr>
          <a:xfrm>
            <a:off x="685800" y="214438"/>
            <a:ext cx="77724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dirty="0"/>
              <a:t>Model</a:t>
            </a:r>
            <a:endParaRPr dirty="0"/>
          </a:p>
        </p:txBody>
      </p:sp>
      <p:sp>
        <p:nvSpPr>
          <p:cNvPr id="115" name="Google Shape;115;p3"/>
          <p:cNvSpPr/>
          <p:nvPr/>
        </p:nvSpPr>
        <p:spPr>
          <a:xfrm>
            <a:off x="-10886" y="6368143"/>
            <a:ext cx="9154886" cy="489857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433417" y="5963222"/>
            <a:ext cx="515154" cy="874000"/>
            <a:chOff x="607126" y="-195943"/>
            <a:chExt cx="689818" cy="1709057"/>
          </a:xfrm>
        </p:grpSpPr>
        <p:sp>
          <p:nvSpPr>
            <p:cNvPr id="117" name="Google Shape;117;p3"/>
            <p:cNvSpPr/>
            <p:nvPr/>
          </p:nvSpPr>
          <p:spPr>
            <a:xfrm>
              <a:off x="607126" y="-195943"/>
              <a:ext cx="685800" cy="1709057"/>
            </a:xfrm>
            <a:prstGeom prst="rect">
              <a:avLst/>
            </a:prstGeom>
            <a:solidFill>
              <a:srgbClr val="A7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3"/>
            <p:cNvPicPr preferRelativeResize="0"/>
            <p:nvPr/>
          </p:nvPicPr>
          <p:blipFill rotWithShape="1">
            <a:blip r:embed="rId3">
              <a:alphaModFix/>
            </a:blip>
            <a:srcRect l="9822" t="10714" r="10491" b="12499"/>
            <a:stretch/>
          </p:blipFill>
          <p:spPr>
            <a:xfrm>
              <a:off x="611144" y="-101763"/>
              <a:ext cx="685800" cy="9073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3"/>
          <p:cNvSpPr txBox="1"/>
          <p:nvPr/>
        </p:nvSpPr>
        <p:spPr>
          <a:xfrm>
            <a:off x="685801" y="3674446"/>
            <a:ext cx="7772399" cy="36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564781" y="6431972"/>
            <a:ext cx="66727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LUDDY SCHOOL OF INFORMATICS, COMPUTING AND ENGINEERING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F0BB0-6A99-6E46-9438-2AF57B157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687" y="1057235"/>
            <a:ext cx="6413810" cy="52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6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bfac4070_0_33"/>
          <p:cNvSpPr txBox="1">
            <a:spLocks noGrp="1"/>
          </p:cNvSpPr>
          <p:nvPr>
            <p:ph type="ctrTitle"/>
          </p:nvPr>
        </p:nvSpPr>
        <p:spPr>
          <a:xfrm>
            <a:off x="685800" y="212050"/>
            <a:ext cx="7772400" cy="48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 Experiment Results</a:t>
            </a:r>
            <a:endParaRPr sz="3600" dirty="0"/>
          </a:p>
        </p:txBody>
      </p:sp>
      <p:graphicFrame>
        <p:nvGraphicFramePr>
          <p:cNvPr id="147" name="Google Shape;147;g7abfac4070_0_33"/>
          <p:cNvGraphicFramePr/>
          <p:nvPr>
            <p:extLst>
              <p:ext uri="{D42A27DB-BD31-4B8C-83A1-F6EECF244321}">
                <p14:modId xmlns:p14="http://schemas.microsoft.com/office/powerpoint/2010/main" val="3197709496"/>
              </p:ext>
            </p:extLst>
          </p:nvPr>
        </p:nvGraphicFramePr>
        <p:xfrm>
          <a:off x="952500" y="1002959"/>
          <a:ext cx="7239000" cy="1177300"/>
        </p:xfrm>
        <a:graphic>
          <a:graphicData uri="http://schemas.openxmlformats.org/drawingml/2006/table">
            <a:tbl>
              <a:tblPr>
                <a:noFill/>
                <a:tableStyleId>{CEAC53EC-A6E9-4A1D-9EC8-73638FB54E95}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</a:t>
                      </a:r>
                      <a:r>
                        <a:rPr lang="en-US" sz="1800"/>
                        <a:t>  Precision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</a:t>
                      </a:r>
                      <a:r>
                        <a:rPr lang="en-US" sz="1800" dirty="0"/>
                        <a:t>    Recall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</a:t>
                      </a:r>
                      <a:r>
                        <a:rPr lang="en-US" sz="1800" dirty="0"/>
                        <a:t>F1-score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</a:t>
                      </a:r>
                      <a:r>
                        <a:rPr lang="en-US" sz="1800"/>
                        <a:t> 95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 </a:t>
                      </a:r>
                      <a:r>
                        <a:rPr lang="en-US" sz="1800" dirty="0"/>
                        <a:t>  93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</a:t>
                      </a:r>
                      <a:r>
                        <a:rPr lang="en-US" sz="1800" dirty="0"/>
                        <a:t>   94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8" name="Google Shape;148;g7abfac4070_0_33"/>
          <p:cNvSpPr txBox="1"/>
          <p:nvPr/>
        </p:nvSpPr>
        <p:spPr>
          <a:xfrm>
            <a:off x="945570" y="2425892"/>
            <a:ext cx="7594500" cy="3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input_1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['serve' 'hot' 'with' 'tortillas' 'and' 'shredded' 'cheese' 'allowing'</a:t>
            </a:r>
            <a:endParaRPr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'everyone' 'to' 'make' 'their' 'own' 'fajita' '.' '</a:t>
            </a:r>
            <a:r>
              <a:rPr lang="en-US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PADword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PADword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output_1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:['O', 'O', 'O', 'B-OTH', 'O', 'O', 'B-OTH', 'O', 'O', 'O', 'O', 'O', 'O', 'O', 'O', 'O']</a:t>
            </a:r>
            <a:endParaRPr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input_2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['in' 'a' 'large' 'bowl' 'cream' 'sugar' 'and' 'butter' 'or' 'margarine'</a:t>
            </a:r>
            <a:endParaRPr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'.' '</a:t>
            </a:r>
            <a:r>
              <a:rPr lang="en-US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PADword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PADword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PADword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PADword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PADword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PADword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PADword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output_2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:['O', 'O', 'O', 'O', 'B-OTH','B-OTH', 'O', 'B-OTH', 'O', 'B-OTH', 'O', 'O', 'O', 'O', 'O']</a:t>
            </a:r>
            <a:endParaRPr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2FFCFB-A8DE-8941-B77B-A0AC5AF8BE99}"/>
              </a:ext>
            </a:extLst>
          </p:cNvPr>
          <p:cNvGrpSpPr/>
          <p:nvPr/>
        </p:nvGrpSpPr>
        <p:grpSpPr>
          <a:xfrm>
            <a:off x="-10886" y="5963222"/>
            <a:ext cx="9248407" cy="894778"/>
            <a:chOff x="-10886" y="5963222"/>
            <a:chExt cx="9248407" cy="894778"/>
          </a:xfrm>
        </p:grpSpPr>
        <p:sp>
          <p:nvSpPr>
            <p:cNvPr id="6" name="Google Shape;115;p3">
              <a:extLst>
                <a:ext uri="{FF2B5EF4-FFF2-40B4-BE49-F238E27FC236}">
                  <a16:creationId xmlns:a16="http://schemas.microsoft.com/office/drawing/2014/main" id="{D39A9EE0-C39A-814C-8497-67A1B7B33C5E}"/>
                </a:ext>
              </a:extLst>
            </p:cNvPr>
            <p:cNvSpPr/>
            <p:nvPr/>
          </p:nvSpPr>
          <p:spPr>
            <a:xfrm>
              <a:off x="-10886" y="6368143"/>
              <a:ext cx="9154886" cy="489857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116;p3">
              <a:extLst>
                <a:ext uri="{FF2B5EF4-FFF2-40B4-BE49-F238E27FC236}">
                  <a16:creationId xmlns:a16="http://schemas.microsoft.com/office/drawing/2014/main" id="{8A2182AC-F503-1540-AAE9-411D80166A88}"/>
                </a:ext>
              </a:extLst>
            </p:cNvPr>
            <p:cNvGrpSpPr/>
            <p:nvPr/>
          </p:nvGrpSpPr>
          <p:grpSpPr>
            <a:xfrm>
              <a:off x="433417" y="5963222"/>
              <a:ext cx="515154" cy="874000"/>
              <a:chOff x="607126" y="-195943"/>
              <a:chExt cx="689818" cy="1709057"/>
            </a:xfrm>
          </p:grpSpPr>
          <p:sp>
            <p:nvSpPr>
              <p:cNvPr id="9" name="Google Shape;117;p3">
                <a:extLst>
                  <a:ext uri="{FF2B5EF4-FFF2-40B4-BE49-F238E27FC236}">
                    <a16:creationId xmlns:a16="http://schemas.microsoft.com/office/drawing/2014/main" id="{CDD835B8-6880-AF49-AF9C-13EC977BB05C}"/>
                  </a:ext>
                </a:extLst>
              </p:cNvPr>
              <p:cNvSpPr/>
              <p:nvPr/>
            </p:nvSpPr>
            <p:spPr>
              <a:xfrm>
                <a:off x="607126" y="-195943"/>
                <a:ext cx="685800" cy="1709057"/>
              </a:xfrm>
              <a:prstGeom prst="rect">
                <a:avLst/>
              </a:prstGeom>
              <a:solidFill>
                <a:srgbClr val="A7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" name="Google Shape;118;p3">
                <a:extLst>
                  <a:ext uri="{FF2B5EF4-FFF2-40B4-BE49-F238E27FC236}">
                    <a16:creationId xmlns:a16="http://schemas.microsoft.com/office/drawing/2014/main" id="{F7A513E0-958F-2B4F-B515-8A4EE01BE68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9822" t="10714" r="10491" b="12499"/>
              <a:stretch/>
            </p:blipFill>
            <p:spPr>
              <a:xfrm>
                <a:off x="611144" y="-101763"/>
                <a:ext cx="685800" cy="9073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" name="Google Shape;120;p3">
              <a:extLst>
                <a:ext uri="{FF2B5EF4-FFF2-40B4-BE49-F238E27FC236}">
                  <a16:creationId xmlns:a16="http://schemas.microsoft.com/office/drawing/2014/main" id="{A3DB36B4-96EA-4042-9C6D-582E078BF0A2}"/>
                </a:ext>
              </a:extLst>
            </p:cNvPr>
            <p:cNvSpPr txBox="1"/>
            <p:nvPr/>
          </p:nvSpPr>
          <p:spPr>
            <a:xfrm>
              <a:off x="2564781" y="6431972"/>
              <a:ext cx="66727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LUDDY SCHOOL OF INFORMATICS, COMPUTING AND ENGINEERING</a:t>
              </a: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c3a977f4_0_0"/>
          <p:cNvSpPr txBox="1">
            <a:spLocks noGrp="1"/>
          </p:cNvSpPr>
          <p:nvPr>
            <p:ph type="ctrTitle"/>
          </p:nvPr>
        </p:nvSpPr>
        <p:spPr>
          <a:xfrm>
            <a:off x="685800" y="352031"/>
            <a:ext cx="7586100" cy="70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Text Classification Model</a:t>
            </a:r>
            <a:endParaRPr sz="3600" b="1" dirty="0"/>
          </a:p>
        </p:txBody>
      </p:sp>
      <p:sp>
        <p:nvSpPr>
          <p:cNvPr id="154" name="Google Shape;154;g7ac3a977f4_0_0"/>
          <p:cNvSpPr txBox="1">
            <a:spLocks noGrp="1"/>
          </p:cNvSpPr>
          <p:nvPr>
            <p:ph type="subTitle" idx="1"/>
          </p:nvPr>
        </p:nvSpPr>
        <p:spPr>
          <a:xfrm>
            <a:off x="339896" y="1361125"/>
            <a:ext cx="8201937" cy="509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takes ingredients as input and recipe name as ground truth for training.</a:t>
            </a: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52425" lvl="0" indent="-352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learns to predict recipes from given set of ingredients.</a:t>
            </a: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55" name="Google Shape;155;g7ac3a977f4_0_0"/>
          <p:cNvGraphicFramePr/>
          <p:nvPr/>
        </p:nvGraphicFramePr>
        <p:xfrm>
          <a:off x="952500" y="3048000"/>
          <a:ext cx="7212825" cy="2323205"/>
        </p:xfrm>
        <a:graphic>
          <a:graphicData uri="http://schemas.openxmlformats.org/drawingml/2006/table">
            <a:tbl>
              <a:tblPr>
                <a:noFill/>
                <a:tableStyleId>{CEAC53EC-A6E9-4A1D-9EC8-73638FB54E95}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Work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Recipe Files Trained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Train Accuracy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Test Accuracy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Predict recipes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from ingredients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EC4FB36-CDBC-9E4F-9221-3E247FE4E80E}"/>
              </a:ext>
            </a:extLst>
          </p:cNvPr>
          <p:cNvGrpSpPr/>
          <p:nvPr/>
        </p:nvGrpSpPr>
        <p:grpSpPr>
          <a:xfrm>
            <a:off x="-10886" y="5963222"/>
            <a:ext cx="9248407" cy="894778"/>
            <a:chOff x="-10886" y="5963222"/>
            <a:chExt cx="9248407" cy="894778"/>
          </a:xfrm>
        </p:grpSpPr>
        <p:sp>
          <p:nvSpPr>
            <p:cNvPr id="6" name="Google Shape;115;p3">
              <a:extLst>
                <a:ext uri="{FF2B5EF4-FFF2-40B4-BE49-F238E27FC236}">
                  <a16:creationId xmlns:a16="http://schemas.microsoft.com/office/drawing/2014/main" id="{65753484-3BE7-524B-9AA5-82D6A53C1594}"/>
                </a:ext>
              </a:extLst>
            </p:cNvPr>
            <p:cNvSpPr/>
            <p:nvPr/>
          </p:nvSpPr>
          <p:spPr>
            <a:xfrm>
              <a:off x="-10886" y="6368143"/>
              <a:ext cx="9154886" cy="489857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116;p3">
              <a:extLst>
                <a:ext uri="{FF2B5EF4-FFF2-40B4-BE49-F238E27FC236}">
                  <a16:creationId xmlns:a16="http://schemas.microsoft.com/office/drawing/2014/main" id="{D65DAD8B-4692-4744-8808-13A4F6CF365B}"/>
                </a:ext>
              </a:extLst>
            </p:cNvPr>
            <p:cNvGrpSpPr/>
            <p:nvPr/>
          </p:nvGrpSpPr>
          <p:grpSpPr>
            <a:xfrm>
              <a:off x="433417" y="5963222"/>
              <a:ext cx="515154" cy="874000"/>
              <a:chOff x="607126" y="-195943"/>
              <a:chExt cx="689818" cy="1709057"/>
            </a:xfrm>
          </p:grpSpPr>
          <p:sp>
            <p:nvSpPr>
              <p:cNvPr id="9" name="Google Shape;117;p3">
                <a:extLst>
                  <a:ext uri="{FF2B5EF4-FFF2-40B4-BE49-F238E27FC236}">
                    <a16:creationId xmlns:a16="http://schemas.microsoft.com/office/drawing/2014/main" id="{9BB718E9-60EA-EA46-9B93-808F8646BB30}"/>
                  </a:ext>
                </a:extLst>
              </p:cNvPr>
              <p:cNvSpPr/>
              <p:nvPr/>
            </p:nvSpPr>
            <p:spPr>
              <a:xfrm>
                <a:off x="607126" y="-195943"/>
                <a:ext cx="685800" cy="1709057"/>
              </a:xfrm>
              <a:prstGeom prst="rect">
                <a:avLst/>
              </a:prstGeom>
              <a:solidFill>
                <a:srgbClr val="A7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" name="Google Shape;118;p3">
                <a:extLst>
                  <a:ext uri="{FF2B5EF4-FFF2-40B4-BE49-F238E27FC236}">
                    <a16:creationId xmlns:a16="http://schemas.microsoft.com/office/drawing/2014/main" id="{4017ED25-D846-054A-BB1E-7C02F956A95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9822" t="10714" r="10491" b="12499"/>
              <a:stretch/>
            </p:blipFill>
            <p:spPr>
              <a:xfrm>
                <a:off x="611144" y="-101763"/>
                <a:ext cx="685800" cy="9073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" name="Google Shape;120;p3">
              <a:extLst>
                <a:ext uri="{FF2B5EF4-FFF2-40B4-BE49-F238E27FC236}">
                  <a16:creationId xmlns:a16="http://schemas.microsoft.com/office/drawing/2014/main" id="{9810F8A7-337A-5A4B-B51C-44362336EF0E}"/>
                </a:ext>
              </a:extLst>
            </p:cNvPr>
            <p:cNvSpPr txBox="1"/>
            <p:nvPr/>
          </p:nvSpPr>
          <p:spPr>
            <a:xfrm>
              <a:off x="2564781" y="6431972"/>
              <a:ext cx="66727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LUDDY SCHOOL OF INFORMATICS, COMPUTING AND ENGINEERING</a:t>
              </a:r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c3a977f4_0_21"/>
          <p:cNvSpPr txBox="1">
            <a:spLocks noGrp="1"/>
          </p:cNvSpPr>
          <p:nvPr>
            <p:ph type="ctrTitle"/>
          </p:nvPr>
        </p:nvSpPr>
        <p:spPr>
          <a:xfrm>
            <a:off x="685800" y="382595"/>
            <a:ext cx="7772400" cy="722356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Results</a:t>
            </a:r>
            <a:endParaRPr sz="3600" dirty="0"/>
          </a:p>
        </p:txBody>
      </p:sp>
      <p:sp>
        <p:nvSpPr>
          <p:cNvPr id="161" name="Google Shape;161;g7ac3a977f4_0_21"/>
          <p:cNvSpPr txBox="1">
            <a:spLocks noGrp="1"/>
          </p:cNvSpPr>
          <p:nvPr>
            <p:ph type="subTitle" idx="1"/>
          </p:nvPr>
        </p:nvSpPr>
        <p:spPr>
          <a:xfrm>
            <a:off x="685800" y="1168779"/>
            <a:ext cx="7772400" cy="42284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'bean'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chillies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'choice'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'mint'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tahiini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'garbanzos'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'sesame'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Prediction</a:t>
            </a:r>
            <a:endParaRPr sz="1800" b="1" dirty="0"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Predicted label: </a:t>
            </a: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monastery_style_bean_soup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Predicted label: </a:t>
            </a: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hoomos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Ground Truth</a:t>
            </a:r>
            <a:endParaRPr sz="1800" b="1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hoomos</a:t>
            </a: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[</a:t>
            </a: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tahiini</a:t>
            </a: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garbanzos, sesame]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monastery_style_bean_soup</a:t>
            </a: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[bean, </a:t>
            </a: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chillies</a:t>
            </a: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choice, mint]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48A53C-7D2E-EB45-8985-201CEAB26203}"/>
              </a:ext>
            </a:extLst>
          </p:cNvPr>
          <p:cNvGrpSpPr/>
          <p:nvPr/>
        </p:nvGrpSpPr>
        <p:grpSpPr>
          <a:xfrm>
            <a:off x="-10886" y="5963222"/>
            <a:ext cx="9248407" cy="894778"/>
            <a:chOff x="-10886" y="5963222"/>
            <a:chExt cx="9248407" cy="894778"/>
          </a:xfrm>
        </p:grpSpPr>
        <p:sp>
          <p:nvSpPr>
            <p:cNvPr id="5" name="Google Shape;115;p3">
              <a:extLst>
                <a:ext uri="{FF2B5EF4-FFF2-40B4-BE49-F238E27FC236}">
                  <a16:creationId xmlns:a16="http://schemas.microsoft.com/office/drawing/2014/main" id="{363CFC5C-5140-EE4C-B502-DC4811673FE2}"/>
                </a:ext>
              </a:extLst>
            </p:cNvPr>
            <p:cNvSpPr/>
            <p:nvPr/>
          </p:nvSpPr>
          <p:spPr>
            <a:xfrm>
              <a:off x="-10886" y="6368143"/>
              <a:ext cx="9154886" cy="489857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116;p3">
              <a:extLst>
                <a:ext uri="{FF2B5EF4-FFF2-40B4-BE49-F238E27FC236}">
                  <a16:creationId xmlns:a16="http://schemas.microsoft.com/office/drawing/2014/main" id="{075E64C1-19D8-2A40-992A-15138D10E812}"/>
                </a:ext>
              </a:extLst>
            </p:cNvPr>
            <p:cNvGrpSpPr/>
            <p:nvPr/>
          </p:nvGrpSpPr>
          <p:grpSpPr>
            <a:xfrm>
              <a:off x="433417" y="5963222"/>
              <a:ext cx="515154" cy="874000"/>
              <a:chOff x="607126" y="-195943"/>
              <a:chExt cx="689818" cy="1709057"/>
            </a:xfrm>
          </p:grpSpPr>
          <p:sp>
            <p:nvSpPr>
              <p:cNvPr id="8" name="Google Shape;117;p3">
                <a:extLst>
                  <a:ext uri="{FF2B5EF4-FFF2-40B4-BE49-F238E27FC236}">
                    <a16:creationId xmlns:a16="http://schemas.microsoft.com/office/drawing/2014/main" id="{94E7FEF5-9D98-234D-9EAA-262AB34FA579}"/>
                  </a:ext>
                </a:extLst>
              </p:cNvPr>
              <p:cNvSpPr/>
              <p:nvPr/>
            </p:nvSpPr>
            <p:spPr>
              <a:xfrm>
                <a:off x="607126" y="-195943"/>
                <a:ext cx="685800" cy="1709057"/>
              </a:xfrm>
              <a:prstGeom prst="rect">
                <a:avLst/>
              </a:prstGeom>
              <a:solidFill>
                <a:srgbClr val="A7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" name="Google Shape;118;p3">
                <a:extLst>
                  <a:ext uri="{FF2B5EF4-FFF2-40B4-BE49-F238E27FC236}">
                    <a16:creationId xmlns:a16="http://schemas.microsoft.com/office/drawing/2014/main" id="{60C614C6-A993-9E48-9AA9-7BA67DA51D1E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9822" t="10714" r="10491" b="12499"/>
              <a:stretch/>
            </p:blipFill>
            <p:spPr>
              <a:xfrm>
                <a:off x="611144" y="-101763"/>
                <a:ext cx="685800" cy="9073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" name="Google Shape;120;p3">
              <a:extLst>
                <a:ext uri="{FF2B5EF4-FFF2-40B4-BE49-F238E27FC236}">
                  <a16:creationId xmlns:a16="http://schemas.microsoft.com/office/drawing/2014/main" id="{225C3D67-467C-7148-817C-573D88438B58}"/>
                </a:ext>
              </a:extLst>
            </p:cNvPr>
            <p:cNvSpPr txBox="1"/>
            <p:nvPr/>
          </p:nvSpPr>
          <p:spPr>
            <a:xfrm>
              <a:off x="2564781" y="6431972"/>
              <a:ext cx="66727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LUDDY SCHOOL OF INFORMATICS, COMPUTING AND ENGINEERING</a:t>
              </a:r>
              <a:endParaRPr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c3a977f4_0_10"/>
          <p:cNvSpPr txBox="1">
            <a:spLocks noGrp="1"/>
          </p:cNvSpPr>
          <p:nvPr>
            <p:ph type="ctrTitle"/>
          </p:nvPr>
        </p:nvSpPr>
        <p:spPr>
          <a:xfrm>
            <a:off x="908957" y="343054"/>
            <a:ext cx="7315200" cy="57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Results</a:t>
            </a:r>
            <a:endParaRPr sz="3600" dirty="0"/>
          </a:p>
        </p:txBody>
      </p:sp>
      <p:sp>
        <p:nvSpPr>
          <p:cNvPr id="167" name="Google Shape;167;g7ac3a977f4_0_10"/>
          <p:cNvSpPr txBox="1">
            <a:spLocks noGrp="1"/>
          </p:cNvSpPr>
          <p:nvPr>
            <p:ph type="subTitle" idx="1"/>
          </p:nvPr>
        </p:nvSpPr>
        <p:spPr>
          <a:xfrm>
            <a:off x="945570" y="974550"/>
            <a:ext cx="7512630" cy="446724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</a:t>
            </a:r>
            <a:endParaRPr sz="105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apples'</a:t>
            </a:r>
            <a:r>
              <a:rPr lang="en-US" sz="1800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'bananas'</a:t>
            </a:r>
            <a:r>
              <a:rPr lang="en-US" sz="1800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'eggs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tomato'</a:t>
            </a:r>
            <a:r>
              <a:rPr lang="en-US" sz="1800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'lettuce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'ham'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'creme'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'eggs'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'creamy'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'nicely'</a:t>
            </a:r>
            <a:r>
              <a:rPr lang="en-US" sz="1800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 b="1" dirty="0"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Prediction</a:t>
            </a:r>
            <a:endParaRPr sz="105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Predicted label: </a:t>
            </a: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healthy_asian_apple_soup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Predicted label: </a:t>
            </a: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quick_and_dirty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Predicted label: </a:t>
            </a: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lettuce_soup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Predicted label: </a:t>
            </a: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easy_microwave_tomato</a:t>
            </a:r>
            <a:endParaRPr lang="en-US" sz="1800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Ground Truth</a:t>
            </a:r>
            <a:endParaRPr sz="1050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healthy_asian_apple_soup</a:t>
            </a: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[apple, apples, pears, pearl, ham]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lettuce_soup</a:t>
            </a: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[lettuce, ham, creme, eggs, creamy, nicely]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quick_and_dirty</a:t>
            </a: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[coil]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easy_microwave_tomato</a:t>
            </a: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[tomato]</a:t>
            </a:r>
            <a:endParaRPr sz="180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050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02BC31-13F2-5B47-A249-28542269A6DE}"/>
              </a:ext>
            </a:extLst>
          </p:cNvPr>
          <p:cNvGrpSpPr/>
          <p:nvPr/>
        </p:nvGrpSpPr>
        <p:grpSpPr>
          <a:xfrm>
            <a:off x="-10886" y="5963222"/>
            <a:ext cx="9248407" cy="894778"/>
            <a:chOff x="-10886" y="5963222"/>
            <a:chExt cx="9248407" cy="894778"/>
          </a:xfrm>
        </p:grpSpPr>
        <p:sp>
          <p:nvSpPr>
            <p:cNvPr id="5" name="Google Shape;115;p3">
              <a:extLst>
                <a:ext uri="{FF2B5EF4-FFF2-40B4-BE49-F238E27FC236}">
                  <a16:creationId xmlns:a16="http://schemas.microsoft.com/office/drawing/2014/main" id="{063EF60A-9821-0E4C-8854-9750C469EA6F}"/>
                </a:ext>
              </a:extLst>
            </p:cNvPr>
            <p:cNvSpPr/>
            <p:nvPr/>
          </p:nvSpPr>
          <p:spPr>
            <a:xfrm>
              <a:off x="-10886" y="6368143"/>
              <a:ext cx="9154886" cy="489857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116;p3">
              <a:extLst>
                <a:ext uri="{FF2B5EF4-FFF2-40B4-BE49-F238E27FC236}">
                  <a16:creationId xmlns:a16="http://schemas.microsoft.com/office/drawing/2014/main" id="{130E0924-761A-9A48-838F-6FCAD7B2E412}"/>
                </a:ext>
              </a:extLst>
            </p:cNvPr>
            <p:cNvGrpSpPr/>
            <p:nvPr/>
          </p:nvGrpSpPr>
          <p:grpSpPr>
            <a:xfrm>
              <a:off x="433417" y="5963222"/>
              <a:ext cx="515154" cy="874000"/>
              <a:chOff x="607126" y="-195943"/>
              <a:chExt cx="689818" cy="1709057"/>
            </a:xfrm>
          </p:grpSpPr>
          <p:sp>
            <p:nvSpPr>
              <p:cNvPr id="8" name="Google Shape;117;p3">
                <a:extLst>
                  <a:ext uri="{FF2B5EF4-FFF2-40B4-BE49-F238E27FC236}">
                    <a16:creationId xmlns:a16="http://schemas.microsoft.com/office/drawing/2014/main" id="{07F0DC76-66B6-D849-BAC5-D4D216B2BAA0}"/>
                  </a:ext>
                </a:extLst>
              </p:cNvPr>
              <p:cNvSpPr/>
              <p:nvPr/>
            </p:nvSpPr>
            <p:spPr>
              <a:xfrm>
                <a:off x="607126" y="-195943"/>
                <a:ext cx="685800" cy="1709057"/>
              </a:xfrm>
              <a:prstGeom prst="rect">
                <a:avLst/>
              </a:prstGeom>
              <a:solidFill>
                <a:srgbClr val="A7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" name="Google Shape;118;p3">
                <a:extLst>
                  <a:ext uri="{FF2B5EF4-FFF2-40B4-BE49-F238E27FC236}">
                    <a16:creationId xmlns:a16="http://schemas.microsoft.com/office/drawing/2014/main" id="{1AC09303-89B2-294C-9A13-6C59E86F91F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9822" t="10714" r="10491" b="12499"/>
              <a:stretch/>
            </p:blipFill>
            <p:spPr>
              <a:xfrm>
                <a:off x="611144" y="-101763"/>
                <a:ext cx="685800" cy="9073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" name="Google Shape;120;p3">
              <a:extLst>
                <a:ext uri="{FF2B5EF4-FFF2-40B4-BE49-F238E27FC236}">
                  <a16:creationId xmlns:a16="http://schemas.microsoft.com/office/drawing/2014/main" id="{DBE0A3A4-3750-0D44-B7B0-320BCBD2771E}"/>
                </a:ext>
              </a:extLst>
            </p:cNvPr>
            <p:cNvSpPr txBox="1"/>
            <p:nvPr/>
          </p:nvSpPr>
          <p:spPr>
            <a:xfrm>
              <a:off x="2564781" y="6431972"/>
              <a:ext cx="66727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LUDDY SCHOOL OF INFORMATICS, COMPUTING AND ENGINEERING</a:t>
              </a: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915</Words>
  <Application>Microsoft Macintosh PowerPoint</Application>
  <PresentationFormat>On-screen Show (4:3)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Calibri</vt:lpstr>
      <vt:lpstr>Arial</vt:lpstr>
      <vt:lpstr>Courier New</vt:lpstr>
      <vt:lpstr>Office Theme</vt:lpstr>
      <vt:lpstr>FOOD RECIPE RECOMMENDATION SYSTEM</vt:lpstr>
      <vt:lpstr>Introduction</vt:lpstr>
      <vt:lpstr>Implementation</vt:lpstr>
      <vt:lpstr>Architecture</vt:lpstr>
      <vt:lpstr>Model</vt:lpstr>
      <vt:lpstr> Experiment Results</vt:lpstr>
      <vt:lpstr>Text Classification Model</vt:lpstr>
      <vt:lpstr>Results</vt:lpstr>
      <vt:lpstr>Results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RECIPE RECOMMENDATION SYSTEM</dc:title>
  <dc:creator>Microsoft Office User</dc:creator>
  <cp:lastModifiedBy>Microsoft Office User</cp:lastModifiedBy>
  <cp:revision>4</cp:revision>
  <dcterms:created xsi:type="dcterms:W3CDTF">2019-12-08T18:13:41Z</dcterms:created>
  <dcterms:modified xsi:type="dcterms:W3CDTF">2019-12-09T21:18:47Z</dcterms:modified>
</cp:coreProperties>
</file>