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72" r:id="rId9"/>
    <p:sldId id="264" r:id="rId10"/>
    <p:sldId id="265" r:id="rId11"/>
    <p:sldId id="275" r:id="rId12"/>
    <p:sldId id="273" r:id="rId13"/>
    <p:sldId id="266" r:id="rId14"/>
    <p:sldId id="274" r:id="rId15"/>
    <p:sldId id="276" r:id="rId16"/>
    <p:sldId id="262" r:id="rId17"/>
    <p:sldId id="267" r:id="rId18"/>
    <p:sldId id="268"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1"/>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C8D70-F568-45D9-81A2-F0D920E208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5282B0-954D-41AF-BA68-E4F145F1B0F6}">
      <dgm:prSet/>
      <dgm:spPr/>
      <dgm:t>
        <a:bodyPr/>
        <a:lstStyle/>
        <a:p>
          <a:pPr>
            <a:lnSpc>
              <a:spcPct val="100000"/>
            </a:lnSpc>
          </a:pPr>
          <a:r>
            <a:rPr lang="en-US" b="0" i="0"/>
            <a:t>Implementation of parallized forest using spark on multiple nodes. </a:t>
          </a:r>
          <a:endParaRPr lang="en-US"/>
        </a:p>
      </dgm:t>
    </dgm:pt>
    <dgm:pt modelId="{6319FE05-B737-4385-B682-F1D645712A64}" type="parTrans" cxnId="{BE88653D-BFDA-429F-8C3F-18C8A4A47235}">
      <dgm:prSet/>
      <dgm:spPr/>
      <dgm:t>
        <a:bodyPr/>
        <a:lstStyle/>
        <a:p>
          <a:endParaRPr lang="en-US"/>
        </a:p>
      </dgm:t>
    </dgm:pt>
    <dgm:pt modelId="{CE856DC8-804F-468E-93BA-539C60BD47D7}" type="sibTrans" cxnId="{BE88653D-BFDA-429F-8C3F-18C8A4A47235}">
      <dgm:prSet/>
      <dgm:spPr/>
      <dgm:t>
        <a:bodyPr/>
        <a:lstStyle/>
        <a:p>
          <a:endParaRPr lang="en-US"/>
        </a:p>
      </dgm:t>
    </dgm:pt>
    <dgm:pt modelId="{95F36B48-14FF-462F-BC05-AF60509D9FA0}">
      <dgm:prSet/>
      <dgm:spPr/>
      <dgm:t>
        <a:bodyPr/>
        <a:lstStyle/>
        <a:p>
          <a:pPr>
            <a:lnSpc>
              <a:spcPct val="100000"/>
            </a:lnSpc>
          </a:pPr>
          <a:r>
            <a:rPr lang="en-US" b="0" i="0"/>
            <a:t>TensorFlow Implementation of random forest. </a:t>
          </a:r>
          <a:endParaRPr lang="en-US"/>
        </a:p>
      </dgm:t>
    </dgm:pt>
    <dgm:pt modelId="{3560937D-21CF-4FB1-9394-BB227FEA1AB7}" type="parTrans" cxnId="{3DE5D033-2D10-4A18-832F-25B590EDE5F2}">
      <dgm:prSet/>
      <dgm:spPr/>
      <dgm:t>
        <a:bodyPr/>
        <a:lstStyle/>
        <a:p>
          <a:endParaRPr lang="en-US"/>
        </a:p>
      </dgm:t>
    </dgm:pt>
    <dgm:pt modelId="{3BD4B47A-461D-4F3F-ABB1-D4E9AE005C1D}" type="sibTrans" cxnId="{3DE5D033-2D10-4A18-832F-25B590EDE5F2}">
      <dgm:prSet/>
      <dgm:spPr/>
      <dgm:t>
        <a:bodyPr/>
        <a:lstStyle/>
        <a:p>
          <a:endParaRPr lang="en-US"/>
        </a:p>
      </dgm:t>
    </dgm:pt>
    <dgm:pt modelId="{5607A2BF-15FC-4F62-95A9-1CD3B5483BF5}">
      <dgm:prSet/>
      <dgm:spPr/>
      <dgm:t>
        <a:bodyPr/>
        <a:lstStyle/>
        <a:p>
          <a:pPr>
            <a:lnSpc>
              <a:spcPct val="100000"/>
            </a:lnSpc>
          </a:pPr>
          <a:r>
            <a:rPr lang="en-US" b="0" i="0"/>
            <a:t>Tensorflow implementation on multiple nodes.</a:t>
          </a:r>
          <a:endParaRPr lang="en-US"/>
        </a:p>
      </dgm:t>
    </dgm:pt>
    <dgm:pt modelId="{5E637F5B-E81B-4DD3-B7CA-503956515497}" type="parTrans" cxnId="{BF20F455-E554-4AC6-B1CC-2598FEA0C476}">
      <dgm:prSet/>
      <dgm:spPr/>
      <dgm:t>
        <a:bodyPr/>
        <a:lstStyle/>
        <a:p>
          <a:endParaRPr lang="en-US"/>
        </a:p>
      </dgm:t>
    </dgm:pt>
    <dgm:pt modelId="{D5F0D772-4321-4A6F-82AD-E4850CF825F0}" type="sibTrans" cxnId="{BF20F455-E554-4AC6-B1CC-2598FEA0C476}">
      <dgm:prSet/>
      <dgm:spPr/>
      <dgm:t>
        <a:bodyPr/>
        <a:lstStyle/>
        <a:p>
          <a:endParaRPr lang="en-US"/>
        </a:p>
      </dgm:t>
    </dgm:pt>
    <dgm:pt modelId="{42BD645A-4325-4904-BF74-748A5153F0F8}">
      <dgm:prSet/>
      <dgm:spPr/>
      <dgm:t>
        <a:bodyPr/>
        <a:lstStyle/>
        <a:p>
          <a:pPr>
            <a:lnSpc>
              <a:spcPct val="100000"/>
            </a:lnSpc>
          </a:pPr>
          <a:r>
            <a:rPr lang="en-US" b="0" i="0"/>
            <a:t>Comparing performance between them.</a:t>
          </a:r>
          <a:endParaRPr lang="en-US"/>
        </a:p>
      </dgm:t>
    </dgm:pt>
    <dgm:pt modelId="{D5F82C99-98A0-4053-BD77-9FD0D23B80AD}" type="parTrans" cxnId="{7E6A6BB8-9C37-4754-9655-24456F6E9BA0}">
      <dgm:prSet/>
      <dgm:spPr/>
      <dgm:t>
        <a:bodyPr/>
        <a:lstStyle/>
        <a:p>
          <a:endParaRPr lang="en-US"/>
        </a:p>
      </dgm:t>
    </dgm:pt>
    <dgm:pt modelId="{4F8A79E9-411C-4668-812D-C117F2F6CE72}" type="sibTrans" cxnId="{7E6A6BB8-9C37-4754-9655-24456F6E9BA0}">
      <dgm:prSet/>
      <dgm:spPr/>
      <dgm:t>
        <a:bodyPr/>
        <a:lstStyle/>
        <a:p>
          <a:endParaRPr lang="en-US"/>
        </a:p>
      </dgm:t>
    </dgm:pt>
    <dgm:pt modelId="{FA87CF56-6C77-4E93-9125-486ACFD254C9}" type="pres">
      <dgm:prSet presAssocID="{13AC8D70-F568-45D9-81A2-F0D920E208E9}" presName="root" presStyleCnt="0">
        <dgm:presLayoutVars>
          <dgm:dir/>
          <dgm:resizeHandles val="exact"/>
        </dgm:presLayoutVars>
      </dgm:prSet>
      <dgm:spPr/>
    </dgm:pt>
    <dgm:pt modelId="{A72EBB66-EE78-4405-B4CB-564F5645D0C5}" type="pres">
      <dgm:prSet presAssocID="{FD5282B0-954D-41AF-BA68-E4F145F1B0F6}" presName="compNode" presStyleCnt="0"/>
      <dgm:spPr/>
    </dgm:pt>
    <dgm:pt modelId="{F3634AEC-311C-4F2F-BF22-0DE3EC78308F}" type="pres">
      <dgm:prSet presAssocID="{FD5282B0-954D-41AF-BA68-E4F145F1B0F6}" presName="bgRect" presStyleLbl="bgShp" presStyleIdx="0" presStyleCnt="4"/>
      <dgm:spPr/>
    </dgm:pt>
    <dgm:pt modelId="{91B5D3C4-3E58-4244-AA69-93848A3CEA9B}" type="pres">
      <dgm:prSet presAssocID="{FD5282B0-954D-41AF-BA68-E4F145F1B0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D852CE1D-625F-4707-BE45-19CC97211DCB}" type="pres">
      <dgm:prSet presAssocID="{FD5282B0-954D-41AF-BA68-E4F145F1B0F6}" presName="spaceRect" presStyleCnt="0"/>
      <dgm:spPr/>
    </dgm:pt>
    <dgm:pt modelId="{5AB953DF-38A2-44D4-84BC-478B0B9047D3}" type="pres">
      <dgm:prSet presAssocID="{FD5282B0-954D-41AF-BA68-E4F145F1B0F6}" presName="parTx" presStyleLbl="revTx" presStyleIdx="0" presStyleCnt="4">
        <dgm:presLayoutVars>
          <dgm:chMax val="0"/>
          <dgm:chPref val="0"/>
        </dgm:presLayoutVars>
      </dgm:prSet>
      <dgm:spPr/>
    </dgm:pt>
    <dgm:pt modelId="{2A6DCEFF-7AD3-49C8-999B-23AA54280347}" type="pres">
      <dgm:prSet presAssocID="{CE856DC8-804F-468E-93BA-539C60BD47D7}" presName="sibTrans" presStyleCnt="0"/>
      <dgm:spPr/>
    </dgm:pt>
    <dgm:pt modelId="{E8482BC5-043C-4105-91CF-348AB7525A59}" type="pres">
      <dgm:prSet presAssocID="{95F36B48-14FF-462F-BC05-AF60509D9FA0}" presName="compNode" presStyleCnt="0"/>
      <dgm:spPr/>
    </dgm:pt>
    <dgm:pt modelId="{521480B4-6CB9-4F29-89B5-95B0E857E437}" type="pres">
      <dgm:prSet presAssocID="{95F36B48-14FF-462F-BC05-AF60509D9FA0}" presName="bgRect" presStyleLbl="bgShp" presStyleIdx="1" presStyleCnt="4"/>
      <dgm:spPr/>
    </dgm:pt>
    <dgm:pt modelId="{1EF42B2F-0606-40BC-AB19-15B6586AA98A}" type="pres">
      <dgm:prSet presAssocID="{95F36B48-14FF-462F-BC05-AF60509D9F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 tree"/>
        </a:ext>
      </dgm:extLst>
    </dgm:pt>
    <dgm:pt modelId="{2534A019-ED0E-43EB-99EB-1E3015FAF22E}" type="pres">
      <dgm:prSet presAssocID="{95F36B48-14FF-462F-BC05-AF60509D9FA0}" presName="spaceRect" presStyleCnt="0"/>
      <dgm:spPr/>
    </dgm:pt>
    <dgm:pt modelId="{12BA50BD-05EC-4440-B000-BF1EE52DEB3E}" type="pres">
      <dgm:prSet presAssocID="{95F36B48-14FF-462F-BC05-AF60509D9FA0}" presName="parTx" presStyleLbl="revTx" presStyleIdx="1" presStyleCnt="4">
        <dgm:presLayoutVars>
          <dgm:chMax val="0"/>
          <dgm:chPref val="0"/>
        </dgm:presLayoutVars>
      </dgm:prSet>
      <dgm:spPr/>
    </dgm:pt>
    <dgm:pt modelId="{AC1F7297-684D-4125-9D0B-70BF454A5AB9}" type="pres">
      <dgm:prSet presAssocID="{3BD4B47A-461D-4F3F-ABB1-D4E9AE005C1D}" presName="sibTrans" presStyleCnt="0"/>
      <dgm:spPr/>
    </dgm:pt>
    <dgm:pt modelId="{7879E8B4-E593-411D-A9CB-7E08C71C767C}" type="pres">
      <dgm:prSet presAssocID="{5607A2BF-15FC-4F62-95A9-1CD3B5483BF5}" presName="compNode" presStyleCnt="0"/>
      <dgm:spPr/>
    </dgm:pt>
    <dgm:pt modelId="{F3712F59-615C-4334-98C8-3B2E4374E39C}" type="pres">
      <dgm:prSet presAssocID="{5607A2BF-15FC-4F62-95A9-1CD3B5483BF5}" presName="bgRect" presStyleLbl="bgShp" presStyleIdx="2" presStyleCnt="4"/>
      <dgm:spPr/>
    </dgm:pt>
    <dgm:pt modelId="{694FC8F6-AC95-4B4E-95F9-6F230BE53E8E}" type="pres">
      <dgm:prSet presAssocID="{5607A2BF-15FC-4F62-95A9-1CD3B5483B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5E8266F6-68A8-44FB-B45E-04B1540A220C}" type="pres">
      <dgm:prSet presAssocID="{5607A2BF-15FC-4F62-95A9-1CD3B5483BF5}" presName="spaceRect" presStyleCnt="0"/>
      <dgm:spPr/>
    </dgm:pt>
    <dgm:pt modelId="{029FD10A-6632-4D1D-A3AC-A1B0BAE781BE}" type="pres">
      <dgm:prSet presAssocID="{5607A2BF-15FC-4F62-95A9-1CD3B5483BF5}" presName="parTx" presStyleLbl="revTx" presStyleIdx="2" presStyleCnt="4">
        <dgm:presLayoutVars>
          <dgm:chMax val="0"/>
          <dgm:chPref val="0"/>
        </dgm:presLayoutVars>
      </dgm:prSet>
      <dgm:spPr/>
    </dgm:pt>
    <dgm:pt modelId="{25FDFE3C-D389-49FE-BF8A-855B9569EC9C}" type="pres">
      <dgm:prSet presAssocID="{D5F0D772-4321-4A6F-82AD-E4850CF825F0}" presName="sibTrans" presStyleCnt="0"/>
      <dgm:spPr/>
    </dgm:pt>
    <dgm:pt modelId="{663C4E23-C4BB-490F-BA4C-813B4B915F4E}" type="pres">
      <dgm:prSet presAssocID="{42BD645A-4325-4904-BF74-748A5153F0F8}" presName="compNode" presStyleCnt="0"/>
      <dgm:spPr/>
    </dgm:pt>
    <dgm:pt modelId="{D8B8D7BA-39AC-4B9A-A5C5-F95A2A186F52}" type="pres">
      <dgm:prSet presAssocID="{42BD645A-4325-4904-BF74-748A5153F0F8}" presName="bgRect" presStyleLbl="bgShp" presStyleIdx="3" presStyleCnt="4"/>
      <dgm:spPr/>
    </dgm:pt>
    <dgm:pt modelId="{BF69DE66-136B-4DC3-A23B-4E594BF6FB82}" type="pres">
      <dgm:prSet presAssocID="{42BD645A-4325-4904-BF74-748A5153F0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44A2BC92-F06F-420C-8336-CF0CE14B8ED0}" type="pres">
      <dgm:prSet presAssocID="{42BD645A-4325-4904-BF74-748A5153F0F8}" presName="spaceRect" presStyleCnt="0"/>
      <dgm:spPr/>
    </dgm:pt>
    <dgm:pt modelId="{61C93BB0-27A0-46AD-8645-26313670AEB7}" type="pres">
      <dgm:prSet presAssocID="{42BD645A-4325-4904-BF74-748A5153F0F8}" presName="parTx" presStyleLbl="revTx" presStyleIdx="3" presStyleCnt="4">
        <dgm:presLayoutVars>
          <dgm:chMax val="0"/>
          <dgm:chPref val="0"/>
        </dgm:presLayoutVars>
      </dgm:prSet>
      <dgm:spPr/>
    </dgm:pt>
  </dgm:ptLst>
  <dgm:cxnLst>
    <dgm:cxn modelId="{B9963A2B-CABA-BB4A-8A45-7AF7CAF44230}" type="presOf" srcId="{42BD645A-4325-4904-BF74-748A5153F0F8}" destId="{61C93BB0-27A0-46AD-8645-26313670AEB7}" srcOrd="0" destOrd="0" presId="urn:microsoft.com/office/officeart/2018/2/layout/IconVerticalSolidList"/>
    <dgm:cxn modelId="{3DE5D033-2D10-4A18-832F-25B590EDE5F2}" srcId="{13AC8D70-F568-45D9-81A2-F0D920E208E9}" destId="{95F36B48-14FF-462F-BC05-AF60509D9FA0}" srcOrd="1" destOrd="0" parTransId="{3560937D-21CF-4FB1-9394-BB227FEA1AB7}" sibTransId="{3BD4B47A-461D-4F3F-ABB1-D4E9AE005C1D}"/>
    <dgm:cxn modelId="{BE88653D-BFDA-429F-8C3F-18C8A4A47235}" srcId="{13AC8D70-F568-45D9-81A2-F0D920E208E9}" destId="{FD5282B0-954D-41AF-BA68-E4F145F1B0F6}" srcOrd="0" destOrd="0" parTransId="{6319FE05-B737-4385-B682-F1D645712A64}" sibTransId="{CE856DC8-804F-468E-93BA-539C60BD47D7}"/>
    <dgm:cxn modelId="{BF20F455-E554-4AC6-B1CC-2598FEA0C476}" srcId="{13AC8D70-F568-45D9-81A2-F0D920E208E9}" destId="{5607A2BF-15FC-4F62-95A9-1CD3B5483BF5}" srcOrd="2" destOrd="0" parTransId="{5E637F5B-E81B-4DD3-B7CA-503956515497}" sibTransId="{D5F0D772-4321-4A6F-82AD-E4850CF825F0}"/>
    <dgm:cxn modelId="{73081357-ADDD-B740-A052-3A8953612367}" type="presOf" srcId="{5607A2BF-15FC-4F62-95A9-1CD3B5483BF5}" destId="{029FD10A-6632-4D1D-A3AC-A1B0BAE781BE}" srcOrd="0" destOrd="0" presId="urn:microsoft.com/office/officeart/2018/2/layout/IconVerticalSolidList"/>
    <dgm:cxn modelId="{D8A9145C-98CB-FF4B-BF90-CEFCF1DB14C9}" type="presOf" srcId="{95F36B48-14FF-462F-BC05-AF60509D9FA0}" destId="{12BA50BD-05EC-4440-B000-BF1EE52DEB3E}" srcOrd="0" destOrd="0" presId="urn:microsoft.com/office/officeart/2018/2/layout/IconVerticalSolidList"/>
    <dgm:cxn modelId="{93A7D8AE-2C63-1640-98D1-4CC0D1F795F1}" type="presOf" srcId="{13AC8D70-F568-45D9-81A2-F0D920E208E9}" destId="{FA87CF56-6C77-4E93-9125-486ACFD254C9}" srcOrd="0" destOrd="0" presId="urn:microsoft.com/office/officeart/2018/2/layout/IconVerticalSolidList"/>
    <dgm:cxn modelId="{7E6A6BB8-9C37-4754-9655-24456F6E9BA0}" srcId="{13AC8D70-F568-45D9-81A2-F0D920E208E9}" destId="{42BD645A-4325-4904-BF74-748A5153F0F8}" srcOrd="3" destOrd="0" parTransId="{D5F82C99-98A0-4053-BD77-9FD0D23B80AD}" sibTransId="{4F8A79E9-411C-4668-812D-C117F2F6CE72}"/>
    <dgm:cxn modelId="{63E64BD3-670D-CB49-9B03-3ED3B118657D}" type="presOf" srcId="{FD5282B0-954D-41AF-BA68-E4F145F1B0F6}" destId="{5AB953DF-38A2-44D4-84BC-478B0B9047D3}" srcOrd="0" destOrd="0" presId="urn:microsoft.com/office/officeart/2018/2/layout/IconVerticalSolidList"/>
    <dgm:cxn modelId="{06015BCE-DB2D-554E-97D5-F9C700163187}" type="presParOf" srcId="{FA87CF56-6C77-4E93-9125-486ACFD254C9}" destId="{A72EBB66-EE78-4405-B4CB-564F5645D0C5}" srcOrd="0" destOrd="0" presId="urn:microsoft.com/office/officeart/2018/2/layout/IconVerticalSolidList"/>
    <dgm:cxn modelId="{E511DD77-030A-9246-A602-FD2CFDFF3FF9}" type="presParOf" srcId="{A72EBB66-EE78-4405-B4CB-564F5645D0C5}" destId="{F3634AEC-311C-4F2F-BF22-0DE3EC78308F}" srcOrd="0" destOrd="0" presId="urn:microsoft.com/office/officeart/2018/2/layout/IconVerticalSolidList"/>
    <dgm:cxn modelId="{591D7BF7-369A-CC46-9CB3-3705C81A0EF5}" type="presParOf" srcId="{A72EBB66-EE78-4405-B4CB-564F5645D0C5}" destId="{91B5D3C4-3E58-4244-AA69-93848A3CEA9B}" srcOrd="1" destOrd="0" presId="urn:microsoft.com/office/officeart/2018/2/layout/IconVerticalSolidList"/>
    <dgm:cxn modelId="{AC6408D5-81AE-8747-808A-4AA102414684}" type="presParOf" srcId="{A72EBB66-EE78-4405-B4CB-564F5645D0C5}" destId="{D852CE1D-625F-4707-BE45-19CC97211DCB}" srcOrd="2" destOrd="0" presId="urn:microsoft.com/office/officeart/2018/2/layout/IconVerticalSolidList"/>
    <dgm:cxn modelId="{C4A7FF1C-2F74-334B-A3CA-0651CFFE84E8}" type="presParOf" srcId="{A72EBB66-EE78-4405-B4CB-564F5645D0C5}" destId="{5AB953DF-38A2-44D4-84BC-478B0B9047D3}" srcOrd="3" destOrd="0" presId="urn:microsoft.com/office/officeart/2018/2/layout/IconVerticalSolidList"/>
    <dgm:cxn modelId="{4E3BC85F-53B6-3B4C-BB9B-32CEEDEDC8C4}" type="presParOf" srcId="{FA87CF56-6C77-4E93-9125-486ACFD254C9}" destId="{2A6DCEFF-7AD3-49C8-999B-23AA54280347}" srcOrd="1" destOrd="0" presId="urn:microsoft.com/office/officeart/2018/2/layout/IconVerticalSolidList"/>
    <dgm:cxn modelId="{5EECF4B6-48CE-D943-990B-18453A3B9865}" type="presParOf" srcId="{FA87CF56-6C77-4E93-9125-486ACFD254C9}" destId="{E8482BC5-043C-4105-91CF-348AB7525A59}" srcOrd="2" destOrd="0" presId="urn:microsoft.com/office/officeart/2018/2/layout/IconVerticalSolidList"/>
    <dgm:cxn modelId="{6F6B8224-E585-1A46-8886-B7221A55BF3D}" type="presParOf" srcId="{E8482BC5-043C-4105-91CF-348AB7525A59}" destId="{521480B4-6CB9-4F29-89B5-95B0E857E437}" srcOrd="0" destOrd="0" presId="urn:microsoft.com/office/officeart/2018/2/layout/IconVerticalSolidList"/>
    <dgm:cxn modelId="{5E4A5482-E2AE-9547-ADF7-D690D5D31E12}" type="presParOf" srcId="{E8482BC5-043C-4105-91CF-348AB7525A59}" destId="{1EF42B2F-0606-40BC-AB19-15B6586AA98A}" srcOrd="1" destOrd="0" presId="urn:microsoft.com/office/officeart/2018/2/layout/IconVerticalSolidList"/>
    <dgm:cxn modelId="{BA392365-246C-D842-8AD4-72EA5E6EEF1D}" type="presParOf" srcId="{E8482BC5-043C-4105-91CF-348AB7525A59}" destId="{2534A019-ED0E-43EB-99EB-1E3015FAF22E}" srcOrd="2" destOrd="0" presId="urn:microsoft.com/office/officeart/2018/2/layout/IconVerticalSolidList"/>
    <dgm:cxn modelId="{124DE104-B2DC-E343-96E4-102A562CE166}" type="presParOf" srcId="{E8482BC5-043C-4105-91CF-348AB7525A59}" destId="{12BA50BD-05EC-4440-B000-BF1EE52DEB3E}" srcOrd="3" destOrd="0" presId="urn:microsoft.com/office/officeart/2018/2/layout/IconVerticalSolidList"/>
    <dgm:cxn modelId="{5197CA8F-BA6B-E642-9AE6-A7EB9CF4BF14}" type="presParOf" srcId="{FA87CF56-6C77-4E93-9125-486ACFD254C9}" destId="{AC1F7297-684D-4125-9D0B-70BF454A5AB9}" srcOrd="3" destOrd="0" presId="urn:microsoft.com/office/officeart/2018/2/layout/IconVerticalSolidList"/>
    <dgm:cxn modelId="{99B86B3F-8073-EC43-8C02-4FEF0B022BD8}" type="presParOf" srcId="{FA87CF56-6C77-4E93-9125-486ACFD254C9}" destId="{7879E8B4-E593-411D-A9CB-7E08C71C767C}" srcOrd="4" destOrd="0" presId="urn:microsoft.com/office/officeart/2018/2/layout/IconVerticalSolidList"/>
    <dgm:cxn modelId="{181FDE5B-0371-614D-AA91-D31D479BA3D9}" type="presParOf" srcId="{7879E8B4-E593-411D-A9CB-7E08C71C767C}" destId="{F3712F59-615C-4334-98C8-3B2E4374E39C}" srcOrd="0" destOrd="0" presId="urn:microsoft.com/office/officeart/2018/2/layout/IconVerticalSolidList"/>
    <dgm:cxn modelId="{06582A6A-952A-D44E-AD26-1596601AEAB3}" type="presParOf" srcId="{7879E8B4-E593-411D-A9CB-7E08C71C767C}" destId="{694FC8F6-AC95-4B4E-95F9-6F230BE53E8E}" srcOrd="1" destOrd="0" presId="urn:microsoft.com/office/officeart/2018/2/layout/IconVerticalSolidList"/>
    <dgm:cxn modelId="{EAACA949-6B84-884F-9E01-DAEE527BCE21}" type="presParOf" srcId="{7879E8B4-E593-411D-A9CB-7E08C71C767C}" destId="{5E8266F6-68A8-44FB-B45E-04B1540A220C}" srcOrd="2" destOrd="0" presId="urn:microsoft.com/office/officeart/2018/2/layout/IconVerticalSolidList"/>
    <dgm:cxn modelId="{C4D77E0D-C654-B74E-8395-DB9DD5E28D8C}" type="presParOf" srcId="{7879E8B4-E593-411D-A9CB-7E08C71C767C}" destId="{029FD10A-6632-4D1D-A3AC-A1B0BAE781BE}" srcOrd="3" destOrd="0" presId="urn:microsoft.com/office/officeart/2018/2/layout/IconVerticalSolidList"/>
    <dgm:cxn modelId="{EC9C5642-2259-3447-95C7-4B70EBFCCED8}" type="presParOf" srcId="{FA87CF56-6C77-4E93-9125-486ACFD254C9}" destId="{25FDFE3C-D389-49FE-BF8A-855B9569EC9C}" srcOrd="5" destOrd="0" presId="urn:microsoft.com/office/officeart/2018/2/layout/IconVerticalSolidList"/>
    <dgm:cxn modelId="{313FE08D-0118-0A4E-A12C-3B7577FEFED2}" type="presParOf" srcId="{FA87CF56-6C77-4E93-9125-486ACFD254C9}" destId="{663C4E23-C4BB-490F-BA4C-813B4B915F4E}" srcOrd="6" destOrd="0" presId="urn:microsoft.com/office/officeart/2018/2/layout/IconVerticalSolidList"/>
    <dgm:cxn modelId="{8124F0B8-32C8-7843-B7DD-0BA33E0EADDD}" type="presParOf" srcId="{663C4E23-C4BB-490F-BA4C-813B4B915F4E}" destId="{D8B8D7BA-39AC-4B9A-A5C5-F95A2A186F52}" srcOrd="0" destOrd="0" presId="urn:microsoft.com/office/officeart/2018/2/layout/IconVerticalSolidList"/>
    <dgm:cxn modelId="{1E693337-6AE5-EA42-B624-700AA21E28A2}" type="presParOf" srcId="{663C4E23-C4BB-490F-BA4C-813B4B915F4E}" destId="{BF69DE66-136B-4DC3-A23B-4E594BF6FB82}" srcOrd="1" destOrd="0" presId="urn:microsoft.com/office/officeart/2018/2/layout/IconVerticalSolidList"/>
    <dgm:cxn modelId="{0ED9C6A1-4746-9949-81F4-539E117EE87F}" type="presParOf" srcId="{663C4E23-C4BB-490F-BA4C-813B4B915F4E}" destId="{44A2BC92-F06F-420C-8336-CF0CE14B8ED0}" srcOrd="2" destOrd="0" presId="urn:microsoft.com/office/officeart/2018/2/layout/IconVerticalSolidList"/>
    <dgm:cxn modelId="{C360CC58-5D74-9640-871D-F3612CC95C9A}" type="presParOf" srcId="{663C4E23-C4BB-490F-BA4C-813B4B915F4E}" destId="{61C93BB0-27A0-46AD-8645-26313670AE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34AEC-311C-4F2F-BF22-0DE3EC78308F}">
      <dsp:nvSpPr>
        <dsp:cNvPr id="0" name=""/>
        <dsp:cNvSpPr/>
      </dsp:nvSpPr>
      <dsp:spPr>
        <a:xfrm>
          <a:off x="0" y="2177"/>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5D3C4-3E58-4244-AA69-93848A3CEA9B}">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B953DF-38A2-44D4-84BC-478B0B9047D3}">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0" i="0" kern="1200"/>
            <a:t>Implementation of parallized forest using spark on multiple nodes. </a:t>
          </a:r>
          <a:endParaRPr lang="en-US" sz="2200" kern="1200"/>
        </a:p>
      </dsp:txBody>
      <dsp:txXfrm>
        <a:off x="1274714" y="2177"/>
        <a:ext cx="5116560" cy="1103648"/>
      </dsp:txXfrm>
    </dsp:sp>
    <dsp:sp modelId="{521480B4-6CB9-4F29-89B5-95B0E857E437}">
      <dsp:nvSpPr>
        <dsp:cNvPr id="0" name=""/>
        <dsp:cNvSpPr/>
      </dsp:nvSpPr>
      <dsp:spPr>
        <a:xfrm>
          <a:off x="0" y="1381738"/>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42B2F-0606-40BC-AB19-15B6586AA98A}">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BA50BD-05EC-4440-B000-BF1EE52DEB3E}">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0" i="0" kern="1200"/>
            <a:t>TensorFlow Implementation of random forest. </a:t>
          </a:r>
          <a:endParaRPr lang="en-US" sz="2200" kern="1200"/>
        </a:p>
      </dsp:txBody>
      <dsp:txXfrm>
        <a:off x="1274714" y="1381738"/>
        <a:ext cx="5116560" cy="1103648"/>
      </dsp:txXfrm>
    </dsp:sp>
    <dsp:sp modelId="{F3712F59-615C-4334-98C8-3B2E4374E39C}">
      <dsp:nvSpPr>
        <dsp:cNvPr id="0" name=""/>
        <dsp:cNvSpPr/>
      </dsp:nvSpPr>
      <dsp:spPr>
        <a:xfrm>
          <a:off x="0" y="2761299"/>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FC8F6-AC95-4B4E-95F9-6F230BE53E8E}">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9FD10A-6632-4D1D-A3AC-A1B0BAE781BE}">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0" i="0" kern="1200"/>
            <a:t>Tensorflow implementation on multiple nodes.</a:t>
          </a:r>
          <a:endParaRPr lang="en-US" sz="2200" kern="1200"/>
        </a:p>
      </dsp:txBody>
      <dsp:txXfrm>
        <a:off x="1274714" y="2761299"/>
        <a:ext cx="5116560" cy="1103648"/>
      </dsp:txXfrm>
    </dsp:sp>
    <dsp:sp modelId="{D8B8D7BA-39AC-4B9A-A5C5-F95A2A186F52}">
      <dsp:nvSpPr>
        <dsp:cNvPr id="0" name=""/>
        <dsp:cNvSpPr/>
      </dsp:nvSpPr>
      <dsp:spPr>
        <a:xfrm>
          <a:off x="0" y="4140860"/>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9DE66-136B-4DC3-A23B-4E594BF6FB82}">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C93BB0-27A0-46AD-8645-26313670AEB7}">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0" i="0" kern="1200"/>
            <a:t>Comparing performance between them.</a:t>
          </a:r>
          <a:endParaRPr lang="en-US" sz="2200" kern="1200"/>
        </a:p>
      </dsp:txBody>
      <dsp:txXfrm>
        <a:off x="1274714" y="4140860"/>
        <a:ext cx="5116560" cy="1103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4/30/19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4/30/19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4/30/19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33BC-F355-8446-91A8-BADDA1E40DAC}"/>
              </a:ext>
            </a:extLst>
          </p:cNvPr>
          <p:cNvSpPr>
            <a:spLocks noGrp="1"/>
          </p:cNvSpPr>
          <p:nvPr>
            <p:ph type="ctrTitle"/>
          </p:nvPr>
        </p:nvSpPr>
        <p:spPr>
          <a:xfrm>
            <a:off x="1154955" y="591016"/>
            <a:ext cx="8825658" cy="4186366"/>
          </a:xfrm>
        </p:spPr>
        <p:txBody>
          <a:bodyPr/>
          <a:lstStyle/>
          <a:p>
            <a:r>
              <a:rPr lang="en-IN" sz="4800" b="1" dirty="0"/>
              <a:t>Distributed Random Forest </a:t>
            </a:r>
            <a:br>
              <a:rPr lang="en-IN" sz="4800" b="1" dirty="0"/>
            </a:br>
            <a:r>
              <a:rPr lang="en-IN" sz="4800" b="1" dirty="0"/>
              <a:t>ENGR-E 599 : High Performance Big Data Systems </a:t>
            </a:r>
            <a:br>
              <a:rPr lang="en-IN" sz="4800" dirty="0"/>
            </a:br>
            <a:endParaRPr lang="en-US" sz="4800" dirty="0"/>
          </a:p>
        </p:txBody>
      </p:sp>
      <p:sp>
        <p:nvSpPr>
          <p:cNvPr id="3" name="Subtitle 2">
            <a:extLst>
              <a:ext uri="{FF2B5EF4-FFF2-40B4-BE49-F238E27FC236}">
                <a16:creationId xmlns:a16="http://schemas.microsoft.com/office/drawing/2014/main" id="{63F892FB-F794-F047-9029-D9E74882983F}"/>
              </a:ext>
            </a:extLst>
          </p:cNvPr>
          <p:cNvSpPr>
            <a:spLocks noGrp="1"/>
          </p:cNvSpPr>
          <p:nvPr>
            <p:ph type="subTitle" idx="1"/>
          </p:nvPr>
        </p:nvSpPr>
        <p:spPr/>
        <p:txBody>
          <a:bodyPr/>
          <a:lstStyle/>
          <a:p>
            <a:r>
              <a:rPr lang="en-US" dirty="0"/>
              <a:t>By Sumeet Mishra &amp; </a:t>
            </a:r>
            <a:r>
              <a:rPr lang="en-US" dirty="0" err="1"/>
              <a:t>SRInithish</a:t>
            </a:r>
            <a:r>
              <a:rPr lang="en-US" dirty="0"/>
              <a:t> k</a:t>
            </a:r>
          </a:p>
          <a:p>
            <a:r>
              <a:rPr lang="en-US" dirty="0"/>
              <a:t>25</a:t>
            </a:r>
            <a:r>
              <a:rPr lang="en-US" baseline="30000" dirty="0"/>
              <a:t>th</a:t>
            </a:r>
            <a:r>
              <a:rPr lang="en-US" dirty="0"/>
              <a:t> February,2019</a:t>
            </a:r>
          </a:p>
        </p:txBody>
      </p:sp>
    </p:spTree>
    <p:extLst>
      <p:ext uri="{BB962C8B-B14F-4D97-AF65-F5344CB8AC3E}">
        <p14:creationId xmlns:p14="http://schemas.microsoft.com/office/powerpoint/2010/main" val="316611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B4AAB4D5-8AD0-4193-95B8-AD95981A94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a16="http://schemas.microsoft.com/office/drawing/2014/main" id="{88293F9A-C61B-4B8A-AB73-31CEBFE2D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B5B72353-146F-44BE-B989-EB9E8E89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BF1F5E4D-034A-4ED9-856C-14F8E2FC8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5">
              <a:extLst>
                <a:ext uri="{FF2B5EF4-FFF2-40B4-BE49-F238E27FC236}">
                  <a16:creationId xmlns:a16="http://schemas.microsoft.com/office/drawing/2014/main" id="{CE5D2423-FE63-4717-8074-F9CA7146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5"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BD1F286-89A6-0748-AFBC-0D4492700803}"/>
              </a:ext>
            </a:extLst>
          </p:cNvPr>
          <p:cNvSpPr>
            <a:spLocks noGrp="1"/>
          </p:cNvSpPr>
          <p:nvPr>
            <p:ph type="title"/>
          </p:nvPr>
        </p:nvSpPr>
        <p:spPr>
          <a:xfrm>
            <a:off x="639098" y="629265"/>
            <a:ext cx="5132438" cy="1622322"/>
          </a:xfrm>
        </p:spPr>
        <p:txBody>
          <a:bodyPr vert="horz" lIns="91440" tIns="45720" rIns="91440" bIns="45720" rtlCol="0">
            <a:normAutofit/>
          </a:bodyPr>
          <a:lstStyle/>
          <a:p>
            <a:pPr>
              <a:lnSpc>
                <a:spcPct val="90000"/>
              </a:lnSpc>
            </a:pPr>
            <a:r>
              <a:rPr lang="en-US" sz="2800" b="1" i="0" kern="1200" dirty="0">
                <a:latin typeface="+mj-lt"/>
                <a:ea typeface="+mj-ea"/>
                <a:cs typeface="+mj-cs"/>
              </a:rPr>
              <a:t>TensorFlow Implementation of random forest </a:t>
            </a:r>
            <a:br>
              <a:rPr lang="en-US" sz="2800" b="0" i="0" kern="1200" dirty="0">
                <a:latin typeface="+mj-lt"/>
                <a:ea typeface="+mj-ea"/>
                <a:cs typeface="+mj-cs"/>
              </a:rPr>
            </a:br>
            <a:endParaRPr lang="en-US" sz="2800" b="0" i="0" kern="1200" dirty="0">
              <a:latin typeface="+mj-lt"/>
              <a:ea typeface="+mj-ea"/>
              <a:cs typeface="+mj-cs"/>
            </a:endParaRPr>
          </a:p>
        </p:txBody>
      </p:sp>
      <p:sp>
        <p:nvSpPr>
          <p:cNvPr id="45" name="Content Placeholder 44">
            <a:extLst>
              <a:ext uri="{FF2B5EF4-FFF2-40B4-BE49-F238E27FC236}">
                <a16:creationId xmlns:a16="http://schemas.microsoft.com/office/drawing/2014/main" id="{C2B0D32E-403E-4EE5-905F-559C516E599E}"/>
              </a:ext>
            </a:extLst>
          </p:cNvPr>
          <p:cNvSpPr>
            <a:spLocks noGrp="1"/>
          </p:cNvSpPr>
          <p:nvPr>
            <p:ph idx="1"/>
          </p:nvPr>
        </p:nvSpPr>
        <p:spPr>
          <a:xfrm>
            <a:off x="639098" y="2418735"/>
            <a:ext cx="5132439" cy="3811742"/>
          </a:xfrm>
        </p:spPr>
        <p:txBody>
          <a:bodyPr anchor="ctr">
            <a:normAutofit/>
          </a:bodyPr>
          <a:lstStyle/>
          <a:p>
            <a:pPr marL="0" indent="0">
              <a:buNone/>
            </a:pPr>
            <a:r>
              <a:rPr lang="en-US" dirty="0">
                <a:solidFill>
                  <a:schemeClr val="bg1"/>
                </a:solidFill>
              </a:rPr>
              <a:t>We implemented random forest on </a:t>
            </a:r>
            <a:r>
              <a:rPr lang="en-US" dirty="0" err="1">
                <a:solidFill>
                  <a:schemeClr val="bg1"/>
                </a:solidFill>
              </a:rPr>
              <a:t>tensorflow</a:t>
            </a:r>
            <a:r>
              <a:rPr lang="en-US" dirty="0">
                <a:solidFill>
                  <a:schemeClr val="bg1"/>
                </a:solidFill>
              </a:rPr>
              <a:t>.</a:t>
            </a:r>
          </a:p>
          <a:p>
            <a:pPr marL="0" indent="0">
              <a:buNone/>
            </a:pPr>
            <a:r>
              <a:rPr lang="en-US" dirty="0">
                <a:solidFill>
                  <a:schemeClr val="bg1"/>
                </a:solidFill>
              </a:rPr>
              <a:t>Used </a:t>
            </a:r>
            <a:r>
              <a:rPr lang="en-US" dirty="0" err="1">
                <a:solidFill>
                  <a:schemeClr val="bg1"/>
                </a:solidFill>
              </a:rPr>
              <a:t>Horovod</a:t>
            </a:r>
            <a:r>
              <a:rPr lang="en-US" dirty="0">
                <a:solidFill>
                  <a:schemeClr val="bg1"/>
                </a:solidFill>
              </a:rPr>
              <a:t> and MPI </a:t>
            </a:r>
            <a:r>
              <a:rPr lang="en-US" dirty="0" err="1">
                <a:solidFill>
                  <a:schemeClr val="bg1"/>
                </a:solidFill>
              </a:rPr>
              <a:t>AllGather</a:t>
            </a:r>
            <a:endParaRPr lang="en-US" dirty="0">
              <a:solidFill>
                <a:schemeClr val="bg1"/>
              </a:solidFill>
            </a:endParaRPr>
          </a:p>
          <a:p>
            <a:r>
              <a:rPr lang="en-US" dirty="0">
                <a:solidFill>
                  <a:schemeClr val="bg1"/>
                </a:solidFill>
              </a:rPr>
              <a:t> Performance for both nodes on </a:t>
            </a:r>
            <a:r>
              <a:rPr lang="en-US" dirty="0" err="1">
                <a:solidFill>
                  <a:schemeClr val="bg1"/>
                </a:solidFill>
              </a:rPr>
              <a:t>Tensorflow</a:t>
            </a:r>
            <a:endParaRPr lang="en-US" dirty="0">
              <a:solidFill>
                <a:schemeClr val="bg1"/>
              </a:solidFill>
            </a:endParaRPr>
          </a:p>
          <a:p>
            <a:pPr>
              <a:buFont typeface="+mj-lt"/>
              <a:buAutoNum type="arabicPeriod"/>
            </a:pPr>
            <a:r>
              <a:rPr lang="en-US" dirty="0" err="1">
                <a:solidFill>
                  <a:schemeClr val="bg1"/>
                </a:solidFill>
              </a:rPr>
              <a:t>ComputationTime</a:t>
            </a:r>
            <a:r>
              <a:rPr lang="en-US" dirty="0">
                <a:solidFill>
                  <a:schemeClr val="bg1"/>
                </a:solidFill>
              </a:rPr>
              <a:t> Vs Number of Trees</a:t>
            </a:r>
          </a:p>
          <a:p>
            <a:pPr>
              <a:buFont typeface="+mj-lt"/>
              <a:buAutoNum type="arabicPeriod"/>
            </a:pPr>
            <a:r>
              <a:rPr lang="en-US" dirty="0">
                <a:solidFill>
                  <a:schemeClr val="bg1"/>
                </a:solidFill>
              </a:rPr>
              <a:t>Accuracy VS Number of Trees</a:t>
            </a:r>
          </a:p>
          <a:p>
            <a:pPr>
              <a:buFont typeface="+mj-lt"/>
              <a:buAutoNum type="arabicPeriod"/>
            </a:pPr>
            <a:endParaRPr lang="en-US" dirty="0">
              <a:solidFill>
                <a:schemeClr val="bg1"/>
              </a:solidFill>
            </a:endParaRPr>
          </a:p>
        </p:txBody>
      </p:sp>
      <p:sp>
        <p:nvSpPr>
          <p:cNvPr id="57" name="Rectangle 56">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CBB3115-4DFC-A74F-B783-228782F0D751}"/>
              </a:ext>
            </a:extLst>
          </p:cNvPr>
          <p:cNvPicPr>
            <a:picLocks noChangeAspect="1"/>
          </p:cNvPicPr>
          <p:nvPr/>
        </p:nvPicPr>
        <p:blipFill>
          <a:blip r:embed="rId3"/>
          <a:stretch>
            <a:fillRect/>
          </a:stretch>
        </p:blipFill>
        <p:spPr>
          <a:xfrm>
            <a:off x="6558474" y="1506584"/>
            <a:ext cx="5436477" cy="3248296"/>
          </a:xfrm>
          <a:prstGeom prst="rect">
            <a:avLst/>
          </a:prstGeom>
        </p:spPr>
      </p:pic>
    </p:spTree>
    <p:extLst>
      <p:ext uri="{BB962C8B-B14F-4D97-AF65-F5344CB8AC3E}">
        <p14:creationId xmlns:p14="http://schemas.microsoft.com/office/powerpoint/2010/main" val="235964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Tensorflow</a:t>
            </a:r>
            <a:r>
              <a:rPr lang="en-IN" b="1" dirty="0"/>
              <a:t> with </a:t>
            </a:r>
            <a:r>
              <a:rPr lang="en-IN" b="1" dirty="0" err="1"/>
              <a:t>Horovod</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010" y="2326640"/>
            <a:ext cx="5422932" cy="42680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795" y="2576744"/>
            <a:ext cx="2508250" cy="2209800"/>
          </a:xfrm>
          <a:prstGeom prst="rect">
            <a:avLst/>
          </a:prstGeom>
        </p:spPr>
      </p:pic>
    </p:spTree>
    <p:extLst>
      <p:ext uri="{BB962C8B-B14F-4D97-AF65-F5344CB8AC3E}">
        <p14:creationId xmlns:p14="http://schemas.microsoft.com/office/powerpoint/2010/main" val="185819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1">
            <a:extLst>
              <a:ext uri="{FF2B5EF4-FFF2-40B4-BE49-F238E27FC236}">
                <a16:creationId xmlns:a16="http://schemas.microsoft.com/office/drawing/2014/main" id="{F8D807EB-6525-2944-BF4E-A2DABDA34219}"/>
              </a:ext>
            </a:extLst>
          </p:cNvPr>
          <p:cNvPicPr>
            <a:picLocks noChangeAspect="1"/>
          </p:cNvPicPr>
          <p:nvPr/>
        </p:nvPicPr>
        <p:blipFill>
          <a:blip r:embed="rId2"/>
          <a:stretch>
            <a:fillRect/>
          </a:stretch>
        </p:blipFill>
        <p:spPr>
          <a:xfrm>
            <a:off x="2270794" y="2429250"/>
            <a:ext cx="7147526" cy="4270647"/>
          </a:xfrm>
          <a:prstGeom prst="rect">
            <a:avLst/>
          </a:prstGeom>
        </p:spPr>
      </p:pic>
      <p:sp>
        <p:nvSpPr>
          <p:cNvPr id="3" name="Title 1"/>
          <p:cNvSpPr>
            <a:spLocks noGrp="1"/>
          </p:cNvSpPr>
          <p:nvPr>
            <p:ph type="title"/>
          </p:nvPr>
        </p:nvSpPr>
        <p:spPr>
          <a:xfrm>
            <a:off x="1154954" y="827364"/>
            <a:ext cx="9589246" cy="853268"/>
          </a:xfrm>
        </p:spPr>
        <p:txBody>
          <a:bodyPr/>
          <a:lstStyle/>
          <a:p>
            <a:r>
              <a:rPr lang="en-IN" b="1" dirty="0" err="1"/>
              <a:t>Tensorflow</a:t>
            </a:r>
            <a:r>
              <a:rPr lang="en-IN" b="1" dirty="0"/>
              <a:t>: Time taken vs number of  trees </a:t>
            </a:r>
          </a:p>
        </p:txBody>
      </p:sp>
    </p:spTree>
    <p:extLst>
      <p:ext uri="{BB962C8B-B14F-4D97-AF65-F5344CB8AC3E}">
        <p14:creationId xmlns:p14="http://schemas.microsoft.com/office/powerpoint/2010/main" val="327775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28">
            <a:extLst>
              <a:ext uri="{FF2B5EF4-FFF2-40B4-BE49-F238E27FC236}">
                <a16:creationId xmlns:a16="http://schemas.microsoft.com/office/drawing/2014/main" id="{B4AAB4D5-8AD0-4193-95B8-AD95981A94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88293F9A-C61B-4B8A-AB73-31CEBFE2D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B5B72353-146F-44BE-B989-EB9E8E89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F1F5E4D-034A-4ED9-856C-14F8E2FC8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CE5D2423-FE63-4717-8074-F9CA7146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B17246F-61AD-514F-89D0-1939D02FF096}"/>
              </a:ext>
            </a:extLst>
          </p:cNvPr>
          <p:cNvSpPr>
            <a:spLocks noGrp="1"/>
          </p:cNvSpPr>
          <p:nvPr>
            <p:ph type="title"/>
          </p:nvPr>
        </p:nvSpPr>
        <p:spPr>
          <a:xfrm>
            <a:off x="639098" y="629265"/>
            <a:ext cx="5132438" cy="1622322"/>
          </a:xfrm>
        </p:spPr>
        <p:txBody>
          <a:bodyPr>
            <a:normAutofit/>
          </a:bodyPr>
          <a:lstStyle/>
          <a:p>
            <a:pPr>
              <a:lnSpc>
                <a:spcPct val="90000"/>
              </a:lnSpc>
            </a:pPr>
            <a:r>
              <a:rPr lang="en-US" sz="2500" b="1" dirty="0"/>
              <a:t>Performance comparison between Spark and </a:t>
            </a:r>
            <a:r>
              <a:rPr lang="en-US" sz="2500" b="1" dirty="0" err="1"/>
              <a:t>Tensorflow</a:t>
            </a:r>
            <a:br>
              <a:rPr lang="en-US" sz="2500" dirty="0"/>
            </a:br>
            <a:endParaRPr lang="en-US" sz="2500" dirty="0"/>
          </a:p>
        </p:txBody>
      </p:sp>
      <p:sp>
        <p:nvSpPr>
          <p:cNvPr id="12" name="Content Placeholder 11">
            <a:extLst>
              <a:ext uri="{FF2B5EF4-FFF2-40B4-BE49-F238E27FC236}">
                <a16:creationId xmlns:a16="http://schemas.microsoft.com/office/drawing/2014/main" id="{8A22A019-2975-485B-905C-005D57023F35}"/>
              </a:ext>
            </a:extLst>
          </p:cNvPr>
          <p:cNvSpPr>
            <a:spLocks noGrp="1"/>
          </p:cNvSpPr>
          <p:nvPr>
            <p:ph idx="1"/>
          </p:nvPr>
        </p:nvSpPr>
        <p:spPr>
          <a:xfrm>
            <a:off x="639098" y="2418735"/>
            <a:ext cx="5132439" cy="3811742"/>
          </a:xfrm>
        </p:spPr>
        <p:txBody>
          <a:bodyPr anchor="ctr">
            <a:normAutofit/>
          </a:bodyPr>
          <a:lstStyle/>
          <a:p>
            <a:r>
              <a:rPr lang="en-US" dirty="0">
                <a:solidFill>
                  <a:schemeClr val="bg1"/>
                </a:solidFill>
              </a:rPr>
              <a:t>Performance between Spark and </a:t>
            </a:r>
            <a:r>
              <a:rPr lang="en-US" dirty="0" err="1">
                <a:solidFill>
                  <a:schemeClr val="bg1"/>
                </a:solidFill>
              </a:rPr>
              <a:t>Tensorflow</a:t>
            </a:r>
            <a:endParaRPr lang="en-US" dirty="0">
              <a:solidFill>
                <a:schemeClr val="bg1"/>
              </a:solidFill>
            </a:endParaRPr>
          </a:p>
          <a:p>
            <a:pPr>
              <a:buFont typeface="+mj-lt"/>
              <a:buAutoNum type="arabicPeriod"/>
            </a:pPr>
            <a:r>
              <a:rPr lang="en-US" dirty="0">
                <a:solidFill>
                  <a:schemeClr val="bg1"/>
                </a:solidFill>
              </a:rPr>
              <a:t>Accuracy VS Number of Trees</a:t>
            </a:r>
          </a:p>
          <a:p>
            <a:pPr>
              <a:buFont typeface="+mj-lt"/>
              <a:buAutoNum type="arabicPeriod"/>
            </a:pPr>
            <a:r>
              <a:rPr lang="en-US" dirty="0" err="1">
                <a:solidFill>
                  <a:schemeClr val="bg1"/>
                </a:solidFill>
              </a:rPr>
              <a:t>ComputationTime</a:t>
            </a:r>
            <a:r>
              <a:rPr lang="en-US" dirty="0">
                <a:solidFill>
                  <a:schemeClr val="bg1"/>
                </a:solidFill>
              </a:rPr>
              <a:t> Vs Number of Trees</a:t>
            </a:r>
          </a:p>
          <a:p>
            <a:endParaRPr lang="en-US" dirty="0">
              <a:solidFill>
                <a:schemeClr val="bg1"/>
              </a:solidFill>
            </a:endParaRPr>
          </a:p>
        </p:txBody>
      </p:sp>
      <p:pic>
        <p:nvPicPr>
          <p:cNvPr id="7" name="Picture 6">
            <a:extLst>
              <a:ext uri="{FF2B5EF4-FFF2-40B4-BE49-F238E27FC236}">
                <a16:creationId xmlns:a16="http://schemas.microsoft.com/office/drawing/2014/main" id="{0D416B2F-9358-364E-87BB-E464E174C439}"/>
              </a:ext>
            </a:extLst>
          </p:cNvPr>
          <p:cNvPicPr>
            <a:picLocks noChangeAspect="1"/>
          </p:cNvPicPr>
          <p:nvPr/>
        </p:nvPicPr>
        <p:blipFill rotWithShape="1">
          <a:blip r:embed="rId3"/>
          <a:srcRect r="7917"/>
          <a:stretch/>
        </p:blipFill>
        <p:spPr>
          <a:xfrm>
            <a:off x="6505336" y="1547849"/>
            <a:ext cx="4992546" cy="3280183"/>
          </a:xfrm>
          <a:prstGeom prst="rect">
            <a:avLst/>
          </a:prstGeom>
        </p:spPr>
      </p:pic>
      <p:sp>
        <p:nvSpPr>
          <p:cNvPr id="41" name="Rectangle 3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1306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115897B-D3FA-964E-9F05-5E81690537BA}"/>
              </a:ext>
            </a:extLst>
          </p:cNvPr>
          <p:cNvPicPr>
            <a:picLocks noGrp="1" noChangeAspect="1"/>
          </p:cNvPicPr>
          <p:nvPr>
            <p:ph idx="1"/>
          </p:nvPr>
        </p:nvPicPr>
        <p:blipFill rotWithShape="1">
          <a:blip r:embed="rId2"/>
          <a:srcRect r="5634"/>
          <a:stretch/>
        </p:blipFill>
        <p:spPr>
          <a:xfrm>
            <a:off x="2880360" y="2384212"/>
            <a:ext cx="5989320" cy="3928196"/>
          </a:xfrm>
          <a:prstGeom prst="rect">
            <a:avLst/>
          </a:prstGeom>
        </p:spPr>
      </p:pic>
      <p:sp>
        <p:nvSpPr>
          <p:cNvPr id="3" name="Title 1"/>
          <p:cNvSpPr>
            <a:spLocks noGrp="1"/>
          </p:cNvSpPr>
          <p:nvPr>
            <p:ph type="title"/>
          </p:nvPr>
        </p:nvSpPr>
        <p:spPr>
          <a:xfrm>
            <a:off x="1154954" y="973668"/>
            <a:ext cx="8761413" cy="706964"/>
          </a:xfrm>
        </p:spPr>
        <p:txBody>
          <a:bodyPr/>
          <a:lstStyle/>
          <a:p>
            <a:r>
              <a:rPr lang="en-US" b="1" dirty="0" err="1">
                <a:solidFill>
                  <a:schemeClr val="bg1"/>
                </a:solidFill>
              </a:rPr>
              <a:t>SparkVSTensorflow:ComputationTime</a:t>
            </a:r>
            <a:r>
              <a:rPr lang="en-US" b="1" dirty="0">
                <a:solidFill>
                  <a:schemeClr val="bg1"/>
                </a:solidFill>
              </a:rPr>
              <a:t> Vs Number of Trees</a:t>
            </a:r>
          </a:p>
        </p:txBody>
      </p:sp>
    </p:spTree>
    <p:extLst>
      <p:ext uri="{BB962C8B-B14F-4D97-AF65-F5344CB8AC3E}">
        <p14:creationId xmlns:p14="http://schemas.microsoft.com/office/powerpoint/2010/main" val="3030615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DE2C-E196-EC4A-9D60-FCA0C825BEB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57AD93DE-FF3A-F44A-99CB-EDF894265C27}"/>
              </a:ext>
            </a:extLst>
          </p:cNvPr>
          <p:cNvSpPr>
            <a:spLocks noGrp="1"/>
          </p:cNvSpPr>
          <p:nvPr>
            <p:ph idx="1"/>
          </p:nvPr>
        </p:nvSpPr>
        <p:spPr/>
        <p:txBody>
          <a:bodyPr/>
          <a:lstStyle/>
          <a:p>
            <a:r>
              <a:rPr lang="en-IN" b="1" dirty="0"/>
              <a:t>Spark: </a:t>
            </a:r>
            <a:r>
              <a:rPr lang="en-IN" dirty="0"/>
              <a:t>Parallelization of the forest decreased the computation time by a factor of 4. Modifying the splitting criteria allowed to improve the accuracy by 3.5%.</a:t>
            </a:r>
          </a:p>
          <a:p>
            <a:r>
              <a:rPr lang="en-US" b="1" dirty="0"/>
              <a:t>T</a:t>
            </a:r>
            <a:r>
              <a:rPr lang="en-IN" b="1" dirty="0" err="1"/>
              <a:t>ensorflow</a:t>
            </a:r>
            <a:r>
              <a:rPr lang="en-IN" b="1" dirty="0"/>
              <a:t>: </a:t>
            </a:r>
            <a:r>
              <a:rPr lang="en-IN" dirty="0"/>
              <a:t>Parallelization of the forest for </a:t>
            </a:r>
            <a:r>
              <a:rPr lang="en-IN" dirty="0" err="1"/>
              <a:t>tensorflow</a:t>
            </a:r>
            <a:r>
              <a:rPr lang="en-IN" dirty="0"/>
              <a:t> decreased the computation time by a factor of 3.3.</a:t>
            </a:r>
          </a:p>
          <a:p>
            <a:r>
              <a:rPr lang="en-IN" dirty="0"/>
              <a:t>In both spark and </a:t>
            </a:r>
            <a:r>
              <a:rPr lang="en-IN" dirty="0" err="1"/>
              <a:t>tensorflow</a:t>
            </a:r>
            <a:r>
              <a:rPr lang="en-IN" dirty="0"/>
              <a:t> the reduction in time was on a factor of 3 to 4.</a:t>
            </a:r>
          </a:p>
          <a:p>
            <a:r>
              <a:rPr lang="en-US" b="1" dirty="0"/>
              <a:t>Comparison between Spark and </a:t>
            </a:r>
            <a:r>
              <a:rPr lang="en-US" b="1" dirty="0" err="1"/>
              <a:t>Tensorflow</a:t>
            </a:r>
            <a:r>
              <a:rPr lang="en-US" b="1" dirty="0"/>
              <a:t>: </a:t>
            </a:r>
            <a:r>
              <a:rPr lang="en-US" dirty="0"/>
              <a:t>From our experiment spark achieved better performance in terms of computation time while </a:t>
            </a:r>
            <a:r>
              <a:rPr lang="en-US" dirty="0" err="1"/>
              <a:t>Tensorflow</a:t>
            </a:r>
            <a:r>
              <a:rPr lang="en-US" dirty="0"/>
              <a:t> achieved slightly </a:t>
            </a:r>
            <a:r>
              <a:rPr lang="en-US"/>
              <a:t>better accuracy.</a:t>
            </a:r>
            <a:endParaRPr lang="en-US" b="1" dirty="0"/>
          </a:p>
        </p:txBody>
      </p:sp>
    </p:spTree>
    <p:extLst>
      <p:ext uri="{BB962C8B-B14F-4D97-AF65-F5344CB8AC3E}">
        <p14:creationId xmlns:p14="http://schemas.microsoft.com/office/powerpoint/2010/main" val="164409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1A35-7C4D-B441-8644-C6990F6C583D}"/>
              </a:ext>
            </a:extLst>
          </p:cNvPr>
          <p:cNvSpPr>
            <a:spLocks noGrp="1"/>
          </p:cNvSpPr>
          <p:nvPr>
            <p:ph type="title"/>
          </p:nvPr>
        </p:nvSpPr>
        <p:spPr/>
        <p:txBody>
          <a:bodyPr/>
          <a:lstStyle/>
          <a:p>
            <a:r>
              <a:rPr lang="en-US" b="1" dirty="0"/>
              <a:t>Thank You</a:t>
            </a:r>
          </a:p>
        </p:txBody>
      </p:sp>
    </p:spTree>
    <p:extLst>
      <p:ext uri="{BB962C8B-B14F-4D97-AF65-F5344CB8AC3E}">
        <p14:creationId xmlns:p14="http://schemas.microsoft.com/office/powerpoint/2010/main" val="304086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08CA-8722-994D-B1F1-393CF313748C}"/>
              </a:ext>
            </a:extLst>
          </p:cNvPr>
          <p:cNvSpPr>
            <a:spLocks noGrp="1"/>
          </p:cNvSpPr>
          <p:nvPr>
            <p:ph type="title"/>
          </p:nvPr>
        </p:nvSpPr>
        <p:spPr/>
        <p:txBody>
          <a:bodyPr/>
          <a:lstStyle/>
          <a:p>
            <a:r>
              <a:rPr lang="en-US" b="1" dirty="0" err="1"/>
              <a:t>Apendix</a:t>
            </a:r>
            <a:endParaRPr lang="en-US" b="1" dirty="0"/>
          </a:p>
        </p:txBody>
      </p:sp>
      <p:pic>
        <p:nvPicPr>
          <p:cNvPr id="5" name="Content Placeholder 4">
            <a:extLst>
              <a:ext uri="{FF2B5EF4-FFF2-40B4-BE49-F238E27FC236}">
                <a16:creationId xmlns:a16="http://schemas.microsoft.com/office/drawing/2014/main" id="{F03F478E-B16B-0940-8E70-057B0E6AA6B4}"/>
              </a:ext>
            </a:extLst>
          </p:cNvPr>
          <p:cNvPicPr>
            <a:picLocks noGrp="1" noChangeAspect="1"/>
          </p:cNvPicPr>
          <p:nvPr>
            <p:ph idx="1"/>
          </p:nvPr>
        </p:nvPicPr>
        <p:blipFill>
          <a:blip r:embed="rId2"/>
          <a:stretch>
            <a:fillRect/>
          </a:stretch>
        </p:blipFill>
        <p:spPr>
          <a:xfrm>
            <a:off x="1579696" y="2603500"/>
            <a:ext cx="7976921" cy="3416300"/>
          </a:xfrm>
        </p:spPr>
      </p:pic>
    </p:spTree>
    <p:extLst>
      <p:ext uri="{BB962C8B-B14F-4D97-AF65-F5344CB8AC3E}">
        <p14:creationId xmlns:p14="http://schemas.microsoft.com/office/powerpoint/2010/main" val="262649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Rectangle 34">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 name="Content Placeholder 10">
            <a:extLst>
              <a:ext uri="{FF2B5EF4-FFF2-40B4-BE49-F238E27FC236}">
                <a16:creationId xmlns:a16="http://schemas.microsoft.com/office/drawing/2014/main" id="{1F777339-B353-A24B-90A3-D528C20C3352}"/>
              </a:ext>
            </a:extLst>
          </p:cNvPr>
          <p:cNvPicPr>
            <a:picLocks noGrp="1" noChangeAspect="1"/>
          </p:cNvPicPr>
          <p:nvPr>
            <p:ph idx="1"/>
          </p:nvPr>
        </p:nvPicPr>
        <p:blipFill>
          <a:blip r:embed="rId3"/>
          <a:stretch>
            <a:fillRect/>
          </a:stretch>
        </p:blipFill>
        <p:spPr>
          <a:xfrm>
            <a:off x="1126066" y="1995934"/>
            <a:ext cx="10035037" cy="2859985"/>
          </a:xfrm>
          <a:prstGeom prst="rect">
            <a:avLst/>
          </a:prstGeom>
        </p:spPr>
      </p:pic>
    </p:spTree>
    <p:extLst>
      <p:ext uri="{BB962C8B-B14F-4D97-AF65-F5344CB8AC3E}">
        <p14:creationId xmlns:p14="http://schemas.microsoft.com/office/powerpoint/2010/main" val="293647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F7A74DB0-B2E2-C14C-9112-8398B29AC8DD}"/>
              </a:ext>
            </a:extLst>
          </p:cNvPr>
          <p:cNvPicPr>
            <a:picLocks noGrp="1" noChangeAspect="1"/>
          </p:cNvPicPr>
          <p:nvPr>
            <p:ph idx="1"/>
          </p:nvPr>
        </p:nvPicPr>
        <p:blipFill>
          <a:blip r:embed="rId3"/>
          <a:stretch>
            <a:fillRect/>
          </a:stretch>
        </p:blipFill>
        <p:spPr>
          <a:xfrm>
            <a:off x="1126066" y="1456551"/>
            <a:ext cx="10035037" cy="3938752"/>
          </a:xfrm>
          <a:prstGeom prst="rect">
            <a:avLst/>
          </a:prstGeom>
        </p:spPr>
      </p:pic>
    </p:spTree>
    <p:extLst>
      <p:ext uri="{BB962C8B-B14F-4D97-AF65-F5344CB8AC3E}">
        <p14:creationId xmlns:p14="http://schemas.microsoft.com/office/powerpoint/2010/main" val="161036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04E8-9CAA-7C4A-8084-8CE44E4814C4}"/>
              </a:ext>
            </a:extLst>
          </p:cNvPr>
          <p:cNvSpPr>
            <a:spLocks noGrp="1"/>
          </p:cNvSpPr>
          <p:nvPr>
            <p:ph type="title"/>
          </p:nvPr>
        </p:nvSpPr>
        <p:spPr>
          <a:xfrm>
            <a:off x="1154954" y="838200"/>
            <a:ext cx="8761413" cy="1102112"/>
          </a:xfrm>
        </p:spPr>
        <p:txBody>
          <a:bodyPr/>
          <a:lstStyle/>
          <a:p>
            <a:r>
              <a:rPr lang="en-IN" b="1" dirty="0"/>
              <a:t>Introduction </a:t>
            </a:r>
            <a:br>
              <a:rPr lang="en-IN" dirty="0"/>
            </a:br>
            <a:endParaRPr lang="en-US" dirty="0"/>
          </a:p>
        </p:txBody>
      </p:sp>
      <p:sp>
        <p:nvSpPr>
          <p:cNvPr id="3" name="Content Placeholder 2">
            <a:extLst>
              <a:ext uri="{FF2B5EF4-FFF2-40B4-BE49-F238E27FC236}">
                <a16:creationId xmlns:a16="http://schemas.microsoft.com/office/drawing/2014/main" id="{0A204F8C-E3A3-6043-8B46-9D4C37AE3230}"/>
              </a:ext>
            </a:extLst>
          </p:cNvPr>
          <p:cNvSpPr>
            <a:spLocks noGrp="1"/>
          </p:cNvSpPr>
          <p:nvPr>
            <p:ph idx="1"/>
          </p:nvPr>
        </p:nvSpPr>
        <p:spPr/>
        <p:txBody>
          <a:bodyPr>
            <a:normAutofit/>
          </a:bodyPr>
          <a:lstStyle/>
          <a:p>
            <a:r>
              <a:rPr lang="en-IN" dirty="0"/>
              <a:t>The Distributed Random Forests algorithm specifically targets implementation in cluster environments and attempts to optimize the performance in speed and accuracy. It is a powerful classification and regression tool. When given a set of data, it generates a forest of classification trees, rather than a single classification. Each of these trees is a weak learner built on a subset of rows and columns. Random Forest employs a number of techniques to reduce variance in predictions while maintaining (to some extent) the low variance that was characteristic of the lone Decision Tree. Classification takes the majority prediction over all of their trees to make a final prediction.</a:t>
            </a:r>
          </a:p>
          <a:p>
            <a:endParaRPr lang="en-US" dirty="0"/>
          </a:p>
        </p:txBody>
      </p:sp>
    </p:spTree>
    <p:extLst>
      <p:ext uri="{BB962C8B-B14F-4D97-AF65-F5344CB8AC3E}">
        <p14:creationId xmlns:p14="http://schemas.microsoft.com/office/powerpoint/2010/main" val="336968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3" name="Rectangle 2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4BC23526-E9E7-CE4C-A372-F04CCFEBADB1}"/>
              </a:ext>
            </a:extLst>
          </p:cNvPr>
          <p:cNvPicPr>
            <a:picLocks noGrp="1" noChangeAspect="1"/>
          </p:cNvPicPr>
          <p:nvPr>
            <p:ph idx="1"/>
          </p:nvPr>
        </p:nvPicPr>
        <p:blipFill>
          <a:blip r:embed="rId3"/>
          <a:stretch>
            <a:fillRect/>
          </a:stretch>
        </p:blipFill>
        <p:spPr>
          <a:xfrm>
            <a:off x="1126066" y="1644708"/>
            <a:ext cx="10035037" cy="3562438"/>
          </a:xfrm>
          <a:prstGeom prst="rect">
            <a:avLst/>
          </a:prstGeom>
        </p:spPr>
      </p:pic>
    </p:spTree>
    <p:extLst>
      <p:ext uri="{BB962C8B-B14F-4D97-AF65-F5344CB8AC3E}">
        <p14:creationId xmlns:p14="http://schemas.microsoft.com/office/powerpoint/2010/main" val="37945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53A4EB3-84C2-2C49-A167-3EFAD97F8C64}"/>
              </a:ext>
            </a:extLst>
          </p:cNvPr>
          <p:cNvSpPr>
            <a:spLocks noGrp="1"/>
          </p:cNvSpPr>
          <p:nvPr>
            <p:ph type="title"/>
          </p:nvPr>
        </p:nvSpPr>
        <p:spPr>
          <a:xfrm>
            <a:off x="1154955" y="973668"/>
            <a:ext cx="2942210" cy="1020232"/>
          </a:xfrm>
        </p:spPr>
        <p:txBody>
          <a:bodyPr>
            <a:normAutofit/>
          </a:bodyPr>
          <a:lstStyle/>
          <a:p>
            <a:pPr>
              <a:lnSpc>
                <a:spcPct val="90000"/>
              </a:lnSpc>
            </a:pPr>
            <a:r>
              <a:rPr lang="en-IN" sz="2000" b="1">
                <a:solidFill>
                  <a:srgbClr val="EBEBEB"/>
                </a:solidFill>
              </a:rPr>
              <a:t>Algorithm &amp; Dataset</a:t>
            </a:r>
            <a:br>
              <a:rPr lang="en-IN" sz="2000">
                <a:solidFill>
                  <a:srgbClr val="EBEBEB"/>
                </a:solidFill>
              </a:rPr>
            </a:br>
            <a:endParaRPr lang="en-US" sz="2000">
              <a:solidFill>
                <a:srgbClr val="EBEBEB"/>
              </a:solidFill>
            </a:endParaRPr>
          </a:p>
        </p:txBody>
      </p:sp>
      <p:sp>
        <p:nvSpPr>
          <p:cNvPr id="3" name="Content Placeholder 2">
            <a:extLst>
              <a:ext uri="{FF2B5EF4-FFF2-40B4-BE49-F238E27FC236}">
                <a16:creationId xmlns:a16="http://schemas.microsoft.com/office/drawing/2014/main" id="{2A1157EA-4035-2040-8076-B204897474E6}"/>
              </a:ext>
            </a:extLst>
          </p:cNvPr>
          <p:cNvSpPr>
            <a:spLocks noGrp="1"/>
          </p:cNvSpPr>
          <p:nvPr>
            <p:ph idx="1"/>
          </p:nvPr>
        </p:nvSpPr>
        <p:spPr>
          <a:xfrm>
            <a:off x="1154955" y="2120900"/>
            <a:ext cx="3133726" cy="3898900"/>
          </a:xfrm>
        </p:spPr>
        <p:txBody>
          <a:bodyPr>
            <a:normAutofit/>
          </a:bodyPr>
          <a:lstStyle/>
          <a:p>
            <a:pPr>
              <a:lnSpc>
                <a:spcPct val="90000"/>
              </a:lnSpc>
            </a:pPr>
            <a:r>
              <a:rPr lang="en-US" sz="1400">
                <a:solidFill>
                  <a:srgbClr val="FFFFFF"/>
                </a:solidFill>
              </a:rPr>
              <a:t>Implemented decision tree algorithm from scratch.</a:t>
            </a:r>
          </a:p>
          <a:p>
            <a:pPr>
              <a:lnSpc>
                <a:spcPct val="90000"/>
              </a:lnSpc>
            </a:pPr>
            <a:r>
              <a:rPr lang="en-US" sz="1400">
                <a:solidFill>
                  <a:srgbClr val="FFFFFF"/>
                </a:solidFill>
              </a:rPr>
              <a:t>Implemented Random forest algorithm from scratch.</a:t>
            </a:r>
          </a:p>
          <a:p>
            <a:pPr>
              <a:lnSpc>
                <a:spcPct val="90000"/>
              </a:lnSpc>
            </a:pPr>
            <a:r>
              <a:rPr lang="en-US" sz="1400">
                <a:solidFill>
                  <a:srgbClr val="FFFFFF"/>
                </a:solidFill>
              </a:rPr>
              <a:t>Two approaches Sequential and Parallel were attempted.</a:t>
            </a:r>
          </a:p>
          <a:p>
            <a:pPr>
              <a:lnSpc>
                <a:spcPct val="90000"/>
              </a:lnSpc>
            </a:pPr>
            <a:r>
              <a:rPr lang="en-US" sz="1400">
                <a:solidFill>
                  <a:srgbClr val="FFFFFF"/>
                </a:solidFill>
              </a:rPr>
              <a:t>Improved the accuracy in the </a:t>
            </a:r>
            <a:r>
              <a:rPr lang="en-IN" sz="1400">
                <a:solidFill>
                  <a:srgbClr val="FFFFFF"/>
                </a:solidFill>
              </a:rPr>
              <a:t>parallel approach by splitting at 4 quartiles.</a:t>
            </a:r>
            <a:endParaRPr lang="en-US" sz="1400">
              <a:solidFill>
                <a:srgbClr val="FFFFFF"/>
              </a:solidFill>
            </a:endParaRPr>
          </a:p>
          <a:p>
            <a:pPr>
              <a:lnSpc>
                <a:spcPct val="90000"/>
              </a:lnSpc>
            </a:pPr>
            <a:r>
              <a:rPr lang="en-US" sz="1400">
                <a:solidFill>
                  <a:srgbClr val="FFFFFF"/>
                </a:solidFill>
              </a:rPr>
              <a:t>Airline dataset was used and a variable IsDelayed was created denoting if the flight got delayed. The same was used as target variable.</a:t>
            </a:r>
          </a:p>
          <a:p>
            <a:pPr marL="0" indent="0">
              <a:lnSpc>
                <a:spcPct val="90000"/>
              </a:lnSpc>
              <a:buNone/>
            </a:pPr>
            <a:r>
              <a:rPr lang="en-US" sz="1400">
                <a:solidFill>
                  <a:srgbClr val="FFFFFF"/>
                </a:solidFill>
              </a:rPr>
              <a:t> </a:t>
            </a:r>
          </a:p>
        </p:txBody>
      </p:sp>
      <p:pic>
        <p:nvPicPr>
          <p:cNvPr id="5" name="Picture 4">
            <a:extLst>
              <a:ext uri="{FF2B5EF4-FFF2-40B4-BE49-F238E27FC236}">
                <a16:creationId xmlns:a16="http://schemas.microsoft.com/office/drawing/2014/main" id="{6B5D529F-0914-FD4A-AC83-7FEB7C2A47EE}"/>
              </a:ext>
            </a:extLst>
          </p:cNvPr>
          <p:cNvPicPr>
            <a:picLocks noChangeAspect="1"/>
          </p:cNvPicPr>
          <p:nvPr/>
        </p:nvPicPr>
        <p:blipFill>
          <a:blip r:embed="rId3"/>
          <a:stretch>
            <a:fillRect/>
          </a:stretch>
        </p:blipFill>
        <p:spPr>
          <a:xfrm>
            <a:off x="5194607" y="912649"/>
            <a:ext cx="5880783" cy="4630538"/>
          </a:xfrm>
          <a:prstGeom prst="rect">
            <a:avLst/>
          </a:prstGeom>
        </p:spPr>
      </p:pic>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id="{ED5E44DD-F2B8-8341-A6EC-3CF4307E31D9}"/>
              </a:ext>
            </a:extLst>
          </p:cNvPr>
          <p:cNvSpPr/>
          <p:nvPr/>
        </p:nvSpPr>
        <p:spPr>
          <a:xfrm>
            <a:off x="6432331" y="5945351"/>
            <a:ext cx="4277710" cy="51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 Vote</a:t>
            </a:r>
          </a:p>
        </p:txBody>
      </p:sp>
      <p:cxnSp>
        <p:nvCxnSpPr>
          <p:cNvPr id="18" name="Straight Arrow Connector 17">
            <a:extLst>
              <a:ext uri="{FF2B5EF4-FFF2-40B4-BE49-F238E27FC236}">
                <a16:creationId xmlns:a16="http://schemas.microsoft.com/office/drawing/2014/main" id="{BF3F3AE0-5C12-FB43-804E-15C8E4556063}"/>
              </a:ext>
            </a:extLst>
          </p:cNvPr>
          <p:cNvCxnSpPr/>
          <p:nvPr/>
        </p:nvCxnSpPr>
        <p:spPr>
          <a:xfrm>
            <a:off x="6936828" y="5644055"/>
            <a:ext cx="252248" cy="30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74DAA9-5295-7945-BE2D-03E280DB9CC9}"/>
              </a:ext>
            </a:extLst>
          </p:cNvPr>
          <p:cNvCxnSpPr>
            <a:cxnSpLocks/>
          </p:cNvCxnSpPr>
          <p:nvPr/>
        </p:nvCxnSpPr>
        <p:spPr>
          <a:xfrm>
            <a:off x="8540905" y="5602297"/>
            <a:ext cx="30281" cy="34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5415717-D3D1-4D45-8C64-3F6EB21D005A}"/>
              </a:ext>
            </a:extLst>
          </p:cNvPr>
          <p:cNvCxnSpPr>
            <a:cxnSpLocks/>
          </p:cNvCxnSpPr>
          <p:nvPr/>
        </p:nvCxnSpPr>
        <p:spPr>
          <a:xfrm flipH="1">
            <a:off x="9942786" y="5594414"/>
            <a:ext cx="454445" cy="35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1CBD869-CE7D-3646-8ECE-EEA7B8250A70}"/>
              </a:ext>
            </a:extLst>
          </p:cNvPr>
          <p:cNvSpPr/>
          <p:nvPr/>
        </p:nvSpPr>
        <p:spPr>
          <a:xfrm rot="16200000">
            <a:off x="3950469" y="3864295"/>
            <a:ext cx="3380083" cy="480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a:t>
            </a:r>
          </a:p>
        </p:txBody>
      </p:sp>
    </p:spTree>
    <p:extLst>
      <p:ext uri="{BB962C8B-B14F-4D97-AF65-F5344CB8AC3E}">
        <p14:creationId xmlns:p14="http://schemas.microsoft.com/office/powerpoint/2010/main" val="53490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9D22-9873-4940-8664-18BFAEE06CCD}"/>
              </a:ext>
            </a:extLst>
          </p:cNvPr>
          <p:cNvSpPr>
            <a:spLocks noGrp="1"/>
          </p:cNvSpPr>
          <p:nvPr>
            <p:ph type="title"/>
          </p:nvPr>
        </p:nvSpPr>
        <p:spPr/>
        <p:txBody>
          <a:bodyPr/>
          <a:lstStyle/>
          <a:p>
            <a:r>
              <a:rPr lang="en-IN" b="1" dirty="0"/>
              <a:t>Methodology</a:t>
            </a:r>
            <a:br>
              <a:rPr lang="en-IN" dirty="0"/>
            </a:br>
            <a:endParaRPr lang="en-US" dirty="0"/>
          </a:p>
        </p:txBody>
      </p:sp>
      <p:sp>
        <p:nvSpPr>
          <p:cNvPr id="3" name="Content Placeholder 2">
            <a:extLst>
              <a:ext uri="{FF2B5EF4-FFF2-40B4-BE49-F238E27FC236}">
                <a16:creationId xmlns:a16="http://schemas.microsoft.com/office/drawing/2014/main" id="{192CBF78-35CE-2D4E-9906-3B90053C84A7}"/>
              </a:ext>
            </a:extLst>
          </p:cNvPr>
          <p:cNvSpPr>
            <a:spLocks noGrp="1"/>
          </p:cNvSpPr>
          <p:nvPr>
            <p:ph idx="1"/>
          </p:nvPr>
        </p:nvSpPr>
        <p:spPr/>
        <p:txBody>
          <a:bodyPr/>
          <a:lstStyle/>
          <a:p>
            <a:r>
              <a:rPr lang="en-US" dirty="0"/>
              <a:t>We used Spark over Hadoop’s YARN cluster manager.</a:t>
            </a:r>
          </a:p>
          <a:p>
            <a:r>
              <a:rPr lang="en-US" b="1" dirty="0"/>
              <a:t>Spark</a:t>
            </a:r>
            <a:r>
              <a:rPr lang="en-US" dirty="0"/>
              <a:t> is used for </a:t>
            </a:r>
            <a:r>
              <a:rPr lang="en-IN" dirty="0"/>
              <a:t>large scale batch processing or stream data processing on distributed systems.</a:t>
            </a:r>
          </a:p>
          <a:p>
            <a:r>
              <a:rPr lang="en-IN" dirty="0"/>
              <a:t>Parallelised the growth of decision trees.</a:t>
            </a:r>
          </a:p>
          <a:p>
            <a:r>
              <a:rPr lang="en-US" dirty="0"/>
              <a:t> </a:t>
            </a:r>
            <a:r>
              <a:rPr lang="en-US" b="1" dirty="0" err="1"/>
              <a:t>Tensorflow</a:t>
            </a:r>
            <a:r>
              <a:rPr lang="en-US" dirty="0" err="1"/>
              <a:t>,on</a:t>
            </a:r>
            <a:r>
              <a:rPr lang="en-US" dirty="0"/>
              <a:t> the </a:t>
            </a:r>
            <a:r>
              <a:rPr lang="en-US" dirty="0" err="1"/>
              <a:t>otherhand</a:t>
            </a:r>
            <a:r>
              <a:rPr lang="en-US" dirty="0"/>
              <a:t>,</a:t>
            </a:r>
            <a:r>
              <a:rPr lang="en-IN" dirty="0"/>
              <a:t> is a open source software library for high performance numerical computation. It is mainly used for distributed neural networks.</a:t>
            </a:r>
            <a:r>
              <a:rPr lang="en-US" dirty="0"/>
              <a:t> </a:t>
            </a:r>
          </a:p>
          <a:p>
            <a:r>
              <a:rPr lang="en-US" dirty="0" err="1"/>
              <a:t>Tensorflow</a:t>
            </a:r>
            <a:r>
              <a:rPr lang="en-US" dirty="0"/>
              <a:t> implementation of random forest is relatively new. That’s why we choose it to be part of our experiment.</a:t>
            </a:r>
          </a:p>
        </p:txBody>
      </p:sp>
    </p:spTree>
    <p:extLst>
      <p:ext uri="{BB962C8B-B14F-4D97-AF65-F5344CB8AC3E}">
        <p14:creationId xmlns:p14="http://schemas.microsoft.com/office/powerpoint/2010/main" val="50463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1F55-B70D-1042-82E8-A2771502FCAD}"/>
              </a:ext>
            </a:extLst>
          </p:cNvPr>
          <p:cNvSpPr>
            <a:spLocks noGrp="1"/>
          </p:cNvSpPr>
          <p:nvPr>
            <p:ph type="title"/>
          </p:nvPr>
        </p:nvSpPr>
        <p:spPr/>
        <p:txBody>
          <a:bodyPr/>
          <a:lstStyle/>
          <a:p>
            <a:r>
              <a:rPr lang="en-IN" b="1" dirty="0"/>
              <a:t>Spark Single Node Implementation Results</a:t>
            </a:r>
            <a:br>
              <a:rPr lang="en-IN" dirty="0"/>
            </a:br>
            <a:endParaRPr lang="en-US" dirty="0"/>
          </a:p>
        </p:txBody>
      </p:sp>
      <p:sp>
        <p:nvSpPr>
          <p:cNvPr id="3" name="Content Placeholder 2">
            <a:extLst>
              <a:ext uri="{FF2B5EF4-FFF2-40B4-BE49-F238E27FC236}">
                <a16:creationId xmlns:a16="http://schemas.microsoft.com/office/drawing/2014/main" id="{53592BFA-5FAC-DB45-B27C-E059E2502AD9}"/>
              </a:ext>
            </a:extLst>
          </p:cNvPr>
          <p:cNvSpPr>
            <a:spLocks noGrp="1"/>
          </p:cNvSpPr>
          <p:nvPr>
            <p:ph idx="1"/>
          </p:nvPr>
        </p:nvSpPr>
        <p:spPr>
          <a:xfrm>
            <a:off x="1154954" y="2085279"/>
            <a:ext cx="8825659" cy="3934522"/>
          </a:xfrm>
        </p:spPr>
        <p:txBody>
          <a:bodyPr>
            <a:normAutofit lnSpcReduction="10000"/>
          </a:bodyPr>
          <a:lstStyle/>
          <a:p>
            <a:endParaRPr lang="en-US" dirty="0"/>
          </a:p>
          <a:p>
            <a:r>
              <a:rPr lang="en-US" b="1" dirty="0"/>
              <a:t>Non Parallel Approach-</a:t>
            </a:r>
          </a:p>
          <a:p>
            <a:r>
              <a:rPr lang="en-IN" dirty="0"/>
              <a:t>Accuracy:  0.811569912048 </a:t>
            </a:r>
          </a:p>
          <a:p>
            <a:r>
              <a:rPr lang="en-IN" dirty="0"/>
              <a:t>Time elapsed is  886.3815064430237s</a:t>
            </a:r>
          </a:p>
          <a:p>
            <a:r>
              <a:rPr lang="en-IN" b="1" dirty="0"/>
              <a:t>Parallel Approach-</a:t>
            </a:r>
          </a:p>
          <a:p>
            <a:r>
              <a:rPr lang="en-IN" dirty="0"/>
              <a:t>F1Score     :  0.811978078528 </a:t>
            </a:r>
          </a:p>
          <a:p>
            <a:r>
              <a:rPr lang="en-IN" dirty="0"/>
              <a:t>Time elapsed:  198.5017282962799s</a:t>
            </a:r>
          </a:p>
          <a:p>
            <a:r>
              <a:rPr lang="en-IN" b="1" dirty="0"/>
              <a:t>Parallel with splitting at 4 quartiles-</a:t>
            </a:r>
          </a:p>
          <a:p>
            <a:r>
              <a:rPr lang="en-IN" dirty="0"/>
              <a:t> F1Score     : 0.838975352622 </a:t>
            </a:r>
          </a:p>
          <a:p>
            <a:r>
              <a:rPr lang="en-IN" dirty="0"/>
              <a:t>Time elapsed:  232.465384483337s</a:t>
            </a:r>
          </a:p>
          <a:p>
            <a:endParaRPr lang="en-US" dirty="0"/>
          </a:p>
        </p:txBody>
      </p:sp>
    </p:spTree>
    <p:extLst>
      <p:ext uri="{BB962C8B-B14F-4D97-AF65-F5344CB8AC3E}">
        <p14:creationId xmlns:p14="http://schemas.microsoft.com/office/powerpoint/2010/main" val="21374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2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20DBFBB-6FB7-5047-A50E-C4A5CB2BBB39}"/>
              </a:ext>
            </a:extLst>
          </p:cNvPr>
          <p:cNvSpPr>
            <a:spLocks noGrp="1"/>
          </p:cNvSpPr>
          <p:nvPr>
            <p:ph type="title"/>
          </p:nvPr>
        </p:nvSpPr>
        <p:spPr>
          <a:xfrm>
            <a:off x="1154955" y="973667"/>
            <a:ext cx="2942210" cy="4833745"/>
          </a:xfrm>
        </p:spPr>
        <p:txBody>
          <a:bodyPr>
            <a:normAutofit/>
          </a:bodyPr>
          <a:lstStyle/>
          <a:p>
            <a:r>
              <a:rPr lang="en-IN" b="1">
                <a:solidFill>
                  <a:srgbClr val="EBEBEB"/>
                </a:solidFill>
              </a:rPr>
              <a:t>Further Experiments</a:t>
            </a:r>
            <a:br>
              <a:rPr lang="en-IN">
                <a:solidFill>
                  <a:srgbClr val="EBEBEB"/>
                </a:solidFill>
              </a:rPr>
            </a:br>
            <a:endParaRPr lang="en-US">
              <a:solidFill>
                <a:srgbClr val="EBEBEB"/>
              </a:solidFill>
            </a:endParaRPr>
          </a:p>
        </p:txBody>
      </p:sp>
      <p:sp>
        <p:nvSpPr>
          <p:cNvPr id="41" name="Rectangle 3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9DE29DE-BECB-4F51-8383-4078FB752566}"/>
              </a:ext>
            </a:extLst>
          </p:cNvPr>
          <p:cNvGraphicFramePr>
            <a:graphicFrameLocks noGrp="1"/>
          </p:cNvGraphicFramePr>
          <p:nvPr>
            <p:ph idx="1"/>
            <p:extLst>
              <p:ext uri="{D42A27DB-BD31-4B8C-83A1-F6EECF244321}">
                <p14:modId xmlns:p14="http://schemas.microsoft.com/office/powerpoint/2010/main" val="191724001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3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A50E586-4EA1-4347-A5A6-171FF3F742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1" name="Rectangle 30">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1">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DD75173-F0EC-454E-86A7-F37A466B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0A99570D-E0E5-4E44-9D45-65BB37053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A9C8FD1-C320-D348-BE9D-15B61B294B67}"/>
              </a:ext>
            </a:extLst>
          </p:cNvPr>
          <p:cNvSpPr>
            <a:spLocks noGrp="1"/>
          </p:cNvSpPr>
          <p:nvPr>
            <p:ph type="title"/>
          </p:nvPr>
        </p:nvSpPr>
        <p:spPr>
          <a:xfrm>
            <a:off x="639098" y="629265"/>
            <a:ext cx="6072776" cy="1622322"/>
          </a:xfrm>
        </p:spPr>
        <p:txBody>
          <a:bodyPr>
            <a:normAutofit/>
          </a:bodyPr>
          <a:lstStyle/>
          <a:p>
            <a:pPr>
              <a:lnSpc>
                <a:spcPct val="90000"/>
              </a:lnSpc>
            </a:pPr>
            <a:r>
              <a:rPr lang="en-US" sz="2500" b="1" dirty="0"/>
              <a:t>Implementation of </a:t>
            </a:r>
            <a:r>
              <a:rPr lang="en-US" sz="2500" b="1" dirty="0" err="1"/>
              <a:t>parallized</a:t>
            </a:r>
            <a:r>
              <a:rPr lang="en-US" sz="2500" b="1" dirty="0"/>
              <a:t> forest using spark on multiple nodes. </a:t>
            </a:r>
            <a:br>
              <a:rPr lang="en-US" sz="2500" dirty="0"/>
            </a:br>
            <a:endParaRPr lang="en-US" sz="2500" dirty="0"/>
          </a:p>
        </p:txBody>
      </p:sp>
      <p:sp>
        <p:nvSpPr>
          <p:cNvPr id="27" name="Content Placeholder 26">
            <a:extLst>
              <a:ext uri="{FF2B5EF4-FFF2-40B4-BE49-F238E27FC236}">
                <a16:creationId xmlns:a16="http://schemas.microsoft.com/office/drawing/2014/main" id="{EA9FA2A0-988F-4924-95BC-5A438E3F0B62}"/>
              </a:ext>
            </a:extLst>
          </p:cNvPr>
          <p:cNvSpPr>
            <a:spLocks noGrp="1"/>
          </p:cNvSpPr>
          <p:nvPr>
            <p:ph idx="1"/>
          </p:nvPr>
        </p:nvSpPr>
        <p:spPr>
          <a:xfrm>
            <a:off x="639098" y="2418735"/>
            <a:ext cx="6072776" cy="3811740"/>
          </a:xfrm>
        </p:spPr>
        <p:txBody>
          <a:bodyPr anchor="ctr">
            <a:normAutofit/>
          </a:bodyPr>
          <a:lstStyle/>
          <a:p>
            <a:r>
              <a:rPr lang="en-US" dirty="0">
                <a:solidFill>
                  <a:schemeClr val="bg1"/>
                </a:solidFill>
              </a:rPr>
              <a:t>We implemented </a:t>
            </a:r>
            <a:r>
              <a:rPr lang="en-US" dirty="0" err="1">
                <a:solidFill>
                  <a:schemeClr val="bg1"/>
                </a:solidFill>
              </a:rPr>
              <a:t>parallized</a:t>
            </a:r>
            <a:r>
              <a:rPr lang="en-US" dirty="0">
                <a:solidFill>
                  <a:schemeClr val="bg1"/>
                </a:solidFill>
              </a:rPr>
              <a:t> forest on Spark and scaled it to multiple nodes.</a:t>
            </a:r>
          </a:p>
          <a:p>
            <a:r>
              <a:rPr lang="en-US" dirty="0">
                <a:solidFill>
                  <a:schemeClr val="bg1"/>
                </a:solidFill>
              </a:rPr>
              <a:t>Performance for both nodes on spark</a:t>
            </a:r>
          </a:p>
          <a:p>
            <a:pPr>
              <a:buFont typeface="+mj-lt"/>
              <a:buAutoNum type="arabicPeriod"/>
            </a:pPr>
            <a:r>
              <a:rPr lang="en-US" dirty="0">
                <a:solidFill>
                  <a:schemeClr val="bg1"/>
                </a:solidFill>
              </a:rPr>
              <a:t>Accuracy VS Trees</a:t>
            </a:r>
          </a:p>
          <a:p>
            <a:pPr>
              <a:buFont typeface="+mj-lt"/>
              <a:buAutoNum type="arabicPeriod"/>
            </a:pPr>
            <a:r>
              <a:rPr lang="en-US" dirty="0">
                <a:solidFill>
                  <a:schemeClr val="bg1"/>
                </a:solidFill>
              </a:rPr>
              <a:t>Time Vs Trees</a:t>
            </a:r>
          </a:p>
          <a:p>
            <a:endParaRPr lang="en-US" dirty="0">
              <a:solidFill>
                <a:schemeClr val="bg1"/>
              </a:solidFill>
            </a:endParaRPr>
          </a:p>
        </p:txBody>
      </p:sp>
      <p:pic>
        <p:nvPicPr>
          <p:cNvPr id="25" name="Content Placeholder 6">
            <a:extLst>
              <a:ext uri="{FF2B5EF4-FFF2-40B4-BE49-F238E27FC236}">
                <a16:creationId xmlns:a16="http://schemas.microsoft.com/office/drawing/2014/main" id="{7A5DBFE0-2F8C-984E-83EF-0170FB035FC8}"/>
              </a:ext>
            </a:extLst>
          </p:cNvPr>
          <p:cNvPicPr>
            <a:picLocks noChangeAspect="1"/>
          </p:cNvPicPr>
          <p:nvPr/>
        </p:nvPicPr>
        <p:blipFill>
          <a:blip r:embed="rId3"/>
          <a:stretch>
            <a:fillRect/>
          </a:stretch>
        </p:blipFill>
        <p:spPr>
          <a:xfrm>
            <a:off x="7223760" y="2013535"/>
            <a:ext cx="4763339" cy="2988993"/>
          </a:xfrm>
          <a:prstGeom prst="rect">
            <a:avLst/>
          </a:prstGeom>
        </p:spPr>
      </p:pic>
      <p:sp>
        <p:nvSpPr>
          <p:cNvPr id="39" name="Rectangle 38">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093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BD67C7-A3E8-714B-A378-73111FC788A2}"/>
              </a:ext>
            </a:extLst>
          </p:cNvPr>
          <p:cNvPicPr>
            <a:picLocks noChangeAspect="1"/>
          </p:cNvPicPr>
          <p:nvPr/>
        </p:nvPicPr>
        <p:blipFill>
          <a:blip r:embed="rId2"/>
          <a:stretch>
            <a:fillRect/>
          </a:stretch>
        </p:blipFill>
        <p:spPr>
          <a:xfrm>
            <a:off x="2221188" y="2279426"/>
            <a:ext cx="7151412" cy="4398117"/>
          </a:xfrm>
          <a:prstGeom prst="rect">
            <a:avLst/>
          </a:prstGeom>
        </p:spPr>
      </p:pic>
      <p:sp>
        <p:nvSpPr>
          <p:cNvPr id="4" name="Title 1"/>
          <p:cNvSpPr>
            <a:spLocks noGrp="1"/>
          </p:cNvSpPr>
          <p:nvPr>
            <p:ph type="title"/>
          </p:nvPr>
        </p:nvSpPr>
        <p:spPr>
          <a:xfrm>
            <a:off x="1154954" y="818220"/>
            <a:ext cx="8761413" cy="706964"/>
          </a:xfrm>
        </p:spPr>
        <p:txBody>
          <a:bodyPr/>
          <a:lstStyle/>
          <a:p>
            <a:r>
              <a:rPr lang="en-IN" b="1" dirty="0"/>
              <a:t>Spark: Time vs number of trees</a:t>
            </a:r>
          </a:p>
        </p:txBody>
      </p:sp>
    </p:spTree>
    <p:extLst>
      <p:ext uri="{BB962C8B-B14F-4D97-AF65-F5344CB8AC3E}">
        <p14:creationId xmlns:p14="http://schemas.microsoft.com/office/powerpoint/2010/main" val="286912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E52BA5B-AA1B-4543-ABE3-EA43EC5E2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906331F9-7C9F-4BB2-87F8-B8727CC2C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5AC079BA-21C7-4385-BA61-21D4DFD4E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4AFE3EB-B128-42BB-90AC-64DBB5199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B9CBD2C-B434-414D-8894-82CAABD6B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760E064B-C2F2-4237-8792-5F01F0F4C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id="{83A28ABB-C07A-4791-9B5C-73BFC678F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F094C3D3-17E7-4BCC-B786-4B3BDD25E4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CC9D959-0F06-8342-B64A-AFB47C401476}"/>
              </a:ext>
            </a:extLst>
          </p:cNvPr>
          <p:cNvSpPr>
            <a:spLocks noGrp="1"/>
          </p:cNvSpPr>
          <p:nvPr>
            <p:ph type="title"/>
          </p:nvPr>
        </p:nvSpPr>
        <p:spPr>
          <a:xfrm>
            <a:off x="1154955" y="973668"/>
            <a:ext cx="2942210" cy="1921932"/>
          </a:xfrm>
        </p:spPr>
        <p:txBody>
          <a:bodyPr>
            <a:normAutofit fontScale="90000"/>
          </a:bodyPr>
          <a:lstStyle/>
          <a:p>
            <a:r>
              <a:rPr lang="en-US" sz="2200" b="1" dirty="0"/>
              <a:t> </a:t>
            </a:r>
            <a:r>
              <a:rPr lang="en-US" b="1" dirty="0"/>
              <a:t>Performance Comparison for Spark for few more parameters</a:t>
            </a:r>
          </a:p>
        </p:txBody>
      </p:sp>
      <p:sp>
        <p:nvSpPr>
          <p:cNvPr id="14" name="Content Placeholder 13">
            <a:extLst>
              <a:ext uri="{FF2B5EF4-FFF2-40B4-BE49-F238E27FC236}">
                <a16:creationId xmlns:a16="http://schemas.microsoft.com/office/drawing/2014/main" id="{A92D44FC-19FB-4C79-BD6D-414776E3E161}"/>
              </a:ext>
            </a:extLst>
          </p:cNvPr>
          <p:cNvSpPr>
            <a:spLocks noGrp="1"/>
          </p:cNvSpPr>
          <p:nvPr>
            <p:ph idx="1"/>
          </p:nvPr>
        </p:nvSpPr>
        <p:spPr>
          <a:xfrm>
            <a:off x="1154955" y="3289610"/>
            <a:ext cx="3133726" cy="2730190"/>
          </a:xfrm>
        </p:spPr>
        <p:txBody>
          <a:bodyPr>
            <a:normAutofit/>
          </a:bodyPr>
          <a:lstStyle/>
          <a:p>
            <a:pPr>
              <a:buFont typeface="+mj-lt"/>
              <a:buAutoNum type="arabicPeriod"/>
            </a:pPr>
            <a:r>
              <a:rPr lang="en-US" dirty="0">
                <a:solidFill>
                  <a:schemeClr val="bg1"/>
                </a:solidFill>
              </a:rPr>
              <a:t>Executor VS Accuracy</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single node</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two nodes </a:t>
            </a:r>
          </a:p>
        </p:txBody>
      </p:sp>
      <p:pic>
        <p:nvPicPr>
          <p:cNvPr id="12" name="Content Placeholder 4">
            <a:extLst>
              <a:ext uri="{FF2B5EF4-FFF2-40B4-BE49-F238E27FC236}">
                <a16:creationId xmlns:a16="http://schemas.microsoft.com/office/drawing/2014/main" id="{59E3B0B4-CEFA-7542-A3D9-5D80D2E2E8CA}"/>
              </a:ext>
            </a:extLst>
          </p:cNvPr>
          <p:cNvPicPr>
            <a:picLocks noChangeAspect="1"/>
          </p:cNvPicPr>
          <p:nvPr/>
        </p:nvPicPr>
        <p:blipFill>
          <a:blip r:embed="rId3"/>
          <a:stretch>
            <a:fillRect/>
          </a:stretch>
        </p:blipFill>
        <p:spPr>
          <a:xfrm>
            <a:off x="7806372" y="559090"/>
            <a:ext cx="3113903" cy="1938404"/>
          </a:xfrm>
          <a:prstGeom prst="rect">
            <a:avLst/>
          </a:prstGeom>
        </p:spPr>
      </p:pic>
      <p:pic>
        <p:nvPicPr>
          <p:cNvPr id="7" name="Picture 6">
            <a:extLst>
              <a:ext uri="{FF2B5EF4-FFF2-40B4-BE49-F238E27FC236}">
                <a16:creationId xmlns:a16="http://schemas.microsoft.com/office/drawing/2014/main" id="{DC81DE6D-7309-8440-8D57-7F7B7857F992}"/>
              </a:ext>
            </a:extLst>
          </p:cNvPr>
          <p:cNvPicPr>
            <a:picLocks noChangeAspect="1"/>
          </p:cNvPicPr>
          <p:nvPr/>
        </p:nvPicPr>
        <p:blipFill>
          <a:blip r:embed="rId4"/>
          <a:stretch>
            <a:fillRect/>
          </a:stretch>
        </p:blipFill>
        <p:spPr>
          <a:xfrm>
            <a:off x="5345955" y="2617950"/>
            <a:ext cx="3113904" cy="1922835"/>
          </a:xfrm>
          <a:prstGeom prst="rect">
            <a:avLst/>
          </a:prstGeom>
        </p:spPr>
      </p:pic>
      <p:sp>
        <p:nvSpPr>
          <p:cNvPr id="26" name="Rectangle 25">
            <a:extLst>
              <a:ext uri="{FF2B5EF4-FFF2-40B4-BE49-F238E27FC236}">
                <a16:creationId xmlns:a16="http://schemas.microsoft.com/office/drawing/2014/main" id="{BC650D5C-009B-4021-82BD-1E28BFF45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4EEBD825-BD2D-4542-85F2-9C7886D099D7}"/>
              </a:ext>
            </a:extLst>
          </p:cNvPr>
          <p:cNvPicPr>
            <a:picLocks noChangeAspect="1"/>
          </p:cNvPicPr>
          <p:nvPr/>
        </p:nvPicPr>
        <p:blipFill>
          <a:blip r:embed="rId5"/>
          <a:stretch>
            <a:fillRect/>
          </a:stretch>
        </p:blipFill>
        <p:spPr>
          <a:xfrm>
            <a:off x="8169491" y="4473951"/>
            <a:ext cx="3113904" cy="1915050"/>
          </a:xfrm>
          <a:prstGeom prst="rect">
            <a:avLst/>
          </a:prstGeom>
        </p:spPr>
      </p:pic>
    </p:spTree>
    <p:extLst>
      <p:ext uri="{BB962C8B-B14F-4D97-AF65-F5344CB8AC3E}">
        <p14:creationId xmlns:p14="http://schemas.microsoft.com/office/powerpoint/2010/main" val="1603540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11</TotalTime>
  <Words>579</Words>
  <Application>Microsoft Macintosh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 Boardroom</vt:lpstr>
      <vt:lpstr>Distributed Random Forest  ENGR-E 599 : High Performance Big Data Systems  </vt:lpstr>
      <vt:lpstr>Introduction  </vt:lpstr>
      <vt:lpstr>Algorithm &amp; Dataset </vt:lpstr>
      <vt:lpstr>Methodology </vt:lpstr>
      <vt:lpstr>Spark Single Node Implementation Results </vt:lpstr>
      <vt:lpstr>Further Experiments </vt:lpstr>
      <vt:lpstr>Implementation of parallized forest using spark on multiple nodes.  </vt:lpstr>
      <vt:lpstr>Spark: Time vs number of trees</vt:lpstr>
      <vt:lpstr> Performance Comparison for Spark for few more parameters</vt:lpstr>
      <vt:lpstr>TensorFlow Implementation of random forest  </vt:lpstr>
      <vt:lpstr>Tensorflow with Horovod</vt:lpstr>
      <vt:lpstr>Tensorflow: Time taken vs number of  trees </vt:lpstr>
      <vt:lpstr>Performance comparison between Spark and Tensorflow </vt:lpstr>
      <vt:lpstr>SparkVSTensorflow:ComputationTime Vs Number of Trees</vt:lpstr>
      <vt:lpstr>Conclusion</vt:lpstr>
      <vt:lpstr>Thank You</vt:lpstr>
      <vt:lpstr>Apendix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Random Forest  ENGR-E 599 : High Performance Big Data Systems  </dc:title>
  <dc:creator>Mishra, Sumeet</dc:creator>
  <cp:lastModifiedBy>Mishra, Sumeet</cp:lastModifiedBy>
  <cp:revision>3</cp:revision>
  <dcterms:created xsi:type="dcterms:W3CDTF">2019-04-29T02:53:59Z</dcterms:created>
  <dcterms:modified xsi:type="dcterms:W3CDTF">2019-04-30T04:08:55Z</dcterms:modified>
</cp:coreProperties>
</file>