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Future Of jobs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the Digital Skill Gap…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724400" cy="2743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Worth $38 Billion and employed 140000 people</a:t>
            </a:r>
          </a:p>
          <a:p>
            <a:r>
              <a:rPr lang="en-US" sz="2800" dirty="0" smtClean="0"/>
              <a:t>i.e. $270000/employee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29" y="1028700"/>
            <a:ext cx="4398551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724400" cy="281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Sold for $1.65 Billion with mere 65 employees</a:t>
            </a:r>
          </a:p>
          <a:p>
            <a:r>
              <a:rPr lang="en-US" sz="2800" dirty="0" smtClean="0"/>
              <a:t>That’s $25 Million/employee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65" y="835819"/>
            <a:ext cx="4574382" cy="45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876800" cy="2438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Having 13 employees sold for $1 Billion</a:t>
            </a:r>
          </a:p>
          <a:p>
            <a:r>
              <a:rPr lang="en-US" sz="2800" dirty="0" smtClean="0"/>
              <a:t>That’s $77 Million/employee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990600"/>
            <a:ext cx="4264342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WhatsApp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267200" cy="190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Sold for $19 Billion with 55 employees</a:t>
            </a:r>
          </a:p>
          <a:p>
            <a:r>
              <a:rPr lang="en-US" sz="2800" dirty="0" smtClean="0"/>
              <a:t>That’s $345 Million/employee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43940"/>
            <a:ext cx="4619125" cy="36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990600"/>
            <a:ext cx="5334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How is this possible?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Technology has allowed the emergence of Exponential Organizations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Leverage Technology</a:t>
            </a:r>
            <a:br>
              <a:rPr lang="en-US" dirty="0" smtClean="0"/>
            </a:br>
            <a:r>
              <a:rPr lang="en-US" dirty="0" smtClean="0"/>
              <a:t>Less Employees</a:t>
            </a:r>
            <a:br>
              <a:rPr lang="en-US" dirty="0" smtClean="0"/>
            </a:br>
            <a:r>
              <a:rPr lang="en-US" dirty="0" smtClean="0"/>
              <a:t>More Tech Savvy 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13" y="1643062"/>
            <a:ext cx="567816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9144000" cy="464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Jobs will be Replaced by SKILLSETS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Master the fundamentals and you can master the Rest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 are Irrelevant</a:t>
            </a:r>
            <a:br>
              <a:rPr lang="en-US" dirty="0" smtClean="0"/>
            </a:br>
            <a:r>
              <a:rPr lang="en-US" dirty="0" smtClean="0"/>
              <a:t>Your SKILLS are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Lets talk Skills…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</a:t>
            </a:r>
            <a:r>
              <a:rPr lang="en-US" sz="2800" dirty="0"/>
              <a:t> </a:t>
            </a:r>
            <a:r>
              <a:rPr lang="en-US" sz="2800" dirty="0" smtClean="0"/>
              <a:t>Handling</a:t>
            </a:r>
          </a:p>
          <a:p>
            <a:r>
              <a:rPr lang="en-US" sz="2800" dirty="0" smtClean="0"/>
              <a:t>App Development</a:t>
            </a:r>
          </a:p>
          <a:p>
            <a:r>
              <a:rPr lang="en-US" sz="2800" dirty="0" smtClean="0"/>
              <a:t>Intelligence</a:t>
            </a:r>
          </a:p>
          <a:p>
            <a:r>
              <a:rPr lang="en-US" sz="2800" dirty="0" smtClean="0"/>
              <a:t>Cyber Security</a:t>
            </a:r>
          </a:p>
          <a:p>
            <a:r>
              <a:rPr lang="en-US" sz="2800" dirty="0" smtClean="0"/>
              <a:t>Online Money</a:t>
            </a:r>
          </a:p>
        </p:txBody>
      </p:sp>
    </p:spTree>
    <p:extLst>
      <p:ext uri="{BB962C8B-B14F-4D97-AF65-F5344CB8AC3E}">
        <p14:creationId xmlns:p14="http://schemas.microsoft.com/office/powerpoint/2010/main" val="15720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Forms of Data:</a:t>
            </a:r>
          </a:p>
          <a:p>
            <a:pPr lvl="1"/>
            <a:r>
              <a:rPr lang="en-US" sz="2400" dirty="0" smtClean="0"/>
              <a:t>Files</a:t>
            </a:r>
          </a:p>
          <a:p>
            <a:pPr lvl="1"/>
            <a:r>
              <a:rPr lang="en-US" sz="2400" dirty="0" smtClean="0"/>
              <a:t>RDBMS</a:t>
            </a:r>
          </a:p>
          <a:p>
            <a:pPr lvl="1"/>
            <a:r>
              <a:rPr lang="en-US" sz="2400" dirty="0" err="1" smtClean="0"/>
              <a:t>NoSQL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04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 : Different apps for different platforms</a:t>
            </a:r>
          </a:p>
          <a:p>
            <a:r>
              <a:rPr lang="en-US" sz="2800" dirty="0" smtClean="0"/>
              <a:t>2 : One app different platforms</a:t>
            </a:r>
          </a:p>
          <a:p>
            <a:pPr lvl="1"/>
            <a:r>
              <a:rPr lang="en-US" sz="2400" dirty="0" smtClean="0"/>
              <a:t>React Native by Facebook</a:t>
            </a:r>
          </a:p>
          <a:p>
            <a:pPr lvl="1"/>
            <a:r>
              <a:rPr lang="en-US" sz="2400" dirty="0" smtClean="0"/>
              <a:t>Progressive web apps by Google</a:t>
            </a:r>
          </a:p>
          <a:p>
            <a:pPr lvl="1"/>
            <a:r>
              <a:rPr lang="en-US" sz="2400" dirty="0" smtClean="0"/>
              <a:t>Backend platforms : Python, </a:t>
            </a:r>
            <a:r>
              <a:rPr lang="en-US" sz="2400" dirty="0" err="1" smtClean="0"/>
              <a:t>NodeJS</a:t>
            </a:r>
            <a:r>
              <a:rPr lang="en-US" sz="24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2569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Machine Learning</a:t>
            </a:r>
          </a:p>
          <a:p>
            <a:r>
              <a:rPr lang="en-US" sz="2800" dirty="0" smtClean="0"/>
              <a:t>Deep Learning</a:t>
            </a:r>
          </a:p>
          <a:p>
            <a:r>
              <a:rPr lang="en-US" sz="2800" dirty="0" smtClean="0"/>
              <a:t>Artificial Intelligence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9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Assistants</a:t>
            </a:r>
          </a:p>
          <a:p>
            <a:r>
              <a:rPr lang="en-US" dirty="0" smtClean="0"/>
              <a:t>Chat Bots</a:t>
            </a:r>
          </a:p>
          <a:p>
            <a:r>
              <a:rPr lang="en-US" dirty="0" smtClean="0"/>
              <a:t>Self Driving Cars</a:t>
            </a:r>
          </a:p>
          <a:p>
            <a:r>
              <a:rPr lang="en-US" dirty="0" smtClean="0"/>
              <a:t>DNA Analysis</a:t>
            </a:r>
          </a:p>
          <a:p>
            <a:r>
              <a:rPr lang="en-US" dirty="0" smtClean="0"/>
              <a:t>Drones</a:t>
            </a:r>
          </a:p>
          <a:p>
            <a:r>
              <a:rPr lang="en-US" dirty="0" smtClean="0"/>
              <a:t>Smart Devices…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Vulnerability Assessment</a:t>
            </a:r>
          </a:p>
          <a:p>
            <a:r>
              <a:rPr lang="en-US" sz="2800" dirty="0" smtClean="0"/>
              <a:t>Penetration Testing</a:t>
            </a:r>
          </a:p>
          <a:p>
            <a:r>
              <a:rPr lang="en-US" sz="2800" dirty="0" smtClean="0"/>
              <a:t>Malware Analysis/Reverse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52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Centralized Ledger</a:t>
            </a:r>
          </a:p>
          <a:p>
            <a:r>
              <a:rPr lang="en-US" sz="2800" dirty="0" smtClean="0"/>
              <a:t>Distributed Ledger</a:t>
            </a:r>
          </a:p>
          <a:p>
            <a:r>
              <a:rPr lang="en-US" sz="2800" dirty="0" smtClean="0"/>
              <a:t>Decentralized Ledger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4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start?</a:t>
            </a:r>
            <a:br>
              <a:rPr lang="en-US" dirty="0" smtClean="0"/>
            </a:br>
            <a:r>
              <a:rPr lang="en-US" dirty="0" smtClean="0"/>
              <a:t>How about Python…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Batteries Included</a:t>
            </a:r>
          </a:p>
          <a:p>
            <a:r>
              <a:rPr lang="en-US" sz="2800" dirty="0" smtClean="0"/>
              <a:t>Multi-Purpose</a:t>
            </a:r>
          </a:p>
          <a:p>
            <a:r>
              <a:rPr lang="en-US" sz="2800" dirty="0" smtClean="0"/>
              <a:t>Readable</a:t>
            </a:r>
          </a:p>
          <a:p>
            <a:r>
              <a:rPr lang="en-US" sz="2800" dirty="0" smtClean="0"/>
              <a:t>Cross-Platform</a:t>
            </a:r>
          </a:p>
          <a:p>
            <a:r>
              <a:rPr lang="en-US" sz="2800" dirty="0" smtClean="0"/>
              <a:t>Object Oriented, Functional, Reactive, bring it on…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9144000" cy="1295400"/>
          </a:xfrm>
        </p:spPr>
        <p:txBody>
          <a:bodyPr/>
          <a:lstStyle/>
          <a:p>
            <a:r>
              <a:rPr lang="en-US" dirty="0" smtClean="0"/>
              <a:t>Let’s see something cool…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2020 look like?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3480886" cy="2972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7200"/>
            <a:ext cx="5257800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99616"/>
            <a:ext cx="4839723" cy="3224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5" y="2986859"/>
            <a:ext cx="4894875" cy="3782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54228"/>
            <a:ext cx="5638800" cy="2777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92" y="2818757"/>
            <a:ext cx="5067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6781800" cy="4102989"/>
          </a:xfrm>
          <a:prstGeom prst="rect">
            <a:avLst/>
          </a:prstGeom>
        </p:spPr>
      </p:pic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8229600" y="1295400"/>
            <a:ext cx="2438400" cy="41029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45% of the jobs are going to get Automated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6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658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On Average 33% of Jobs in 2020 don’t exist yet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495800" cy="4023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62000"/>
            <a:ext cx="4881911" cy="325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281113"/>
            <a:ext cx="6096000" cy="3362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3352800"/>
            <a:ext cx="4286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7239000" cy="1905000"/>
          </a:xfrm>
        </p:spPr>
        <p:txBody>
          <a:bodyPr/>
          <a:lstStyle/>
          <a:p>
            <a:r>
              <a:rPr lang="en-US" dirty="0" smtClean="0"/>
              <a:t>In 2012 there were 150000 people working at Wall </a:t>
            </a:r>
            <a:r>
              <a:rPr lang="en-US" dirty="0" err="1" smtClean="0"/>
              <a:t>st.</a:t>
            </a:r>
            <a:endParaRPr lang="en-US" dirty="0" smtClean="0"/>
          </a:p>
          <a:p>
            <a:r>
              <a:rPr lang="en-US" dirty="0" smtClean="0"/>
              <a:t>Automation cut that down to 100000</a:t>
            </a:r>
          </a:p>
          <a:p>
            <a:r>
              <a:rPr lang="en-US" sz="3600" dirty="0" smtClean="0"/>
              <a:t>1/3 Gone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91440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Journalists</a:t>
            </a:r>
          </a:p>
          <a:p>
            <a:r>
              <a:rPr lang="en-US" sz="2800" dirty="0" smtClean="0"/>
              <a:t>Tax Consultants</a:t>
            </a:r>
          </a:p>
          <a:p>
            <a:r>
              <a:rPr lang="en-US" sz="2800" dirty="0" smtClean="0"/>
              <a:t>Marketeers</a:t>
            </a:r>
          </a:p>
          <a:p>
            <a:r>
              <a:rPr lang="en-US" sz="2800" dirty="0" smtClean="0"/>
              <a:t>Technicians</a:t>
            </a:r>
          </a:p>
          <a:p>
            <a:r>
              <a:rPr lang="en-US" sz="2800" dirty="0" smtClean="0"/>
              <a:t>Knowledge Workers</a:t>
            </a:r>
          </a:p>
          <a:p>
            <a:r>
              <a:rPr lang="en-US" sz="2800" dirty="0" smtClean="0"/>
              <a:t>Lawyers</a:t>
            </a:r>
          </a:p>
          <a:p>
            <a:r>
              <a:rPr lang="en-US" sz="2800" dirty="0" smtClean="0"/>
              <a:t>ME!!!</a:t>
            </a:r>
          </a:p>
        </p:txBody>
      </p:sp>
    </p:spTree>
    <p:extLst>
      <p:ext uri="{BB962C8B-B14F-4D97-AF65-F5344CB8AC3E}">
        <p14:creationId xmlns:p14="http://schemas.microsoft.com/office/powerpoint/2010/main" val="33551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9144000" cy="1143000"/>
          </a:xfrm>
        </p:spPr>
        <p:txBody>
          <a:bodyPr/>
          <a:lstStyle/>
          <a:p>
            <a:r>
              <a:rPr lang="en-US" dirty="0" smtClean="0"/>
              <a:t>And what have you been doing??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3943350" cy="26267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943600" y="1788580"/>
            <a:ext cx="53340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And the problem is Machines don’t wait or watch Netflix…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the forces in play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Basically there are 10 million programmers out there using increasingly simple and cheap technologies to build new products and services</a:t>
            </a:r>
          </a:p>
          <a:p>
            <a:r>
              <a:rPr lang="en-US" sz="2800" dirty="0" smtClean="0"/>
              <a:t>Heck, some are even 12</a:t>
            </a:r>
          </a:p>
          <a:p>
            <a:r>
              <a:rPr lang="en-US" sz="2800" dirty="0" smtClean="0"/>
              <a:t>Startups eating away jobs</a:t>
            </a:r>
          </a:p>
          <a:p>
            <a:r>
              <a:rPr lang="en-US" sz="2800" dirty="0" smtClean="0"/>
              <a:t>Are they creating any jobs in the process?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2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185</TotalTime>
  <Words>307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Candara</vt:lpstr>
      <vt:lpstr>Consolas</vt:lpstr>
      <vt:lpstr>Tech Computer 16x9</vt:lpstr>
      <vt:lpstr>The Future Of jobs</vt:lpstr>
      <vt:lpstr>Current Trends</vt:lpstr>
      <vt:lpstr>What will 2020 look like?</vt:lpstr>
      <vt:lpstr>   45% of the jobs are going to get Automated  </vt:lpstr>
      <vt:lpstr>On Average 33% of Jobs in 2020 don’t exist yet </vt:lpstr>
      <vt:lpstr>Think Again</vt:lpstr>
      <vt:lpstr>PowerPoint Presentation</vt:lpstr>
      <vt:lpstr>And what have you been doing??</vt:lpstr>
      <vt:lpstr>So what are the forces in play here?</vt:lpstr>
      <vt:lpstr>Kodak</vt:lpstr>
      <vt:lpstr>YouTube</vt:lpstr>
      <vt:lpstr>Instagram</vt:lpstr>
      <vt:lpstr>WhatsApp</vt:lpstr>
      <vt:lpstr>How is this possible?  Technology has allowed the emergence of Exponential Organizations  Leverage Technology Less Employees More Tech Savvy ones</vt:lpstr>
      <vt:lpstr>Jobs will be Replaced by SKILLSETS  Master the fundamentals and you can master the Rest  You are Irrelevant Your SKILLS are  </vt:lpstr>
      <vt:lpstr>Lets talk Skills…</vt:lpstr>
      <vt:lpstr>Data Handling</vt:lpstr>
      <vt:lpstr>App Development</vt:lpstr>
      <vt:lpstr>Intelligence</vt:lpstr>
      <vt:lpstr>Cyber Security</vt:lpstr>
      <vt:lpstr>Online Money</vt:lpstr>
      <vt:lpstr>How to start? How about Python…</vt:lpstr>
      <vt:lpstr>Let’s see something cool…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jobs</dc:title>
  <dc:creator>Admin</dc:creator>
  <cp:lastModifiedBy>Admin</cp:lastModifiedBy>
  <cp:revision>14</cp:revision>
  <dcterms:created xsi:type="dcterms:W3CDTF">2018-02-17T14:10:38Z</dcterms:created>
  <dcterms:modified xsi:type="dcterms:W3CDTF">2018-05-05T21:28:38Z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