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7B699-79B6-4F79-BE85-54730588A74A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C56A2B-CCE0-4FE7-8A9F-AFD626FA35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86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C56A2B-CCE0-4FE7-8A9F-AFD626FA356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5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1C469-CD34-6D1A-F345-D9DD09A37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09A69-5D94-F6C2-7CC4-20BCD49E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5C45-A86E-B200-3F9F-FE8D6704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8BF9-175F-415B-35BA-7ADC96E9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3DCB8-E6F6-E712-D555-E2B711A7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03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38DF-3272-5CBF-B4C2-F1BF9464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03B67-7C83-691E-E523-AF9CC2F29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C733A-C629-C873-AC5E-D22D24F7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694F5-A31A-E518-A81E-5392BABA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9E58-3247-59D8-4195-1DA380E0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7EE08-ABC7-5AE0-FD9E-32D3DFDDE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15EF7-8ABD-85F3-E476-72716977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2EC44-5D31-9DBC-1859-A0B8FD93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3847-4478-AE21-D28F-F6DC37BE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DF3C-847C-54F6-BB46-EA686E37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32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6BA4-B976-F6E1-A0AB-48AEF69A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99B5-D092-5E10-D33C-B1A31A38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8E3FB-A0E6-4C10-D5E4-EF776AE0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B530C-2448-9381-C54C-A58DD558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A1087-FD61-9D0F-B4E3-CD525000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10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F9A5-0F38-AA2E-0EBC-897C15B1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7DEC-DF74-EFCE-42E9-7457D31E6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5D3F-9E2B-03E7-CE25-965BDC30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83C0C-93F5-7CBF-44EF-5B2BD660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CB6D-5CF0-098C-E945-0D83E183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16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BAD7-88BE-1A10-EBCE-F4C5EEB0F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C9681-3009-3ECC-5F10-32E49D405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FF1CA-0ED4-FF8F-C4D5-6F3A36F4D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037D-B917-B3B0-E9BC-BDE0C9F1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8598F-5511-A30D-A0A4-992B244A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52FBB-D48A-8805-42F8-AFE0C8FD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6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F92D-8B1C-8C02-C7F2-FCDF2EDA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900D-04FC-3357-6CCD-27813A95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70BAC-3336-42DC-5CCE-6204610D3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7036EF-E1FB-0A1B-1100-C03B7236E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A30E9-AB05-ABC8-5B6C-BAC4D4726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253CDE-9F2A-2FBF-936F-6E884A07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4EE18-D69C-2F33-2A06-F7930DDB9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697BF-7807-A355-0EFA-E9C741CA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60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D869-F9D1-3B87-54AD-1D8EFC61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12D66-F480-B772-F15A-51347C83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90AE7-86CD-F4BF-B335-277A608B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2DB9A-A5F2-6B05-115C-2E351CBE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49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A5659-C7AD-3B12-6806-E1145438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D6492F-74D5-2586-7B13-BF6EC0D3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00532-2E78-7AEB-D49B-957764B1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03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D0B2A-9C54-B42E-8B91-B6708E6C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0476E-F214-FBC6-026C-694A0D3D9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1691D-4797-96AF-FC6D-FA46EFE1E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D394D-0BCF-6C86-FBD0-63CF9102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4545-BB99-3620-B1B2-5A881D67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B7360-A212-E1A0-F387-C01B82AD3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68F9-CFE4-CF81-02F8-B682891C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63BCF3-0D90-8C0D-F10B-8C4577A65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8699-A2BB-5211-D752-14C772B65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48E4-92AF-63FC-D11E-A6E2FE0A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7C188-EEC6-4789-A869-2C52D97D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A8DB-563B-14FA-FA46-BDBA8DAC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74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3B5F2-DD60-6218-2DB8-B783B2AC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475F-EEC5-D74B-CAB4-C5174448C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5E927-0C7B-F3AF-B807-8EB5AAA4D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796A8-A5B8-4368-B42E-1A8984377D4B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52E27-B667-761A-7BE4-89A112A07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74B30-8CA4-DDA1-B27E-1A0A4302E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EB3C8-8C49-4754-8637-8DA86A3DC3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9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E72F-2B2D-4E36-2171-89F717CFC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985" y="2342501"/>
            <a:ext cx="9144000" cy="2387600"/>
          </a:xfrm>
        </p:spPr>
        <p:txBody>
          <a:bodyPr>
            <a:normAutofit fontScale="90000"/>
          </a:bodyPr>
          <a:lstStyle/>
          <a:p>
            <a:pPr algn="just"/>
            <a:r>
              <a:rPr lang="en-GB" b="1" dirty="0"/>
              <a:t>The problem statement is about predicting the demand for shared bikes in a US market. </a:t>
            </a:r>
            <a:endParaRPr lang="en-IN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C4041DE-F671-F6E8-AC3D-B449981F5D85}"/>
              </a:ext>
            </a:extLst>
          </p:cNvPr>
          <p:cNvSpPr txBox="1">
            <a:spLocks/>
          </p:cNvSpPr>
          <p:nvPr/>
        </p:nvSpPr>
        <p:spPr>
          <a:xfrm>
            <a:off x="-363415" y="701674"/>
            <a:ext cx="8604738" cy="8410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u="sng" dirty="0"/>
              <a:t>Problem statement: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83036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35A9-AE2C-379F-378E-6FC86A8C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-103798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u="sng" dirty="0"/>
              <a:t>Data Preparation: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0B5E-8670-EC74-7B2E-1794B6DC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07" y="1051901"/>
            <a:ext cx="11283462" cy="5513021"/>
          </a:xfrm>
        </p:spPr>
        <p:txBody>
          <a:bodyPr>
            <a:normAutofit fontScale="92500" lnSpcReduction="2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300" b="1" u="sng" dirty="0">
                <a:latin typeface="Arial" panose="020B0604020202020204" pitchFamily="34" charset="0"/>
              </a:rPr>
              <a:t>2. Dropping Columns: </a:t>
            </a:r>
            <a:r>
              <a:rPr lang="en-GB" sz="3300" dirty="0">
                <a:solidFill>
                  <a:srgbClr val="091E42"/>
                </a:solidFill>
                <a:latin typeface="freight-text-pro"/>
              </a:rPr>
              <a:t>We</a:t>
            </a:r>
            <a:r>
              <a:rPr lang="en-GB" sz="3300" b="0" i="0" dirty="0">
                <a:solidFill>
                  <a:srgbClr val="091E42"/>
                </a:solidFill>
                <a:effectLst/>
                <a:latin typeface="freight-text-pro"/>
              </a:rPr>
              <a:t> might notice the column </a:t>
            </a:r>
            <a:r>
              <a:rPr lang="en-GB" sz="3300" b="1" i="0" dirty="0">
                <a:solidFill>
                  <a:srgbClr val="091E42"/>
                </a:solidFill>
                <a:effectLst/>
                <a:latin typeface="freight-text-pro"/>
              </a:rPr>
              <a:t>'yr'</a:t>
            </a:r>
            <a:r>
              <a:rPr lang="en-GB" sz="3300" b="0" i="0" dirty="0">
                <a:solidFill>
                  <a:srgbClr val="091E42"/>
                </a:solidFill>
                <a:effectLst/>
                <a:latin typeface="freight-text-pro"/>
              </a:rPr>
              <a:t> with </a:t>
            </a:r>
            <a:r>
              <a:rPr lang="en-GB" sz="3300" b="1" i="0" dirty="0">
                <a:solidFill>
                  <a:srgbClr val="091E42"/>
                </a:solidFill>
                <a:effectLst/>
                <a:latin typeface="freight-text-pro"/>
              </a:rPr>
              <a:t>two values 0 and 1 </a:t>
            </a:r>
            <a:r>
              <a:rPr lang="en-GB" sz="3300" b="0" i="0" dirty="0">
                <a:solidFill>
                  <a:srgbClr val="091E42"/>
                </a:solidFill>
                <a:effectLst/>
                <a:latin typeface="freight-text-pro"/>
              </a:rPr>
              <a:t>indicating the </a:t>
            </a:r>
            <a:r>
              <a:rPr lang="en-GB" sz="3300" b="1" i="0" dirty="0">
                <a:solidFill>
                  <a:srgbClr val="091E42"/>
                </a:solidFill>
                <a:effectLst/>
                <a:latin typeface="freight-text-pro"/>
              </a:rPr>
              <a:t>years 2018 and 2019 </a:t>
            </a:r>
            <a:r>
              <a:rPr lang="en-GB" sz="3300" b="0" i="0" dirty="0">
                <a:solidFill>
                  <a:srgbClr val="091E42"/>
                </a:solidFill>
                <a:effectLst/>
                <a:latin typeface="freight-text-pro"/>
              </a:rPr>
              <a:t>respectively. At the first instinct, you might think it is a good idea to drop this column as it only has two values so it might not be a value-add to the model. But in reality, since these </a:t>
            </a:r>
            <a:r>
              <a:rPr lang="en-GB" sz="3300" b="1" i="0" dirty="0">
                <a:solidFill>
                  <a:srgbClr val="091E42"/>
                </a:solidFill>
                <a:effectLst/>
                <a:latin typeface="freight-text-pro"/>
              </a:rPr>
              <a:t>bike-sharing systems are slowly gaining popularity,</a:t>
            </a:r>
            <a:r>
              <a:rPr lang="en-GB" sz="3300" b="0" i="0" dirty="0">
                <a:solidFill>
                  <a:srgbClr val="091E42"/>
                </a:solidFill>
                <a:effectLst/>
                <a:latin typeface="freight-text-pro"/>
              </a:rPr>
              <a:t> </a:t>
            </a:r>
            <a:r>
              <a:rPr lang="en-GB" sz="3300" b="1" i="0" dirty="0">
                <a:solidFill>
                  <a:srgbClr val="091E42"/>
                </a:solidFill>
                <a:effectLst/>
                <a:latin typeface="freight-text-pro"/>
              </a:rPr>
              <a:t>the demand for these bikes is increasing every year </a:t>
            </a:r>
            <a:r>
              <a:rPr lang="en-GB" sz="3300" b="0" i="0" dirty="0">
                <a:solidFill>
                  <a:srgbClr val="091E42"/>
                </a:solidFill>
                <a:effectLst/>
                <a:latin typeface="freight-text-pro"/>
              </a:rPr>
              <a:t>proving that </a:t>
            </a:r>
            <a:r>
              <a:rPr lang="en-GB" sz="3300" b="1" i="0" dirty="0">
                <a:solidFill>
                  <a:srgbClr val="091E42"/>
                </a:solidFill>
                <a:effectLst/>
                <a:latin typeface="freight-text-pro"/>
              </a:rPr>
              <a:t>the column 'yr' might be a good variable</a:t>
            </a:r>
            <a:r>
              <a:rPr lang="en-GB" sz="3300" b="0" i="0" dirty="0">
                <a:solidFill>
                  <a:srgbClr val="091E42"/>
                </a:solidFill>
                <a:effectLst/>
                <a:latin typeface="freight-text-pro"/>
              </a:rPr>
              <a:t> for prediction. So </a:t>
            </a:r>
            <a:r>
              <a:rPr lang="en-GB" sz="3300" b="1" i="0" dirty="0">
                <a:solidFill>
                  <a:srgbClr val="091E42"/>
                </a:solidFill>
                <a:effectLst/>
                <a:latin typeface="freight-text-pro"/>
              </a:rPr>
              <a:t>think twice</a:t>
            </a:r>
            <a:r>
              <a:rPr lang="en-GB" sz="3300" b="0" i="0" dirty="0">
                <a:solidFill>
                  <a:srgbClr val="091E42"/>
                </a:solidFill>
                <a:effectLst/>
                <a:latin typeface="freight-text-pro"/>
              </a:rPr>
              <a:t> before dropping it.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300" b="1" u="sng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300" b="1" u="sng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300" dirty="0">
                <a:latin typeface="Arial" panose="020B0604020202020204" pitchFamily="34" charset="0"/>
              </a:rPr>
              <a:t>Some columns, like </a:t>
            </a:r>
            <a:r>
              <a:rPr lang="en-US" altLang="en-US" sz="3300" b="1" dirty="0">
                <a:latin typeface="Arial" panose="020B0604020202020204" pitchFamily="34" charset="0"/>
              </a:rPr>
              <a:t>‘casual’ and ‘registered’, </a:t>
            </a:r>
            <a:r>
              <a:rPr lang="en-US" altLang="en-US" sz="3300" dirty="0">
                <a:latin typeface="Arial" panose="020B0604020202020204" pitchFamily="34" charset="0"/>
              </a:rPr>
              <a:t>should not be used as </a:t>
            </a:r>
            <a:r>
              <a:rPr lang="en-US" altLang="en-US" sz="3300" b="1" dirty="0">
                <a:latin typeface="Arial" panose="020B0604020202020204" pitchFamily="34" charset="0"/>
              </a:rPr>
              <a:t>independent variables </a:t>
            </a:r>
            <a:r>
              <a:rPr lang="en-US" altLang="en-US" sz="3300" dirty="0">
                <a:latin typeface="Arial" panose="020B0604020202020204" pitchFamily="34" charset="0"/>
              </a:rPr>
              <a:t>since they </a:t>
            </a:r>
            <a:r>
              <a:rPr lang="en-US" altLang="en-US" sz="3300" b="1" dirty="0">
                <a:latin typeface="Arial" panose="020B0604020202020204" pitchFamily="34" charset="0"/>
              </a:rPr>
              <a:t>directly contribute</a:t>
            </a:r>
            <a:r>
              <a:rPr lang="en-US" altLang="en-US" sz="3300" dirty="0">
                <a:latin typeface="Arial" panose="020B0604020202020204" pitchFamily="34" charset="0"/>
              </a:rPr>
              <a:t> to the</a:t>
            </a:r>
            <a:r>
              <a:rPr lang="en-US" altLang="en-US" sz="3300" b="1" dirty="0">
                <a:latin typeface="Arial" panose="020B0604020202020204" pitchFamily="34" charset="0"/>
              </a:rPr>
              <a:t> target variable (</a:t>
            </a:r>
            <a:r>
              <a:rPr lang="en-US" altLang="en-US" sz="3300" b="1" dirty="0" err="1">
                <a:latin typeface="Arial" panose="020B0604020202020204" pitchFamily="34" charset="0"/>
              </a:rPr>
              <a:t>cnt</a:t>
            </a:r>
            <a:r>
              <a:rPr lang="en-US" altLang="en-US" sz="3300" b="1" dirty="0">
                <a:latin typeface="Arial" panose="020B0604020202020204" pitchFamily="34" charset="0"/>
              </a:rPr>
              <a:t>).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88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3997-90B2-6F80-0856-B04C25F99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293" y="329956"/>
            <a:ext cx="10515600" cy="596167"/>
          </a:xfrm>
        </p:spPr>
        <p:txBody>
          <a:bodyPr>
            <a:normAutofit fontScale="90000"/>
          </a:bodyPr>
          <a:lstStyle/>
          <a:p>
            <a:r>
              <a:rPr lang="en-IN" sz="6000" b="1" u="sng" dirty="0"/>
              <a:t>Our Task:-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E5DA55-8457-F759-E4B7-79939025B8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688" y="1142240"/>
            <a:ext cx="1134156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1) Build a Multiple Linear Regression model to predict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total number of bike rentals (</a:t>
            </a:r>
            <a:r>
              <a:rPr lang="en-US" altLang="en-US" sz="3200" dirty="0" err="1">
                <a:latin typeface="Arial" panose="020B0604020202020204" pitchFamily="34" charset="0"/>
              </a:rPr>
              <a:t>cnt</a:t>
            </a:r>
            <a:r>
              <a:rPr lang="en-US" altLang="en-US" sz="3200" dirty="0">
                <a:latin typeface="Arial" panose="020B0604020202020204" pitchFamily="34" charset="0"/>
              </a:rPr>
              <a:t>) based on the available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2) Evaluate the model using metrics like the R-squared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score to ensure it accurately predicts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3) Refine the model by performing feature selection, checking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 for multicollinearity, and analyzing residuals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534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D362-86E8-34D3-A329-AC1D7B54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8" y="3651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6000" b="1" u="sng" dirty="0"/>
              <a:t>Importance:-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9970D-D842-375B-91DD-5ED27A6B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16" y="981563"/>
            <a:ext cx="10515600" cy="5511312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400" b="1" u="sng" dirty="0"/>
              <a:t>Business Strategy</a:t>
            </a:r>
            <a:r>
              <a:rPr lang="en-GB" sz="4400" u="sng" dirty="0"/>
              <a:t>: </a:t>
            </a:r>
            <a:r>
              <a:rPr lang="en-GB" sz="4400" dirty="0"/>
              <a:t>The model will help the company adjust its strategy to meet future demand, stay competitive, and increase profits.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4400" b="1" u="sng" dirty="0"/>
              <a:t>Market Understanding</a:t>
            </a:r>
            <a:r>
              <a:rPr lang="en-GB" sz="4400" u="sng" dirty="0"/>
              <a:t>: </a:t>
            </a:r>
            <a:r>
              <a:rPr lang="en-GB" sz="4400" dirty="0"/>
              <a:t>The model will also help the company understand the dynamics of bike demand in a new market, enabling them to expand successfully.</a:t>
            </a:r>
          </a:p>
          <a:p>
            <a:r>
              <a:rPr lang="en-GB" sz="4400" dirty="0"/>
              <a:t>By building this model, you are helping the company make data-driven decisions that can improve their market presence and profitability.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1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1325B-63A1-B329-7D54-AEB012D5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5829"/>
          </a:xfrm>
        </p:spPr>
        <p:txBody>
          <a:bodyPr>
            <a:noAutofit/>
          </a:bodyPr>
          <a:lstStyle/>
          <a:p>
            <a:r>
              <a:rPr lang="en-IN" sz="5400" b="1" i="0" u="sng" dirty="0">
                <a:solidFill>
                  <a:srgbClr val="091E42"/>
                </a:solidFill>
                <a:effectLst/>
                <a:latin typeface="freight-text-pro"/>
              </a:rPr>
              <a:t>Model Building:-</a:t>
            </a:r>
            <a:endParaRPr lang="en-IN" sz="54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47558-5C1F-6BE7-98A2-7FAB80516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908"/>
            <a:ext cx="10515600" cy="515705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GB" sz="4000" b="0" i="0" dirty="0">
                <a:solidFill>
                  <a:srgbClr val="091E42"/>
                </a:solidFill>
                <a:effectLst/>
                <a:latin typeface="freight-text-pro"/>
              </a:rPr>
              <a:t>In the dataset provided, we can notice that there are three columns named 'casual', 'registered', and '</a:t>
            </a:r>
            <a:r>
              <a:rPr lang="en-GB" sz="4000" b="0" i="0" dirty="0" err="1">
                <a:solidFill>
                  <a:srgbClr val="091E42"/>
                </a:solidFill>
                <a:effectLst/>
                <a:latin typeface="freight-text-pro"/>
              </a:rPr>
              <a:t>cnt</a:t>
            </a:r>
            <a:r>
              <a:rPr lang="en-GB" sz="4000" b="0" i="0" dirty="0">
                <a:solidFill>
                  <a:srgbClr val="091E42"/>
                </a:solidFill>
                <a:effectLst/>
                <a:latin typeface="freight-text-pro"/>
              </a:rPr>
              <a:t>'. The variable 'casual' indicates the number casual users who have made a rental. The variable 'registered' on the other hand shows the total number of registered users who have made a booking on a given day. Finally, the '</a:t>
            </a:r>
            <a:r>
              <a:rPr lang="en-GB" sz="4000" b="0" i="0" dirty="0" err="1">
                <a:solidFill>
                  <a:srgbClr val="091E42"/>
                </a:solidFill>
                <a:effectLst/>
                <a:latin typeface="freight-text-pro"/>
              </a:rPr>
              <a:t>cnt</a:t>
            </a:r>
            <a:r>
              <a:rPr lang="en-GB" sz="4000" b="0" i="0" dirty="0">
                <a:solidFill>
                  <a:srgbClr val="091E42"/>
                </a:solidFill>
                <a:effectLst/>
                <a:latin typeface="freight-text-pro"/>
              </a:rPr>
              <a:t>' variable indicates the total number of bike rentals, including both casual and registered. </a:t>
            </a:r>
            <a:r>
              <a:rPr lang="en-GB" sz="4000" b="1" i="0" dirty="0">
                <a:solidFill>
                  <a:srgbClr val="091E42"/>
                </a:solidFill>
                <a:effectLst/>
                <a:latin typeface="freight-text-pro"/>
              </a:rPr>
              <a:t>The model should be built taking this '</a:t>
            </a:r>
            <a:r>
              <a:rPr lang="en-GB" sz="4000" b="1" i="0" dirty="0" err="1">
                <a:solidFill>
                  <a:srgbClr val="091E42"/>
                </a:solidFill>
                <a:effectLst/>
                <a:latin typeface="freight-text-pro"/>
              </a:rPr>
              <a:t>cnt</a:t>
            </a:r>
            <a:r>
              <a:rPr lang="en-GB" sz="4000" b="1" i="0" dirty="0">
                <a:solidFill>
                  <a:srgbClr val="091E42"/>
                </a:solidFill>
                <a:effectLst/>
                <a:latin typeface="freight-text-pro"/>
              </a:rPr>
              <a:t>' as the target variable.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51590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4C03-90B5-D4F0-36BC-1B20ABD3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15" y="-9207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i="0" u="sng" dirty="0">
                <a:solidFill>
                  <a:srgbClr val="091E42"/>
                </a:solidFill>
                <a:effectLst/>
                <a:latin typeface="freight-text-pro"/>
              </a:rPr>
              <a:t>Model Evaluation:</a:t>
            </a:r>
            <a:endParaRPr lang="en-IN" sz="6000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BBE4AE-5332-19D8-52AE-4C1FD765B4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9615" y="979468"/>
            <a:ext cx="11400570" cy="5878532"/>
          </a:xfrm>
          <a:prstGeom prst="rect">
            <a:avLst/>
          </a:prstGeom>
          <a:solidFill>
            <a:srgbClr val="F4F5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When we're done with model building and residual analysis and  have made predictions on the test set, we should use the following two lines of code to calculate the R-squared score on the test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from </a:t>
            </a:r>
            <a:r>
              <a:rPr lang="en-US" altLang="en-US" dirty="0" err="1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sklearn.metrics</a:t>
            </a: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 import r2_score r2_score(</a:t>
            </a:r>
            <a:r>
              <a:rPr lang="en-US" altLang="en-US" dirty="0" err="1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y_test</a:t>
            </a: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, </a:t>
            </a:r>
            <a:r>
              <a:rPr lang="en-US" altLang="en-US" dirty="0" err="1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y_pred</a:t>
            </a: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Where,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err="1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y_test</a:t>
            </a: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 is the test data set for the target variable,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err="1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y_pred</a:t>
            </a: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 is the variable containing the predicted values of the target variable on the test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Please don't forget to perform this step as the R-squared score on the test 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holds some marks. The variable names inside the 'r2_score' function can be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rgbClr val="091E42"/>
                </a:solidFill>
                <a:latin typeface="freight-text-pro"/>
                <a:ea typeface="+mj-ea"/>
                <a:cs typeface="+mj-cs"/>
              </a:rPr>
              <a:t>different based on the variable names you have chosen.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9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2896-B49E-35EC-EB04-5B673943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/>
              <a:t>Problem Breakdown:-</a:t>
            </a:r>
            <a:endParaRPr lang="en-IN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4FA8-B59D-3722-5663-48F9678A3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4000" b="1" u="sng" dirty="0"/>
              <a:t>Business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BoomBikes</a:t>
            </a:r>
            <a:r>
              <a:rPr lang="en-GB" dirty="0"/>
              <a:t> is a bike-sharing company in the US that allows users to rent bikes for short-term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Due to the COVID-19 pandemic, the company has seen a drop in revenue and is struggling to sustain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 the pandemic situation improves, the company wants to predict how the demand for shared bikes will change. This will help them adjust their business strategy to meet future demand.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72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42F6-8197-C1EB-170C-3D8B380B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/>
              <a:t>Objective:-</a:t>
            </a:r>
            <a:endParaRPr lang="en-IN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2B3D-A262-294B-DD90-88B57494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company's goal is to </a:t>
            </a:r>
            <a:r>
              <a:rPr lang="en-GB" b="1" u="sng" dirty="0"/>
              <a:t>understand the factors</a:t>
            </a:r>
            <a:r>
              <a:rPr lang="en-GB" u="sng" dirty="0"/>
              <a:t> </a:t>
            </a:r>
            <a:r>
              <a:rPr lang="en-GB" dirty="0"/>
              <a:t>that influence the demand for shared bikes and build a model that can predict future bike demand based on these factors. This model will:</a:t>
            </a:r>
          </a:p>
          <a:p>
            <a:pPr>
              <a:buFont typeface="+mj-lt"/>
              <a:buAutoNum type="arabicPeriod"/>
            </a:pPr>
            <a:r>
              <a:rPr lang="en-GB" dirty="0"/>
              <a:t> Help the management understand which factors are significant in predicting bike demand.</a:t>
            </a:r>
          </a:p>
          <a:p>
            <a:pPr>
              <a:buFont typeface="+mj-lt"/>
              <a:buAutoNum type="arabicPeriod"/>
            </a:pPr>
            <a:r>
              <a:rPr lang="en-GB" dirty="0"/>
              <a:t> Allow them to make informed business decisions to adjust their operations accordingly.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5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F59F-1241-4BEA-4738-75907340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6000" b="1" u="sng" dirty="0"/>
              <a:t>What  does the company wants to know?</a:t>
            </a:r>
            <a:endParaRPr lang="en-IN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5EDC-CAD6-844E-0D66-1AB8A66F7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GB" sz="4400" i="0" dirty="0">
                <a:solidFill>
                  <a:srgbClr val="091E42"/>
                </a:solidFill>
                <a:effectLst/>
                <a:latin typeface="freight-text-pro"/>
              </a:rPr>
              <a:t>1) Which variables are significant in predicting the demand for shared bikes.</a:t>
            </a:r>
          </a:p>
          <a:p>
            <a:pPr marL="0" indent="0" algn="just">
              <a:buNone/>
            </a:pPr>
            <a:endParaRPr lang="en-GB" sz="4400" i="0" dirty="0">
              <a:solidFill>
                <a:srgbClr val="091E42"/>
              </a:solidFill>
              <a:effectLst/>
              <a:latin typeface="freight-text-pro"/>
            </a:endParaRPr>
          </a:p>
          <a:p>
            <a:pPr marL="0" indent="0" algn="just">
              <a:buNone/>
            </a:pPr>
            <a:r>
              <a:rPr lang="en-GB" sz="4400" i="0" dirty="0">
                <a:solidFill>
                  <a:srgbClr val="091E42"/>
                </a:solidFill>
                <a:effectLst/>
                <a:latin typeface="freight-text-pro"/>
              </a:rPr>
              <a:t>2) How well those variables describe the bike demands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327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9906-ADCA-C51E-50E9-D47C5DFA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7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u="sng" dirty="0"/>
              <a:t>Data:-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7D7B96-0D46-DEC7-FA82-6B3D0A20D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98805"/>
            <a:ext cx="11101693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Index Variables: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 Unicode MS"/>
              </a:rPr>
              <a:t>instant:  </a:t>
            </a:r>
            <a:r>
              <a:rPr lang="en-US" altLang="en-US" sz="2400" dirty="0"/>
              <a:t>record index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Variables:</a:t>
            </a:r>
            <a:endParaRPr kumimoji="0" lang="en-US" altLang="en-US" sz="4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dteday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This column represents the date of the observation.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Time-related Variables:</a:t>
            </a:r>
            <a:endParaRPr kumimoji="0" lang="en-US" altLang="en-US" sz="40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 represents the year. It takes two values: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Corresponds to the year 2018.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Corresponds to the year 2019.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mnth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This column represents the month (1 for January, 2 for February, etc.).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This column represents the day of the week (0 for Sunday, 1 for Monday, etc.).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12A6EF-2A06-372B-C1F0-33803AC19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E70A-7721-5695-73FA-EC5E3443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 u="sng" dirty="0"/>
              <a:t>Data:-</a:t>
            </a:r>
            <a:endParaRPr lang="en-IN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28F9D-B428-F0EA-4D0D-DB269C6D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 and Weather-related Variables:</a:t>
            </a:r>
            <a:endParaRPr kumimoji="0" lang="en-US" altLang="en-US" sz="4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season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 represents the season of the year. The values correspond to: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Spring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Summer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Fall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Winter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weathersit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 represents the weather situation. The values correspond to: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Clear, Few clouds, Partly cloudy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Mist + Cloudy, Mist + Broken clouds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Light snow, Light rain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</a:t>
            </a:r>
            <a:r>
              <a:rPr kumimoji="0" lang="en-US" altLang="en-US" sz="3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Heavy rain, Ice pellets</a:t>
            </a:r>
            <a:endParaRPr kumimoji="0" lang="en-US" altLang="en-US" sz="4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25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D93C-B61B-1C56-8ABF-BE5CE037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-268859"/>
            <a:ext cx="10515600" cy="1325563"/>
          </a:xfrm>
        </p:spPr>
        <p:txBody>
          <a:bodyPr>
            <a:normAutofit/>
          </a:bodyPr>
          <a:lstStyle/>
          <a:p>
            <a:r>
              <a:rPr lang="en-GB" sz="6000" b="1" u="sng" dirty="0"/>
              <a:t>Data:-</a:t>
            </a:r>
            <a:endParaRPr lang="en-IN" sz="6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03F72-3DFF-053C-E340-2D35BF85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0288"/>
            <a:ext cx="10515600" cy="5931408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Users-related Variables:</a:t>
            </a:r>
            <a:endParaRPr kumimoji="0" lang="en-US" altLang="en-US" sz="4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casual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 represents the number of casual users (people who rented bikes without prior registration).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registered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 represents the number of registered users (people who rented bikes with prior registration).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is the target variable, representing the total number of bike rentals on a given day (sum of casual and registered users).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Variables:</a:t>
            </a:r>
            <a:endParaRPr kumimoji="0" lang="en-US" altLang="en-US" sz="4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dirty="0"/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emperature in Celsius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atemp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"feels-like" temperature in Celsius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hum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humidity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windspeed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wind speed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Holiday and Working Day Indicators:</a:t>
            </a:r>
            <a:endParaRPr kumimoji="0" lang="en-US" altLang="en-US" sz="4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holiday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 indicates whether the day was a holiday (1 if it was a holiday, 0 otherwise).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workingday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column indicates whether the day was a working day (1 if it was a working day, 0 otherwise).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466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04A-5C89-46C1-81F0-B1A2BC0C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0765"/>
            <a:ext cx="10515600" cy="1219835"/>
          </a:xfrm>
        </p:spPr>
        <p:txBody>
          <a:bodyPr>
            <a:normAutofit fontScale="90000"/>
          </a:bodyPr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Notes:</a:t>
            </a:r>
            <a:b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A742F5-A21B-A949-4B70-344B0CCA42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660683"/>
            <a:ext cx="11437747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u="sng" dirty="0">
                <a:latin typeface="Arial" panose="020B0604020202020204" pitchFamily="34" charset="0"/>
              </a:rPr>
              <a:t>Target Variable (</a:t>
            </a:r>
            <a:r>
              <a:rPr lang="en-US" altLang="en-US" b="1" u="sng" dirty="0" err="1">
                <a:latin typeface="Arial" panose="020B0604020202020204" pitchFamily="34" charset="0"/>
              </a:rPr>
              <a:t>cnt</a:t>
            </a:r>
            <a:r>
              <a:rPr lang="en-US" altLang="en-US" b="1" u="sng" dirty="0">
                <a:latin typeface="Arial" panose="020B0604020202020204" pitchFamily="34" charset="0"/>
              </a:rPr>
              <a:t>): </a:t>
            </a:r>
            <a:r>
              <a:rPr lang="en-US" altLang="en-US" b="1" dirty="0">
                <a:latin typeface="Arial" panose="020B0604020202020204" pitchFamily="34" charset="0"/>
              </a:rPr>
              <a:t>The aim </a:t>
            </a:r>
            <a:r>
              <a:rPr lang="en-US" altLang="en-US" dirty="0">
                <a:latin typeface="Arial" panose="020B0604020202020204" pitchFamily="34" charset="0"/>
              </a:rPr>
              <a:t>is to predict the </a:t>
            </a:r>
            <a:r>
              <a:rPr lang="en-US" altLang="en-US" b="1" dirty="0">
                <a:latin typeface="Arial" panose="020B0604020202020204" pitchFamily="34" charset="0"/>
              </a:rPr>
              <a:t>total number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bike rentals, </a:t>
            </a:r>
            <a:r>
              <a:rPr lang="en-US" altLang="en-US" dirty="0">
                <a:latin typeface="Arial" panose="020B0604020202020204" pitchFamily="34" charset="0"/>
              </a:rPr>
              <a:t>which is given in the </a:t>
            </a:r>
            <a:r>
              <a:rPr lang="en-US" altLang="en-US" b="1" dirty="0">
                <a:latin typeface="Arial" panose="020B0604020202020204" pitchFamily="34" charset="0"/>
              </a:rPr>
              <a:t> ‘</a:t>
            </a:r>
            <a:r>
              <a:rPr lang="en-US" altLang="en-US" b="1" dirty="0" err="1">
                <a:latin typeface="Arial" panose="020B0604020202020204" pitchFamily="34" charset="0"/>
              </a:rPr>
              <a:t>cnt</a:t>
            </a:r>
            <a:r>
              <a:rPr lang="en-US" altLang="en-US" b="1" dirty="0">
                <a:latin typeface="Arial" panose="020B0604020202020204" pitchFamily="34" charset="0"/>
              </a:rPr>
              <a:t>’ </a:t>
            </a:r>
            <a:r>
              <a:rPr lang="en-US" altLang="en-US" dirty="0">
                <a:latin typeface="Arial" panose="020B0604020202020204" pitchFamily="34" charset="0"/>
              </a:rPr>
              <a:t>column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u="sng" dirty="0">
                <a:latin typeface="Arial" panose="020B0604020202020204" pitchFamily="34" charset="0"/>
              </a:rPr>
              <a:t>Dummy Variables: </a:t>
            </a:r>
            <a:r>
              <a:rPr lang="en-US" altLang="en-US" dirty="0">
                <a:latin typeface="Arial" panose="020B0604020202020204" pitchFamily="34" charset="0"/>
              </a:rPr>
              <a:t>Some variables like </a:t>
            </a:r>
            <a:r>
              <a:rPr lang="en-US" altLang="en-US" b="1" dirty="0">
                <a:latin typeface="Arial" panose="020B0604020202020204" pitchFamily="34" charset="0"/>
              </a:rPr>
              <a:t>season, </a:t>
            </a:r>
            <a:r>
              <a:rPr lang="en-US" altLang="en-US" b="1" dirty="0" err="1">
                <a:latin typeface="Arial" panose="020B0604020202020204" pitchFamily="34" charset="0"/>
              </a:rPr>
              <a:t>weathersit</a:t>
            </a:r>
            <a:r>
              <a:rPr lang="en-US" altLang="en-US" b="1" dirty="0">
                <a:latin typeface="Arial" panose="020B0604020202020204" pitchFamily="34" charset="0"/>
              </a:rPr>
              <a:t>, </a:t>
            </a:r>
            <a:r>
              <a:rPr lang="en-US" altLang="en-US" b="1" dirty="0" err="1">
                <a:latin typeface="Arial" panose="020B0604020202020204" pitchFamily="34" charset="0"/>
              </a:rPr>
              <a:t>mnth</a:t>
            </a:r>
            <a:r>
              <a:rPr lang="en-US" altLang="en-US" b="1" dirty="0"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etc., are categorical </a:t>
            </a:r>
            <a:r>
              <a:rPr lang="en-US" altLang="en-US" dirty="0">
                <a:latin typeface="Arial" panose="020B0604020202020204" pitchFamily="34" charset="0"/>
              </a:rPr>
              <a:t>and need to be </a:t>
            </a:r>
            <a:r>
              <a:rPr lang="en-US" altLang="en-US" b="1" dirty="0">
                <a:latin typeface="Arial" panose="020B0604020202020204" pitchFamily="34" charset="0"/>
              </a:rPr>
              <a:t>converted to dummy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(one-hot encoded) </a:t>
            </a:r>
            <a:r>
              <a:rPr lang="en-US" altLang="en-US" dirty="0">
                <a:latin typeface="Arial" panose="020B0604020202020204" pitchFamily="34" charset="0"/>
              </a:rPr>
              <a:t>for use in </a:t>
            </a:r>
            <a:r>
              <a:rPr lang="en-US" altLang="en-US" b="1" dirty="0">
                <a:latin typeface="Arial" panose="020B0604020202020204" pitchFamily="34" charset="0"/>
              </a:rPr>
              <a:t>regression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u="sng" dirty="0">
                <a:latin typeface="Arial" panose="020B0604020202020204" pitchFamily="34" charset="0"/>
              </a:rPr>
              <a:t>Normalization: </a:t>
            </a:r>
            <a:r>
              <a:rPr lang="en-US" altLang="en-US" dirty="0">
                <a:latin typeface="Arial" panose="020B0604020202020204" pitchFamily="34" charset="0"/>
              </a:rPr>
              <a:t>Variables have to be</a:t>
            </a:r>
            <a:r>
              <a:rPr lang="en-US" altLang="en-US" b="1" dirty="0">
                <a:latin typeface="Arial" panose="020B0604020202020204" pitchFamily="34" charset="0"/>
              </a:rPr>
              <a:t> normalized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(scaled between 0 and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u="sng" dirty="0">
                <a:latin typeface="Arial" panose="020B0604020202020204" pitchFamily="34" charset="0"/>
              </a:rPr>
              <a:t>Multicollinearity: </a:t>
            </a:r>
            <a:r>
              <a:rPr lang="en-US" altLang="en-US" dirty="0">
                <a:latin typeface="Arial" panose="020B0604020202020204" pitchFamily="34" charset="0"/>
              </a:rPr>
              <a:t>There may be</a:t>
            </a:r>
            <a:r>
              <a:rPr lang="en-US" altLang="en-US" b="1" dirty="0">
                <a:latin typeface="Arial" panose="020B0604020202020204" pitchFamily="34" charset="0"/>
              </a:rPr>
              <a:t> multicollinearity </a:t>
            </a:r>
            <a:r>
              <a:rPr lang="en-US" altLang="en-US" dirty="0">
                <a:latin typeface="Arial" panose="020B0604020202020204" pitchFamily="34" charset="0"/>
              </a:rPr>
              <a:t>between some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of the variables, such as </a:t>
            </a:r>
            <a:r>
              <a:rPr lang="en-US" altLang="en-US" b="1" dirty="0">
                <a:latin typeface="Arial" panose="020B0604020202020204" pitchFamily="34" charset="0"/>
              </a:rPr>
              <a:t>temp and </a:t>
            </a:r>
            <a:r>
              <a:rPr lang="en-US" altLang="en-US" b="1" dirty="0" err="1">
                <a:latin typeface="Arial" panose="020B0604020202020204" pitchFamily="34" charset="0"/>
              </a:rPr>
              <a:t>atemp</a:t>
            </a:r>
            <a:r>
              <a:rPr lang="en-US" altLang="en-US" b="1" dirty="0">
                <a:latin typeface="Arial" panose="020B0604020202020204" pitchFamily="34" charset="0"/>
              </a:rPr>
              <a:t>,  </a:t>
            </a:r>
            <a:r>
              <a:rPr lang="en-US" altLang="en-US" dirty="0">
                <a:latin typeface="Arial" panose="020B0604020202020204" pitchFamily="34" charset="0"/>
              </a:rPr>
              <a:t>which could affect the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regression model's performance. Multicollinearity should be checked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and addressed during</a:t>
            </a:r>
            <a:r>
              <a:rPr lang="en-US" altLang="en-US" b="1" dirty="0">
                <a:latin typeface="Arial" panose="020B0604020202020204" pitchFamily="34" charset="0"/>
              </a:rPr>
              <a:t> model building.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5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046A-3A16-579E-9259-F246FEE2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6" y="18255"/>
            <a:ext cx="10515600" cy="1325563"/>
          </a:xfrm>
        </p:spPr>
        <p:txBody>
          <a:bodyPr>
            <a:normAutofit/>
          </a:bodyPr>
          <a:lstStyle/>
          <a:p>
            <a:r>
              <a:rPr lang="en-IN" sz="6000" b="1" u="sng" dirty="0"/>
              <a:t>Data Preparation: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936C60-ED18-D405-7B26-FD8B4039E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311" y="1249819"/>
            <a:ext cx="1158337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u="sng" dirty="0">
                <a:latin typeface="Arial" panose="020B0604020202020204" pitchFamily="34" charset="0"/>
              </a:rPr>
              <a:t>1. Categorical Variables: </a:t>
            </a:r>
            <a:r>
              <a:rPr lang="en-GB" dirty="0">
                <a:latin typeface="Arial" panose="020B0604020202020204" pitchFamily="34" charset="0"/>
              </a:rPr>
              <a:t>We can observe in the dataset  that some of the variables like </a:t>
            </a:r>
            <a:r>
              <a:rPr lang="en-GB" b="1" dirty="0">
                <a:latin typeface="Arial" panose="020B0604020202020204" pitchFamily="34" charset="0"/>
              </a:rPr>
              <a:t>'</a:t>
            </a:r>
            <a:r>
              <a:rPr lang="en-GB" b="1" dirty="0" err="1">
                <a:latin typeface="Arial" panose="020B0604020202020204" pitchFamily="34" charset="0"/>
              </a:rPr>
              <a:t>weathersit</a:t>
            </a:r>
            <a:r>
              <a:rPr lang="en-GB" b="1" dirty="0">
                <a:latin typeface="Arial" panose="020B0604020202020204" pitchFamily="34" charset="0"/>
              </a:rPr>
              <a:t>' </a:t>
            </a:r>
            <a:r>
              <a:rPr lang="en-GB" dirty="0">
                <a:latin typeface="Arial" panose="020B0604020202020204" pitchFamily="34" charset="0"/>
              </a:rPr>
              <a:t>and</a:t>
            </a:r>
            <a:r>
              <a:rPr lang="en-GB" b="1" dirty="0">
                <a:latin typeface="Arial" panose="020B0604020202020204" pitchFamily="34" charset="0"/>
              </a:rPr>
              <a:t> 'season' </a:t>
            </a:r>
            <a:r>
              <a:rPr lang="en-GB" dirty="0">
                <a:latin typeface="Arial" panose="020B0604020202020204" pitchFamily="34" charset="0"/>
              </a:rPr>
              <a:t>have values as </a:t>
            </a:r>
            <a:r>
              <a:rPr lang="en-GB" b="1" dirty="0">
                <a:latin typeface="Arial" panose="020B0604020202020204" pitchFamily="34" charset="0"/>
              </a:rPr>
              <a:t>1, 2, 3, 4 </a:t>
            </a:r>
            <a:r>
              <a:rPr lang="en-GB" dirty="0">
                <a:latin typeface="Arial" panose="020B0604020202020204" pitchFamily="34" charset="0"/>
              </a:rPr>
              <a:t>which have </a:t>
            </a:r>
            <a:r>
              <a:rPr lang="en-GB" b="1" dirty="0">
                <a:latin typeface="Arial" panose="020B0604020202020204" pitchFamily="34" charset="0"/>
              </a:rPr>
              <a:t>specific labels </a:t>
            </a:r>
            <a:r>
              <a:rPr lang="en-GB" dirty="0">
                <a:latin typeface="Arial" panose="020B0604020202020204" pitchFamily="34" charset="0"/>
              </a:rPr>
              <a:t>associated with them (as can be seen in the data dictionary). These </a:t>
            </a:r>
            <a:r>
              <a:rPr lang="en-GB" b="1" dirty="0">
                <a:latin typeface="Arial" panose="020B0604020202020204" pitchFamily="34" charset="0"/>
              </a:rPr>
              <a:t>numeric values </a:t>
            </a:r>
            <a:r>
              <a:rPr lang="en-GB" dirty="0">
                <a:latin typeface="Arial" panose="020B0604020202020204" pitchFamily="34" charset="0"/>
              </a:rPr>
              <a:t>associated with the labels </a:t>
            </a:r>
            <a:r>
              <a:rPr lang="en-GB" b="1" dirty="0">
                <a:latin typeface="Arial" panose="020B0604020202020204" pitchFamily="34" charset="0"/>
              </a:rPr>
              <a:t>may indicate</a:t>
            </a:r>
            <a:r>
              <a:rPr lang="en-GB" dirty="0">
                <a:latin typeface="Arial" panose="020B0604020202020204" pitchFamily="34" charset="0"/>
              </a:rPr>
              <a:t> that there is </a:t>
            </a:r>
            <a:r>
              <a:rPr lang="en-GB" b="1" dirty="0">
                <a:latin typeface="Arial" panose="020B0604020202020204" pitchFamily="34" charset="0"/>
              </a:rPr>
              <a:t>some order </a:t>
            </a:r>
            <a:r>
              <a:rPr lang="en-GB" dirty="0">
                <a:latin typeface="Arial" panose="020B0604020202020204" pitchFamily="34" charset="0"/>
              </a:rPr>
              <a:t>to them - which is </a:t>
            </a:r>
            <a:r>
              <a:rPr lang="en-GB" b="1" dirty="0">
                <a:latin typeface="Arial" panose="020B0604020202020204" pitchFamily="34" charset="0"/>
              </a:rPr>
              <a:t>actually not the case </a:t>
            </a:r>
            <a:r>
              <a:rPr lang="en-GB" dirty="0">
                <a:latin typeface="Arial" panose="020B0604020202020204" pitchFamily="34" charset="0"/>
              </a:rPr>
              <a:t>(Check the data dictionary and think why). So, it is advisable to </a:t>
            </a:r>
            <a:r>
              <a:rPr lang="en-GB" b="1" dirty="0">
                <a:latin typeface="Arial" panose="020B0604020202020204" pitchFamily="34" charset="0"/>
              </a:rPr>
              <a:t>convert such feature values </a:t>
            </a:r>
            <a:r>
              <a:rPr lang="en-GB" dirty="0">
                <a:latin typeface="Arial" panose="020B0604020202020204" pitchFamily="34" charset="0"/>
              </a:rPr>
              <a:t>into </a:t>
            </a:r>
            <a:r>
              <a:rPr lang="en-GB" b="1" dirty="0">
                <a:latin typeface="Arial" panose="020B0604020202020204" pitchFamily="34" charset="0"/>
              </a:rPr>
              <a:t>categorical string values before </a:t>
            </a:r>
            <a:r>
              <a:rPr lang="en-GB" dirty="0">
                <a:latin typeface="Arial" panose="020B0604020202020204" pitchFamily="34" charset="0"/>
              </a:rPr>
              <a:t>proceeding with </a:t>
            </a:r>
            <a:r>
              <a:rPr lang="en-GB" b="1" dirty="0">
                <a:latin typeface="Arial" panose="020B0604020202020204" pitchFamily="34" charset="0"/>
              </a:rPr>
              <a:t>model building</a:t>
            </a:r>
            <a:r>
              <a:rPr lang="en-GB" dirty="0">
                <a:latin typeface="Arial" panose="020B0604020202020204" pitchFamily="34" charset="0"/>
              </a:rPr>
              <a:t>.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latin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We have to</a:t>
            </a:r>
            <a:r>
              <a:rPr lang="en-US" altLang="en-US" b="1" dirty="0">
                <a:latin typeface="Arial" panose="020B0604020202020204" pitchFamily="34" charset="0"/>
              </a:rPr>
              <a:t> convert categorical variables (like ‘season’  and ‘</a:t>
            </a:r>
            <a:r>
              <a:rPr lang="en-US" altLang="en-US" b="1" dirty="0" err="1">
                <a:latin typeface="Arial" panose="020B0604020202020204" pitchFamily="34" charset="0"/>
              </a:rPr>
              <a:t>weathersit</a:t>
            </a:r>
            <a:r>
              <a:rPr lang="en-US" altLang="en-US" b="1" dirty="0">
                <a:latin typeface="Arial" panose="020B0604020202020204" pitchFamily="34" charset="0"/>
              </a:rPr>
              <a:t>’) </a:t>
            </a:r>
            <a:r>
              <a:rPr lang="en-US" altLang="en-US" dirty="0">
                <a:latin typeface="Arial" panose="020B0604020202020204" pitchFamily="34" charset="0"/>
              </a:rPr>
              <a:t>into</a:t>
            </a:r>
            <a:r>
              <a:rPr lang="en-US" altLang="en-US" b="1" dirty="0">
                <a:latin typeface="Arial" panose="020B0604020202020204" pitchFamily="34" charset="0"/>
              </a:rPr>
              <a:t> dummy variables </a:t>
            </a:r>
            <a:r>
              <a:rPr lang="en-US" altLang="en-US" dirty="0">
                <a:latin typeface="Arial" panose="020B0604020202020204" pitchFamily="34" charset="0"/>
              </a:rPr>
              <a:t>before feeding  them into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3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1276</Words>
  <Application>Microsoft Office PowerPoint</Application>
  <PresentationFormat>Widescreen</PresentationFormat>
  <Paragraphs>105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freight-text-pro</vt:lpstr>
      <vt:lpstr>Office Theme</vt:lpstr>
      <vt:lpstr>The problem statement is about predicting the demand for shared bikes in a US market. </vt:lpstr>
      <vt:lpstr>Problem Breakdown:-</vt:lpstr>
      <vt:lpstr>Objective:-</vt:lpstr>
      <vt:lpstr>What  does the company wants to know?</vt:lpstr>
      <vt:lpstr>Data:-</vt:lpstr>
      <vt:lpstr>Data:-</vt:lpstr>
      <vt:lpstr>Data:-</vt:lpstr>
      <vt:lpstr>Important Notes: </vt:lpstr>
      <vt:lpstr>Data Preparation:</vt:lpstr>
      <vt:lpstr>Data Preparation:</vt:lpstr>
      <vt:lpstr>Our Task:-</vt:lpstr>
      <vt:lpstr>Importance:-</vt:lpstr>
      <vt:lpstr>Model Building:-</vt:lpstr>
      <vt:lpstr>Model Evaluation: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deepthishreeya3</dc:creator>
  <cp:lastModifiedBy>deepthishreeya3</cp:lastModifiedBy>
  <cp:revision>8</cp:revision>
  <dcterms:created xsi:type="dcterms:W3CDTF">2024-08-22T06:29:54Z</dcterms:created>
  <dcterms:modified xsi:type="dcterms:W3CDTF">2024-08-22T07:48:09Z</dcterms:modified>
</cp:coreProperties>
</file>