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6"/>
  </p:notesMasterIdLst>
  <p:handoutMasterIdLst>
    <p:handoutMasterId r:id="rId17"/>
  </p:handoutMasterIdLst>
  <p:sldIdLst>
    <p:sldId id="256" r:id="rId5"/>
    <p:sldId id="257" r:id="rId6"/>
    <p:sldId id="262" r:id="rId7"/>
    <p:sldId id="313" r:id="rId8"/>
    <p:sldId id="322" r:id="rId9"/>
    <p:sldId id="323" r:id="rId10"/>
    <p:sldId id="324" r:id="rId11"/>
    <p:sldId id="327" r:id="rId12"/>
    <p:sldId id="325" r:id="rId13"/>
    <p:sldId id="328" r:id="rId14"/>
    <p:sldId id="32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85" d="100"/>
          <a:sy n="85" d="100"/>
        </p:scale>
        <p:origin x="590" y="53"/>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5/31/2024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5/31/2024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433605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351124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108397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38617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2215249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238530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218692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5/31/2024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9" r:id="rId14"/>
    <p:sldLayoutId id="2147483672" r:id="rId15"/>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r>
              <a:rPr lang="en-US" dirty="0"/>
              <a:t>Heart Failure Prediction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Results</a:t>
            </a:r>
          </a:p>
        </p:txBody>
      </p:sp>
      <p:graphicFrame>
        <p:nvGraphicFramePr>
          <p:cNvPr id="7" name="Content Placeholder 6">
            <a:extLst>
              <a:ext uri="{FF2B5EF4-FFF2-40B4-BE49-F238E27FC236}">
                <a16:creationId xmlns:a16="http://schemas.microsoft.com/office/drawing/2014/main" id="{EC43A36E-2A6C-2263-22BE-5D5E06CD6795}"/>
              </a:ext>
            </a:extLst>
          </p:cNvPr>
          <p:cNvGraphicFramePr>
            <a:graphicFrameLocks noGrp="1"/>
          </p:cNvGraphicFramePr>
          <p:nvPr>
            <p:ph idx="10"/>
            <p:extLst>
              <p:ext uri="{D42A27DB-BD31-4B8C-83A1-F6EECF244321}">
                <p14:modId xmlns:p14="http://schemas.microsoft.com/office/powerpoint/2010/main" val="1735684958"/>
              </p:ext>
            </p:extLst>
          </p:nvPr>
        </p:nvGraphicFramePr>
        <p:xfrm>
          <a:off x="1030941" y="2203263"/>
          <a:ext cx="7579659" cy="2646642"/>
        </p:xfrm>
        <a:graphic>
          <a:graphicData uri="http://schemas.openxmlformats.org/drawingml/2006/table">
            <a:tbl>
              <a:tblPr firstRow="1" bandRow="1">
                <a:tableStyleId>{0505E3EF-67EA-436B-97B2-0124C06EBD24}</a:tableStyleId>
              </a:tblPr>
              <a:tblGrid>
                <a:gridCol w="2526553">
                  <a:extLst>
                    <a:ext uri="{9D8B030D-6E8A-4147-A177-3AD203B41FA5}">
                      <a16:colId xmlns:a16="http://schemas.microsoft.com/office/drawing/2014/main" val="3242297928"/>
                    </a:ext>
                  </a:extLst>
                </a:gridCol>
                <a:gridCol w="2526553">
                  <a:extLst>
                    <a:ext uri="{9D8B030D-6E8A-4147-A177-3AD203B41FA5}">
                      <a16:colId xmlns:a16="http://schemas.microsoft.com/office/drawing/2014/main" val="618366140"/>
                    </a:ext>
                  </a:extLst>
                </a:gridCol>
                <a:gridCol w="2526553">
                  <a:extLst>
                    <a:ext uri="{9D8B030D-6E8A-4147-A177-3AD203B41FA5}">
                      <a16:colId xmlns:a16="http://schemas.microsoft.com/office/drawing/2014/main" val="4006829992"/>
                    </a:ext>
                  </a:extLst>
                </a:gridCol>
              </a:tblGrid>
              <a:tr h="882214">
                <a:tc>
                  <a:txBody>
                    <a:bodyPr/>
                    <a:lstStyle/>
                    <a:p>
                      <a:endParaRPr lang="en-ID" dirty="0"/>
                    </a:p>
                  </a:txBody>
                  <a:tcPr anchor="ctr"/>
                </a:tc>
                <a:tc>
                  <a:txBody>
                    <a:bodyPr/>
                    <a:lstStyle/>
                    <a:p>
                      <a:r>
                        <a:rPr lang="en-ID"/>
                        <a:t>true No</a:t>
                      </a:r>
                    </a:p>
                  </a:txBody>
                  <a:tcPr anchor="ctr"/>
                </a:tc>
                <a:tc>
                  <a:txBody>
                    <a:bodyPr/>
                    <a:lstStyle/>
                    <a:p>
                      <a:r>
                        <a:rPr lang="en-ID"/>
                        <a:t>true Yes</a:t>
                      </a:r>
                    </a:p>
                  </a:txBody>
                  <a:tcPr anchor="ctr"/>
                </a:tc>
                <a:extLst>
                  <a:ext uri="{0D108BD9-81ED-4DB2-BD59-A6C34878D82A}">
                    <a16:rowId xmlns:a16="http://schemas.microsoft.com/office/drawing/2014/main" val="1907951248"/>
                  </a:ext>
                </a:extLst>
              </a:tr>
              <a:tr h="882214">
                <a:tc>
                  <a:txBody>
                    <a:bodyPr/>
                    <a:lstStyle/>
                    <a:p>
                      <a:r>
                        <a:rPr lang="en-ID"/>
                        <a:t>pred. No</a:t>
                      </a:r>
                    </a:p>
                  </a:txBody>
                  <a:tcPr anchor="ctr"/>
                </a:tc>
                <a:tc>
                  <a:txBody>
                    <a:bodyPr/>
                    <a:lstStyle/>
                    <a:p>
                      <a:r>
                        <a:rPr lang="en-ID"/>
                        <a:t>986</a:t>
                      </a:r>
                    </a:p>
                  </a:txBody>
                  <a:tcPr anchor="ctr"/>
                </a:tc>
                <a:tc>
                  <a:txBody>
                    <a:bodyPr/>
                    <a:lstStyle/>
                    <a:p>
                      <a:r>
                        <a:rPr lang="en-ID"/>
                        <a:t>61</a:t>
                      </a:r>
                    </a:p>
                  </a:txBody>
                  <a:tcPr anchor="ctr"/>
                </a:tc>
                <a:extLst>
                  <a:ext uri="{0D108BD9-81ED-4DB2-BD59-A6C34878D82A}">
                    <a16:rowId xmlns:a16="http://schemas.microsoft.com/office/drawing/2014/main" val="3657543575"/>
                  </a:ext>
                </a:extLst>
              </a:tr>
              <a:tr h="882214">
                <a:tc>
                  <a:txBody>
                    <a:bodyPr/>
                    <a:lstStyle/>
                    <a:p>
                      <a:r>
                        <a:rPr lang="en-ID"/>
                        <a:t>pred. Yes</a:t>
                      </a:r>
                    </a:p>
                  </a:txBody>
                  <a:tcPr anchor="ctr"/>
                </a:tc>
                <a:tc>
                  <a:txBody>
                    <a:bodyPr/>
                    <a:lstStyle/>
                    <a:p>
                      <a:r>
                        <a:rPr lang="en-ID"/>
                        <a:t>44</a:t>
                      </a:r>
                    </a:p>
                  </a:txBody>
                  <a:tcPr anchor="ctr"/>
                </a:tc>
                <a:tc>
                  <a:txBody>
                    <a:bodyPr/>
                    <a:lstStyle/>
                    <a:p>
                      <a:r>
                        <a:rPr lang="en-ID" dirty="0"/>
                        <a:t>409</a:t>
                      </a:r>
                    </a:p>
                  </a:txBody>
                  <a:tcPr anchor="ctr"/>
                </a:tc>
                <a:extLst>
                  <a:ext uri="{0D108BD9-81ED-4DB2-BD59-A6C34878D82A}">
                    <a16:rowId xmlns:a16="http://schemas.microsoft.com/office/drawing/2014/main" val="938828460"/>
                  </a:ext>
                </a:extLst>
              </a:tr>
            </a:tbl>
          </a:graphicData>
        </a:graphic>
      </p:graphicFrame>
      <p:sp>
        <p:nvSpPr>
          <p:cNvPr id="8" name="TextBox 7">
            <a:extLst>
              <a:ext uri="{FF2B5EF4-FFF2-40B4-BE49-F238E27FC236}">
                <a16:creationId xmlns:a16="http://schemas.microsoft.com/office/drawing/2014/main" id="{6D643A0F-A14F-1F6F-3CDE-D20AF084486A}"/>
              </a:ext>
            </a:extLst>
          </p:cNvPr>
          <p:cNvSpPr txBox="1"/>
          <p:nvPr/>
        </p:nvSpPr>
        <p:spPr>
          <a:xfrm>
            <a:off x="1030941" y="1694329"/>
            <a:ext cx="2662518" cy="646331"/>
          </a:xfrm>
          <a:prstGeom prst="rect">
            <a:avLst/>
          </a:prstGeom>
          <a:noFill/>
        </p:spPr>
        <p:txBody>
          <a:bodyPr wrap="square" rtlCol="0">
            <a:spAutoFit/>
          </a:bodyPr>
          <a:lstStyle/>
          <a:p>
            <a:r>
              <a:rPr lang="en-US" dirty="0"/>
              <a:t>Confusion Matrix</a:t>
            </a:r>
          </a:p>
          <a:p>
            <a:endParaRPr lang="en-ID" dirty="0"/>
          </a:p>
        </p:txBody>
      </p:sp>
      <p:sp>
        <p:nvSpPr>
          <p:cNvPr id="9" name="TextBox 8">
            <a:extLst>
              <a:ext uri="{FF2B5EF4-FFF2-40B4-BE49-F238E27FC236}">
                <a16:creationId xmlns:a16="http://schemas.microsoft.com/office/drawing/2014/main" id="{8EE238E8-5AE8-7E35-81AD-95EA6952A300}"/>
              </a:ext>
            </a:extLst>
          </p:cNvPr>
          <p:cNvSpPr txBox="1"/>
          <p:nvPr/>
        </p:nvSpPr>
        <p:spPr>
          <a:xfrm>
            <a:off x="1398494" y="5540188"/>
            <a:ext cx="1990032" cy="369332"/>
          </a:xfrm>
          <a:prstGeom prst="rect">
            <a:avLst/>
          </a:prstGeom>
          <a:noFill/>
        </p:spPr>
        <p:txBody>
          <a:bodyPr wrap="none" rtlCol="0">
            <a:spAutoFit/>
          </a:bodyPr>
          <a:lstStyle/>
          <a:p>
            <a:r>
              <a:rPr lang="en-US" dirty="0"/>
              <a:t>Accuracy  = 93% </a:t>
            </a:r>
            <a:endParaRPr lang="en-ID" dirty="0"/>
          </a:p>
        </p:txBody>
      </p:sp>
    </p:spTree>
    <p:extLst>
      <p:ext uri="{BB962C8B-B14F-4D97-AF65-F5344CB8AC3E}">
        <p14:creationId xmlns:p14="http://schemas.microsoft.com/office/powerpoint/2010/main" val="209280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88F96-AA6D-312C-C3C4-D9AC8351A357}"/>
              </a:ext>
            </a:extLst>
          </p:cNvPr>
          <p:cNvSpPr>
            <a:spLocks noGrp="1"/>
          </p:cNvSpPr>
          <p:nvPr>
            <p:ph type="title"/>
          </p:nvPr>
        </p:nvSpPr>
        <p:spPr>
          <a:xfrm>
            <a:off x="4127151" y="2919131"/>
            <a:ext cx="2739813" cy="1185045"/>
          </a:xfrm>
        </p:spPr>
        <p:txBody>
          <a:bodyPr/>
          <a:lstStyle/>
          <a:p>
            <a:r>
              <a:rPr lang="en-US" dirty="0"/>
              <a:t>Thank You</a:t>
            </a:r>
            <a:endParaRPr lang="en-ID" dirty="0"/>
          </a:p>
        </p:txBody>
      </p:sp>
      <p:sp>
        <p:nvSpPr>
          <p:cNvPr id="10" name="TextBox 9">
            <a:extLst>
              <a:ext uri="{FF2B5EF4-FFF2-40B4-BE49-F238E27FC236}">
                <a16:creationId xmlns:a16="http://schemas.microsoft.com/office/drawing/2014/main" id="{9697560B-901B-09A8-F8D6-9D8552744A82}"/>
              </a:ext>
            </a:extLst>
          </p:cNvPr>
          <p:cNvSpPr txBox="1"/>
          <p:nvPr/>
        </p:nvSpPr>
        <p:spPr>
          <a:xfrm>
            <a:off x="1999129" y="5459506"/>
            <a:ext cx="7037295" cy="369332"/>
          </a:xfrm>
          <a:prstGeom prst="rect">
            <a:avLst/>
          </a:prstGeom>
          <a:noFill/>
        </p:spPr>
        <p:txBody>
          <a:bodyPr wrap="square" rtlCol="0">
            <a:spAutoFit/>
          </a:bodyPr>
          <a:lstStyle/>
          <a:p>
            <a:r>
              <a:rPr lang="en-US" dirty="0"/>
              <a:t>YouTube video link : https://youtu.be/lDuqos2fARA</a:t>
            </a:r>
            <a:endParaRPr lang="en-ID" dirty="0"/>
          </a:p>
        </p:txBody>
      </p:sp>
    </p:spTree>
    <p:extLst>
      <p:ext uri="{BB962C8B-B14F-4D97-AF65-F5344CB8AC3E}">
        <p14:creationId xmlns:p14="http://schemas.microsoft.com/office/powerpoint/2010/main" val="4724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78518" y="2178638"/>
            <a:ext cx="3389065" cy="1847528"/>
          </a:xfrm>
        </p:spPr>
        <p:txBody>
          <a:bodyPr wrap="square" anchor="b">
            <a:normAutofit/>
          </a:bodyPr>
          <a:lstStyle/>
          <a:p>
            <a:r>
              <a:rPr lang="en-US" dirty="0"/>
              <a:t>Business Objective</a:t>
            </a:r>
          </a:p>
        </p:txBody>
      </p:sp>
      <p:sp>
        <p:nvSpPr>
          <p:cNvPr id="5" name="Picture Placeholder 4">
            <a:extLst>
              <a:ext uri="{FF2B5EF4-FFF2-40B4-BE49-F238E27FC236}">
                <a16:creationId xmlns:a16="http://schemas.microsoft.com/office/drawing/2014/main" id="{2BAFEA93-0C6C-3444-5038-8732C24C46BC}"/>
              </a:ext>
            </a:extLst>
          </p:cNvPr>
          <p:cNvSpPr>
            <a:spLocks noGrp="1"/>
          </p:cNvSpPr>
          <p:nvPr>
            <p:ph type="pic" sz="quarter" idx="14"/>
          </p:nvPr>
        </p:nvSpPr>
        <p:spPr>
          <a:xfrm>
            <a:off x="4931778" y="2269299"/>
            <a:ext cx="6681704" cy="2931244"/>
          </a:xfrm>
        </p:spPr>
        <p:txBody>
          <a:bodyPr>
            <a:normAutofit/>
          </a:bodyPr>
          <a:lstStyle/>
          <a:p>
            <a:pPr algn="just"/>
            <a:r>
              <a:rPr lang="en-US" dirty="0">
                <a:latin typeface="+mj-lt"/>
              </a:rPr>
              <a:t>The primary objective of this machine learning project is to develop a predictive model that accurately forecasts the probability of death due to heart failure in patients based on their health condition and clinical features. This model aims to support healthcare providers in making informed decisions regarding patient care and intervention strategies.</a:t>
            </a:r>
            <a:endParaRPr lang="en-ID" dirty="0">
              <a:latin typeface="+mj-lt"/>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704691" y="206865"/>
            <a:ext cx="11899686" cy="608922"/>
          </a:xfrm>
        </p:spPr>
        <p:txBody>
          <a:bodyPr anchor="ctr">
            <a:normAutofit fontScale="90000"/>
          </a:bodyPr>
          <a:lstStyle/>
          <a:p>
            <a:r>
              <a:rPr lang="en-US" dirty="0"/>
              <a:t>Project Architecture</a:t>
            </a:r>
          </a:p>
        </p:txBody>
      </p:sp>
      <p:sp>
        <p:nvSpPr>
          <p:cNvPr id="4" name="Rectangle: Rounded Corners 3">
            <a:extLst>
              <a:ext uri="{FF2B5EF4-FFF2-40B4-BE49-F238E27FC236}">
                <a16:creationId xmlns:a16="http://schemas.microsoft.com/office/drawing/2014/main" id="{AAD779D2-7618-2F7B-ABBB-C8157EB61CDA}"/>
              </a:ext>
            </a:extLst>
          </p:cNvPr>
          <p:cNvSpPr/>
          <p:nvPr/>
        </p:nvSpPr>
        <p:spPr>
          <a:xfrm>
            <a:off x="968188" y="1963271"/>
            <a:ext cx="2312894" cy="12640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 and Loading</a:t>
            </a:r>
            <a:endParaRPr lang="en-ID" dirty="0"/>
          </a:p>
        </p:txBody>
      </p:sp>
      <p:sp>
        <p:nvSpPr>
          <p:cNvPr id="5" name="Rectangle: Rounded Corners 4">
            <a:extLst>
              <a:ext uri="{FF2B5EF4-FFF2-40B4-BE49-F238E27FC236}">
                <a16:creationId xmlns:a16="http://schemas.microsoft.com/office/drawing/2014/main" id="{884C4A2A-F781-819A-E342-28F2411B2D39}"/>
              </a:ext>
            </a:extLst>
          </p:cNvPr>
          <p:cNvSpPr/>
          <p:nvPr/>
        </p:nvSpPr>
        <p:spPr>
          <a:xfrm>
            <a:off x="5029199" y="1963271"/>
            <a:ext cx="2312894" cy="12640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Dividing the dependent and independent variables</a:t>
            </a:r>
            <a:endParaRPr lang="en-ID" dirty="0"/>
          </a:p>
        </p:txBody>
      </p:sp>
      <p:sp>
        <p:nvSpPr>
          <p:cNvPr id="6" name="Rectangle: Rounded Corners 5">
            <a:extLst>
              <a:ext uri="{FF2B5EF4-FFF2-40B4-BE49-F238E27FC236}">
                <a16:creationId xmlns:a16="http://schemas.microsoft.com/office/drawing/2014/main" id="{24FBB935-ABF7-1EFA-F110-5B6C97069467}"/>
              </a:ext>
            </a:extLst>
          </p:cNvPr>
          <p:cNvSpPr/>
          <p:nvPr/>
        </p:nvSpPr>
        <p:spPr>
          <a:xfrm>
            <a:off x="9663953" y="1963271"/>
            <a:ext cx="2312894" cy="12640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Splitting the data for training and validation</a:t>
            </a:r>
            <a:endParaRPr lang="en-ID" dirty="0"/>
          </a:p>
        </p:txBody>
      </p:sp>
      <p:sp>
        <p:nvSpPr>
          <p:cNvPr id="8" name="Rectangle: Rounded Corners 7">
            <a:extLst>
              <a:ext uri="{FF2B5EF4-FFF2-40B4-BE49-F238E27FC236}">
                <a16:creationId xmlns:a16="http://schemas.microsoft.com/office/drawing/2014/main" id="{C6E6605D-5E0B-55CC-6A91-795D9DFE6969}"/>
              </a:ext>
            </a:extLst>
          </p:cNvPr>
          <p:cNvSpPr/>
          <p:nvPr/>
        </p:nvSpPr>
        <p:spPr>
          <a:xfrm>
            <a:off x="9663953" y="5127812"/>
            <a:ext cx="2312894" cy="12640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training</a:t>
            </a:r>
            <a:endParaRPr lang="en-ID" dirty="0"/>
          </a:p>
        </p:txBody>
      </p:sp>
      <p:sp>
        <p:nvSpPr>
          <p:cNvPr id="10" name="Rectangle: Rounded Corners 9">
            <a:extLst>
              <a:ext uri="{FF2B5EF4-FFF2-40B4-BE49-F238E27FC236}">
                <a16:creationId xmlns:a16="http://schemas.microsoft.com/office/drawing/2014/main" id="{36DD1A3E-1CF0-51E0-8C9D-E20D2DAE690A}"/>
              </a:ext>
            </a:extLst>
          </p:cNvPr>
          <p:cNvSpPr/>
          <p:nvPr/>
        </p:nvSpPr>
        <p:spPr>
          <a:xfrm>
            <a:off x="5029199" y="5127812"/>
            <a:ext cx="2312894" cy="12640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11" name="Arrow: Right 10">
            <a:extLst>
              <a:ext uri="{FF2B5EF4-FFF2-40B4-BE49-F238E27FC236}">
                <a16:creationId xmlns:a16="http://schemas.microsoft.com/office/drawing/2014/main" id="{F906BF7E-266A-B574-9DBE-04DD13C59D43}"/>
              </a:ext>
            </a:extLst>
          </p:cNvPr>
          <p:cNvSpPr/>
          <p:nvPr/>
        </p:nvSpPr>
        <p:spPr>
          <a:xfrm>
            <a:off x="3532094" y="2483224"/>
            <a:ext cx="1165412" cy="2241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Arrow: Right 11">
            <a:extLst>
              <a:ext uri="{FF2B5EF4-FFF2-40B4-BE49-F238E27FC236}">
                <a16:creationId xmlns:a16="http://schemas.microsoft.com/office/drawing/2014/main" id="{FC23A68F-602A-2D44-390E-F302AE318C88}"/>
              </a:ext>
            </a:extLst>
          </p:cNvPr>
          <p:cNvSpPr/>
          <p:nvPr/>
        </p:nvSpPr>
        <p:spPr>
          <a:xfrm>
            <a:off x="7924798" y="2478741"/>
            <a:ext cx="1165412" cy="2241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Arrow: Right 12">
            <a:extLst>
              <a:ext uri="{FF2B5EF4-FFF2-40B4-BE49-F238E27FC236}">
                <a16:creationId xmlns:a16="http://schemas.microsoft.com/office/drawing/2014/main" id="{8F47BB84-C358-6413-A2E9-7057EC9C8B9A}"/>
              </a:ext>
            </a:extLst>
          </p:cNvPr>
          <p:cNvSpPr/>
          <p:nvPr/>
        </p:nvSpPr>
        <p:spPr>
          <a:xfrm rot="5400000">
            <a:off x="10443883" y="3841377"/>
            <a:ext cx="1165412" cy="2241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Arrow: Right 13">
            <a:extLst>
              <a:ext uri="{FF2B5EF4-FFF2-40B4-BE49-F238E27FC236}">
                <a16:creationId xmlns:a16="http://schemas.microsoft.com/office/drawing/2014/main" id="{26B1C332-D961-80C1-3807-4183A5281BFA}"/>
              </a:ext>
            </a:extLst>
          </p:cNvPr>
          <p:cNvSpPr/>
          <p:nvPr/>
        </p:nvSpPr>
        <p:spPr>
          <a:xfrm rot="10800000">
            <a:off x="8175812" y="5647764"/>
            <a:ext cx="1165412" cy="2241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Age vs Platelets </a:t>
            </a:r>
          </a:p>
        </p:txBody>
      </p:sp>
      <p:pic>
        <p:nvPicPr>
          <p:cNvPr id="5" name="Content Placeholder 4" descr="A screen shot of a graph&#10;&#10;Description automatically generated">
            <a:extLst>
              <a:ext uri="{FF2B5EF4-FFF2-40B4-BE49-F238E27FC236}">
                <a16:creationId xmlns:a16="http://schemas.microsoft.com/office/drawing/2014/main" id="{1DCD3DA0-7BEF-17BA-62C4-5B468AF24640}"/>
              </a:ext>
            </a:extLst>
          </p:cNvPr>
          <p:cNvPicPr>
            <a:picLocks noGrp="1" noChangeAspect="1"/>
          </p:cNvPicPr>
          <p:nvPr>
            <p:ph idx="10"/>
          </p:nvPr>
        </p:nvPicPr>
        <p:blipFill>
          <a:blip r:embed="rId3"/>
          <a:stretch>
            <a:fillRect/>
          </a:stretch>
        </p:blipFill>
        <p:spPr>
          <a:xfrm>
            <a:off x="1132240" y="1997075"/>
            <a:ext cx="7524044" cy="4232275"/>
          </a:xfrm>
        </p:spPr>
      </p:pic>
    </p:spTree>
    <p:extLst>
      <p:ext uri="{BB962C8B-B14F-4D97-AF65-F5344CB8AC3E}">
        <p14:creationId xmlns:p14="http://schemas.microsoft.com/office/powerpoint/2010/main" val="194486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Age vs CPK</a:t>
            </a:r>
          </a:p>
        </p:txBody>
      </p:sp>
      <p:pic>
        <p:nvPicPr>
          <p:cNvPr id="5" name="Content Placeholder 4" descr="A graph with green and blue dots&#10;&#10;Description automatically generated">
            <a:extLst>
              <a:ext uri="{FF2B5EF4-FFF2-40B4-BE49-F238E27FC236}">
                <a16:creationId xmlns:a16="http://schemas.microsoft.com/office/drawing/2014/main" id="{9421DD04-9F76-F79D-5537-3205E0342E1B}"/>
              </a:ext>
            </a:extLst>
          </p:cNvPr>
          <p:cNvPicPr>
            <a:picLocks noGrp="1" noChangeAspect="1"/>
          </p:cNvPicPr>
          <p:nvPr>
            <p:ph idx="10"/>
          </p:nvPr>
        </p:nvPicPr>
        <p:blipFill>
          <a:blip r:embed="rId3"/>
          <a:stretch>
            <a:fillRect/>
          </a:stretch>
        </p:blipFill>
        <p:spPr>
          <a:xfrm>
            <a:off x="1757715" y="1997075"/>
            <a:ext cx="7524044" cy="4232275"/>
          </a:xfrm>
        </p:spPr>
      </p:pic>
    </p:spTree>
    <p:extLst>
      <p:ext uri="{BB962C8B-B14F-4D97-AF65-F5344CB8AC3E}">
        <p14:creationId xmlns:p14="http://schemas.microsoft.com/office/powerpoint/2010/main" val="35556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Age vs Ejection </a:t>
            </a:r>
            <a:r>
              <a:rPr lang="en-US" dirty="0" err="1"/>
              <a:t>precentage</a:t>
            </a:r>
            <a:endParaRPr lang="en-US" dirty="0"/>
          </a:p>
        </p:txBody>
      </p:sp>
      <p:pic>
        <p:nvPicPr>
          <p:cNvPr id="5" name="Content Placeholder 4" descr="A screenshot of a graph&#10;&#10;Description automatically generated">
            <a:extLst>
              <a:ext uri="{FF2B5EF4-FFF2-40B4-BE49-F238E27FC236}">
                <a16:creationId xmlns:a16="http://schemas.microsoft.com/office/drawing/2014/main" id="{80CDB293-F002-BF30-471C-8349192F5431}"/>
              </a:ext>
            </a:extLst>
          </p:cNvPr>
          <p:cNvPicPr>
            <a:picLocks noGrp="1" noChangeAspect="1"/>
          </p:cNvPicPr>
          <p:nvPr>
            <p:ph idx="10"/>
          </p:nvPr>
        </p:nvPicPr>
        <p:blipFill>
          <a:blip r:embed="rId3"/>
          <a:stretch>
            <a:fillRect/>
          </a:stretch>
        </p:blipFill>
        <p:spPr>
          <a:xfrm>
            <a:off x="1132240" y="1997075"/>
            <a:ext cx="7524044" cy="4232275"/>
          </a:xfrm>
        </p:spPr>
      </p:pic>
    </p:spTree>
    <p:extLst>
      <p:ext uri="{BB962C8B-B14F-4D97-AF65-F5344CB8AC3E}">
        <p14:creationId xmlns:p14="http://schemas.microsoft.com/office/powerpoint/2010/main" val="86893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Age vs Creatinine</a:t>
            </a:r>
          </a:p>
        </p:txBody>
      </p:sp>
      <p:pic>
        <p:nvPicPr>
          <p:cNvPr id="5" name="Content Placeholder 4" descr="A screen shot of a graph&#10;&#10;Description automatically generated">
            <a:extLst>
              <a:ext uri="{FF2B5EF4-FFF2-40B4-BE49-F238E27FC236}">
                <a16:creationId xmlns:a16="http://schemas.microsoft.com/office/drawing/2014/main" id="{558A5E0E-FA44-B61D-2B9F-9BA53EA8D8CE}"/>
              </a:ext>
            </a:extLst>
          </p:cNvPr>
          <p:cNvPicPr>
            <a:picLocks noGrp="1" noChangeAspect="1"/>
          </p:cNvPicPr>
          <p:nvPr>
            <p:ph idx="10"/>
          </p:nvPr>
        </p:nvPicPr>
        <p:blipFill>
          <a:blip r:embed="rId3"/>
          <a:stretch>
            <a:fillRect/>
          </a:stretch>
        </p:blipFill>
        <p:spPr>
          <a:xfrm>
            <a:off x="1132240" y="1997075"/>
            <a:ext cx="7524044" cy="4232275"/>
          </a:xfrm>
        </p:spPr>
      </p:pic>
    </p:spTree>
    <p:extLst>
      <p:ext uri="{BB962C8B-B14F-4D97-AF65-F5344CB8AC3E}">
        <p14:creationId xmlns:p14="http://schemas.microsoft.com/office/powerpoint/2010/main" val="216570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Age vs Sodium</a:t>
            </a:r>
          </a:p>
        </p:txBody>
      </p:sp>
      <p:pic>
        <p:nvPicPr>
          <p:cNvPr id="7" name="Content Placeholder 6" descr="A screenshot of a graph&#10;&#10;Description automatically generated">
            <a:extLst>
              <a:ext uri="{FF2B5EF4-FFF2-40B4-BE49-F238E27FC236}">
                <a16:creationId xmlns:a16="http://schemas.microsoft.com/office/drawing/2014/main" id="{3CBA65C7-8EE5-7719-7CB9-7E1820298D95}"/>
              </a:ext>
            </a:extLst>
          </p:cNvPr>
          <p:cNvPicPr>
            <a:picLocks noGrp="1" noChangeAspect="1"/>
          </p:cNvPicPr>
          <p:nvPr>
            <p:ph idx="10"/>
          </p:nvPr>
        </p:nvPicPr>
        <p:blipFill>
          <a:blip r:embed="rId3"/>
          <a:stretch>
            <a:fillRect/>
          </a:stretch>
        </p:blipFill>
        <p:spPr>
          <a:xfrm>
            <a:off x="1132240" y="1997075"/>
            <a:ext cx="7524044" cy="4232275"/>
          </a:xfrm>
        </p:spPr>
      </p:pic>
    </p:spTree>
    <p:extLst>
      <p:ext uri="{BB962C8B-B14F-4D97-AF65-F5344CB8AC3E}">
        <p14:creationId xmlns:p14="http://schemas.microsoft.com/office/powerpoint/2010/main" val="2093277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Model Training</a:t>
            </a:r>
          </a:p>
        </p:txBody>
      </p:sp>
      <p:graphicFrame>
        <p:nvGraphicFramePr>
          <p:cNvPr id="4" name="Content Placeholder 3">
            <a:extLst>
              <a:ext uri="{FF2B5EF4-FFF2-40B4-BE49-F238E27FC236}">
                <a16:creationId xmlns:a16="http://schemas.microsoft.com/office/drawing/2014/main" id="{687859BF-B5D6-8B43-3547-E22CC632AA61}"/>
              </a:ext>
            </a:extLst>
          </p:cNvPr>
          <p:cNvGraphicFramePr>
            <a:graphicFrameLocks noGrp="1"/>
          </p:cNvGraphicFramePr>
          <p:nvPr>
            <p:ph idx="10"/>
            <p:extLst>
              <p:ext uri="{D42A27DB-BD31-4B8C-83A1-F6EECF244321}">
                <p14:modId xmlns:p14="http://schemas.microsoft.com/office/powerpoint/2010/main" val="3186698113"/>
              </p:ext>
            </p:extLst>
          </p:nvPr>
        </p:nvGraphicFramePr>
        <p:xfrm>
          <a:off x="568325" y="1997075"/>
          <a:ext cx="8651874" cy="2966720"/>
        </p:xfrm>
        <a:graphic>
          <a:graphicData uri="http://schemas.openxmlformats.org/drawingml/2006/table">
            <a:tbl>
              <a:tblPr firstRow="1" bandRow="1">
                <a:tableStyleId>{0505E3EF-67EA-436B-97B2-0124C06EBD24}</a:tableStyleId>
              </a:tblPr>
              <a:tblGrid>
                <a:gridCol w="1529416">
                  <a:extLst>
                    <a:ext uri="{9D8B030D-6E8A-4147-A177-3AD203B41FA5}">
                      <a16:colId xmlns:a16="http://schemas.microsoft.com/office/drawing/2014/main" val="951246119"/>
                    </a:ext>
                  </a:extLst>
                </a:gridCol>
                <a:gridCol w="4670612">
                  <a:extLst>
                    <a:ext uri="{9D8B030D-6E8A-4147-A177-3AD203B41FA5}">
                      <a16:colId xmlns:a16="http://schemas.microsoft.com/office/drawing/2014/main" val="860567181"/>
                    </a:ext>
                  </a:extLst>
                </a:gridCol>
                <a:gridCol w="2451846">
                  <a:extLst>
                    <a:ext uri="{9D8B030D-6E8A-4147-A177-3AD203B41FA5}">
                      <a16:colId xmlns:a16="http://schemas.microsoft.com/office/drawing/2014/main" val="51910866"/>
                    </a:ext>
                  </a:extLst>
                </a:gridCol>
              </a:tblGrid>
              <a:tr h="370840">
                <a:tc>
                  <a:txBody>
                    <a:bodyPr/>
                    <a:lstStyle/>
                    <a:p>
                      <a:r>
                        <a:rPr lang="en-US" dirty="0"/>
                        <a:t>S.NO</a:t>
                      </a:r>
                      <a:endParaRPr lang="en-ID" dirty="0"/>
                    </a:p>
                  </a:txBody>
                  <a:tcPr/>
                </a:tc>
                <a:tc>
                  <a:txBody>
                    <a:bodyPr/>
                    <a:lstStyle/>
                    <a:p>
                      <a:r>
                        <a:rPr lang="en-US" dirty="0"/>
                        <a:t>MODEL</a:t>
                      </a:r>
                      <a:endParaRPr lang="en-ID" dirty="0"/>
                    </a:p>
                  </a:txBody>
                  <a:tcPr/>
                </a:tc>
                <a:tc>
                  <a:txBody>
                    <a:bodyPr/>
                    <a:lstStyle/>
                    <a:p>
                      <a:r>
                        <a:rPr lang="en-US" dirty="0"/>
                        <a:t>ACCURACY</a:t>
                      </a:r>
                      <a:endParaRPr lang="en-ID" dirty="0"/>
                    </a:p>
                  </a:txBody>
                  <a:tcPr/>
                </a:tc>
                <a:extLst>
                  <a:ext uri="{0D108BD9-81ED-4DB2-BD59-A6C34878D82A}">
                    <a16:rowId xmlns:a16="http://schemas.microsoft.com/office/drawing/2014/main" val="886855143"/>
                  </a:ext>
                </a:extLst>
              </a:tr>
              <a:tr h="370840">
                <a:tc>
                  <a:txBody>
                    <a:bodyPr/>
                    <a:lstStyle/>
                    <a:p>
                      <a:r>
                        <a:rPr lang="en-US" dirty="0"/>
                        <a:t>1</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0" kern="1200" dirty="0">
                          <a:solidFill>
                            <a:schemeClr val="dk1"/>
                          </a:solidFill>
                          <a:effectLst/>
                          <a:latin typeface="+mn-lt"/>
                          <a:ea typeface="+mn-ea"/>
                          <a:cs typeface="+mn-cs"/>
                        </a:rPr>
                        <a:t>DecisionTreeClassifier</a:t>
                      </a:r>
                    </a:p>
                  </a:txBody>
                  <a:tcPr/>
                </a:tc>
                <a:tc>
                  <a:txBody>
                    <a:bodyPr/>
                    <a:lstStyle/>
                    <a:p>
                      <a:r>
                        <a:rPr lang="en-ID" sz="1800" b="0" i="0" kern="1200" dirty="0">
                          <a:solidFill>
                            <a:schemeClr val="dk1"/>
                          </a:solidFill>
                          <a:effectLst/>
                          <a:latin typeface="+mn-lt"/>
                          <a:ea typeface="+mn-ea"/>
                          <a:cs typeface="+mn-cs"/>
                        </a:rPr>
                        <a:t>1.00</a:t>
                      </a:r>
                      <a:endParaRPr lang="en-ID" dirty="0"/>
                    </a:p>
                  </a:txBody>
                  <a:tcPr/>
                </a:tc>
                <a:extLst>
                  <a:ext uri="{0D108BD9-81ED-4DB2-BD59-A6C34878D82A}">
                    <a16:rowId xmlns:a16="http://schemas.microsoft.com/office/drawing/2014/main" val="2548346133"/>
                  </a:ext>
                </a:extLst>
              </a:tr>
              <a:tr h="370840">
                <a:tc>
                  <a:txBody>
                    <a:bodyPr/>
                    <a:lstStyle/>
                    <a:p>
                      <a:r>
                        <a:rPr lang="en-US" dirty="0"/>
                        <a:t>2</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0" kern="1200" dirty="0">
                          <a:solidFill>
                            <a:schemeClr val="dk1"/>
                          </a:solidFill>
                          <a:effectLst/>
                          <a:latin typeface="+mn-lt"/>
                          <a:ea typeface="+mn-ea"/>
                          <a:cs typeface="+mn-cs"/>
                        </a:rPr>
                        <a:t>GaussianNB</a:t>
                      </a:r>
                    </a:p>
                  </a:txBody>
                  <a:tcPr/>
                </a:tc>
                <a:tc>
                  <a:txBody>
                    <a:bodyPr/>
                    <a:lstStyle/>
                    <a:p>
                      <a:r>
                        <a:rPr lang="en-US" sz="1800" b="0" i="0" kern="1200" dirty="0">
                          <a:solidFill>
                            <a:schemeClr val="dk1"/>
                          </a:solidFill>
                          <a:effectLst/>
                          <a:latin typeface="+mn-lt"/>
                          <a:ea typeface="+mn-ea"/>
                          <a:cs typeface="+mn-cs"/>
                        </a:rPr>
                        <a:t>0</a:t>
                      </a:r>
                      <a:r>
                        <a:rPr lang="en-ID" sz="1800" b="0" i="0" kern="1200" dirty="0">
                          <a:solidFill>
                            <a:schemeClr val="dk1"/>
                          </a:solidFill>
                          <a:effectLst/>
                          <a:latin typeface="+mn-lt"/>
                          <a:ea typeface="+mn-ea"/>
                          <a:cs typeface="+mn-cs"/>
                        </a:rPr>
                        <a:t>.87</a:t>
                      </a:r>
                      <a:endParaRPr lang="en-ID" dirty="0"/>
                    </a:p>
                  </a:txBody>
                  <a:tcPr/>
                </a:tc>
                <a:extLst>
                  <a:ext uri="{0D108BD9-81ED-4DB2-BD59-A6C34878D82A}">
                    <a16:rowId xmlns:a16="http://schemas.microsoft.com/office/drawing/2014/main" val="3402977205"/>
                  </a:ext>
                </a:extLst>
              </a:tr>
              <a:tr h="370840">
                <a:tc>
                  <a:txBody>
                    <a:bodyPr/>
                    <a:lstStyle/>
                    <a:p>
                      <a:r>
                        <a:rPr lang="en-US" dirty="0"/>
                        <a:t>3</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0" kern="1200" dirty="0">
                          <a:solidFill>
                            <a:schemeClr val="dk1"/>
                          </a:solidFill>
                          <a:effectLst/>
                          <a:latin typeface="+mn-lt"/>
                          <a:ea typeface="+mn-ea"/>
                          <a:cs typeface="+mn-cs"/>
                        </a:rPr>
                        <a:t>GradientBoostingClassifier</a:t>
                      </a:r>
                    </a:p>
                  </a:txBody>
                  <a:tcPr/>
                </a:tc>
                <a:tc>
                  <a:txBody>
                    <a:bodyPr/>
                    <a:lstStyle/>
                    <a:p>
                      <a:r>
                        <a:rPr lang="en-ID" sz="1800" b="0" i="0" kern="1200" dirty="0">
                          <a:solidFill>
                            <a:schemeClr val="dk1"/>
                          </a:solidFill>
                          <a:effectLst/>
                          <a:latin typeface="+mn-lt"/>
                          <a:ea typeface="+mn-ea"/>
                          <a:cs typeface="+mn-cs"/>
                        </a:rPr>
                        <a:t>0.87 </a:t>
                      </a:r>
                      <a:endParaRPr lang="en-ID" dirty="0"/>
                    </a:p>
                  </a:txBody>
                  <a:tcPr/>
                </a:tc>
                <a:extLst>
                  <a:ext uri="{0D108BD9-81ED-4DB2-BD59-A6C34878D82A}">
                    <a16:rowId xmlns:a16="http://schemas.microsoft.com/office/drawing/2014/main" val="1092026891"/>
                  </a:ext>
                </a:extLst>
              </a:tr>
              <a:tr h="370840">
                <a:tc>
                  <a:txBody>
                    <a:bodyPr/>
                    <a:lstStyle/>
                    <a:p>
                      <a:r>
                        <a:rPr lang="en-US" dirty="0"/>
                        <a:t>4</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0" kern="1200" dirty="0">
                          <a:solidFill>
                            <a:schemeClr val="dk1"/>
                          </a:solidFill>
                          <a:effectLst/>
                          <a:latin typeface="+mn-lt"/>
                          <a:ea typeface="+mn-ea"/>
                          <a:cs typeface="+mn-cs"/>
                        </a:rPr>
                        <a:t>RandomForestClassifier</a:t>
                      </a:r>
                    </a:p>
                  </a:txBody>
                  <a:tcPr/>
                </a:tc>
                <a:tc>
                  <a:txBody>
                    <a:bodyPr/>
                    <a:lstStyle/>
                    <a:p>
                      <a:r>
                        <a:rPr lang="en-ID" sz="1800" b="0" i="0" kern="1200" dirty="0">
                          <a:solidFill>
                            <a:schemeClr val="dk1"/>
                          </a:solidFill>
                          <a:effectLst/>
                          <a:latin typeface="+mn-lt"/>
                          <a:ea typeface="+mn-ea"/>
                          <a:cs typeface="+mn-cs"/>
                        </a:rPr>
                        <a:t>0.93 </a:t>
                      </a:r>
                      <a:endParaRPr lang="en-ID" dirty="0"/>
                    </a:p>
                  </a:txBody>
                  <a:tcPr/>
                </a:tc>
                <a:extLst>
                  <a:ext uri="{0D108BD9-81ED-4DB2-BD59-A6C34878D82A}">
                    <a16:rowId xmlns:a16="http://schemas.microsoft.com/office/drawing/2014/main" val="2079328000"/>
                  </a:ext>
                </a:extLst>
              </a:tr>
              <a:tr h="370840">
                <a:tc>
                  <a:txBody>
                    <a:bodyPr/>
                    <a:lstStyle/>
                    <a:p>
                      <a:r>
                        <a:rPr lang="en-US" dirty="0"/>
                        <a:t>5</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0" kern="1200" dirty="0">
                          <a:solidFill>
                            <a:schemeClr val="dk1"/>
                          </a:solidFill>
                          <a:effectLst/>
                          <a:latin typeface="+mn-lt"/>
                          <a:ea typeface="+mn-ea"/>
                          <a:cs typeface="+mn-cs"/>
                        </a:rPr>
                        <a:t>SVC</a:t>
                      </a:r>
                    </a:p>
                  </a:txBody>
                  <a:tcPr/>
                </a:tc>
                <a:tc>
                  <a:txBody>
                    <a:bodyPr/>
                    <a:lstStyle/>
                    <a:p>
                      <a:r>
                        <a:rPr lang="en-ID" sz="1800" b="0" i="0" kern="1200" dirty="0">
                          <a:solidFill>
                            <a:schemeClr val="dk1"/>
                          </a:solidFill>
                          <a:effectLst/>
                          <a:latin typeface="+mn-lt"/>
                          <a:ea typeface="+mn-ea"/>
                          <a:cs typeface="+mn-cs"/>
                        </a:rPr>
                        <a:t>0.73</a:t>
                      </a:r>
                      <a:endParaRPr lang="en-ID" dirty="0"/>
                    </a:p>
                  </a:txBody>
                  <a:tcPr/>
                </a:tc>
                <a:extLst>
                  <a:ext uri="{0D108BD9-81ED-4DB2-BD59-A6C34878D82A}">
                    <a16:rowId xmlns:a16="http://schemas.microsoft.com/office/drawing/2014/main" val="452584142"/>
                  </a:ext>
                </a:extLst>
              </a:tr>
              <a:tr h="370840">
                <a:tc>
                  <a:txBody>
                    <a:bodyPr/>
                    <a:lstStyle/>
                    <a:p>
                      <a:r>
                        <a:rPr lang="en-US" dirty="0"/>
                        <a:t>6</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0" kern="1200" dirty="0">
                          <a:solidFill>
                            <a:schemeClr val="dk1"/>
                          </a:solidFill>
                          <a:effectLst/>
                          <a:latin typeface="+mn-lt"/>
                          <a:ea typeface="+mn-ea"/>
                          <a:cs typeface="+mn-cs"/>
                        </a:rPr>
                        <a:t>KNeighborsClassifier</a:t>
                      </a:r>
                    </a:p>
                  </a:txBody>
                  <a:tcPr/>
                </a:tc>
                <a:tc>
                  <a:txBody>
                    <a:bodyPr/>
                    <a:lstStyle/>
                    <a:p>
                      <a:r>
                        <a:rPr lang="en-ID" sz="1800" b="0" i="0" kern="1200" dirty="0">
                          <a:solidFill>
                            <a:schemeClr val="dk1"/>
                          </a:solidFill>
                          <a:effectLst/>
                          <a:latin typeface="+mn-lt"/>
                          <a:ea typeface="+mn-ea"/>
                          <a:cs typeface="+mn-cs"/>
                        </a:rPr>
                        <a:t>0.27</a:t>
                      </a:r>
                      <a:endParaRPr lang="en-ID" dirty="0"/>
                    </a:p>
                  </a:txBody>
                  <a:tcPr/>
                </a:tc>
                <a:extLst>
                  <a:ext uri="{0D108BD9-81ED-4DB2-BD59-A6C34878D82A}">
                    <a16:rowId xmlns:a16="http://schemas.microsoft.com/office/drawing/2014/main" val="997367367"/>
                  </a:ext>
                </a:extLst>
              </a:tr>
              <a:tr h="370840">
                <a:tc>
                  <a:txBody>
                    <a:bodyPr/>
                    <a:lstStyle/>
                    <a:p>
                      <a:r>
                        <a:rPr lang="en-US" dirty="0"/>
                        <a:t>7</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800" b="0" kern="1200" dirty="0">
                          <a:solidFill>
                            <a:schemeClr val="dk1"/>
                          </a:solidFill>
                          <a:effectLst/>
                          <a:latin typeface="+mn-lt"/>
                          <a:ea typeface="+mn-ea"/>
                          <a:cs typeface="+mn-cs"/>
                        </a:rPr>
                        <a:t>RidgeClassifier</a:t>
                      </a:r>
                    </a:p>
                  </a:txBody>
                  <a:tcPr/>
                </a:tc>
                <a:tc>
                  <a:txBody>
                    <a:bodyPr/>
                    <a:lstStyle/>
                    <a:p>
                      <a:r>
                        <a:rPr lang="en-US" dirty="0"/>
                        <a:t>0.75</a:t>
                      </a:r>
                      <a:endParaRPr lang="en-ID" dirty="0"/>
                    </a:p>
                  </a:txBody>
                  <a:tcPr/>
                </a:tc>
                <a:extLst>
                  <a:ext uri="{0D108BD9-81ED-4DB2-BD59-A6C34878D82A}">
                    <a16:rowId xmlns:a16="http://schemas.microsoft.com/office/drawing/2014/main" val="1661635371"/>
                  </a:ext>
                </a:extLst>
              </a:tr>
            </a:tbl>
          </a:graphicData>
        </a:graphic>
      </p:graphicFrame>
      <p:sp>
        <p:nvSpPr>
          <p:cNvPr id="5" name="TextBox 4">
            <a:extLst>
              <a:ext uri="{FF2B5EF4-FFF2-40B4-BE49-F238E27FC236}">
                <a16:creationId xmlns:a16="http://schemas.microsoft.com/office/drawing/2014/main" id="{C90013DA-4221-713B-8D14-703EFD8C2090}"/>
              </a:ext>
            </a:extLst>
          </p:cNvPr>
          <p:cNvSpPr txBox="1"/>
          <p:nvPr/>
        </p:nvSpPr>
        <p:spPr>
          <a:xfrm>
            <a:off x="568163" y="5109882"/>
            <a:ext cx="11363861" cy="923330"/>
          </a:xfrm>
          <a:prstGeom prst="rect">
            <a:avLst/>
          </a:prstGeom>
          <a:noFill/>
        </p:spPr>
        <p:txBody>
          <a:bodyPr wrap="square" rtlCol="0">
            <a:spAutoFit/>
          </a:bodyPr>
          <a:lstStyle/>
          <a:p>
            <a:r>
              <a:rPr lang="en-US" dirty="0"/>
              <a:t>Even though </a:t>
            </a:r>
            <a:r>
              <a:rPr lang="en-ID" sz="1800" b="0" kern="1200" dirty="0">
                <a:solidFill>
                  <a:schemeClr val="dk1"/>
                </a:solidFill>
                <a:effectLst/>
                <a:latin typeface="+mn-lt"/>
                <a:ea typeface="+mn-ea"/>
                <a:cs typeface="+mn-cs"/>
              </a:rPr>
              <a:t>DecisionTreeClassifier gave 100% accuracy , I took RandomForestClassifier model and trained it. Because DecisionTreeClassifier looks like it overfitted to the data.</a:t>
            </a:r>
          </a:p>
          <a:p>
            <a:endParaRPr lang="en-ID" sz="1800" b="0" kern="1200" dirty="0">
              <a:solidFill>
                <a:schemeClr val="dk1"/>
              </a:solidFill>
              <a:effectLst/>
              <a:latin typeface="+mn-lt"/>
              <a:ea typeface="+mn-ea"/>
              <a:cs typeface="+mn-cs"/>
            </a:endParaRPr>
          </a:p>
        </p:txBody>
      </p:sp>
    </p:spTree>
    <p:extLst>
      <p:ext uri="{BB962C8B-B14F-4D97-AF65-F5344CB8AC3E}">
        <p14:creationId xmlns:p14="http://schemas.microsoft.com/office/powerpoint/2010/main" val="2757280865"/>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C7D1019E35B694AB658C88F89FF9638" ma:contentTypeVersion="9" ma:contentTypeDescription="Create a new document." ma:contentTypeScope="" ma:versionID="dcae1bdd0e1023d93c48ba2a6c056186">
  <xsd:schema xmlns:xsd="http://www.w3.org/2001/XMLSchema" xmlns:xs="http://www.w3.org/2001/XMLSchema" xmlns:p="http://schemas.microsoft.com/office/2006/metadata/properties" xmlns:ns3="f856713d-f2a0-4d3f-a366-988ae86dd5ab" targetNamespace="http://schemas.microsoft.com/office/2006/metadata/properties" ma:root="true" ma:fieldsID="caa00ba05fa82be9ec46cfba7951aac5" ns3:_="">
    <xsd:import namespace="f856713d-f2a0-4d3f-a366-988ae86dd5a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GenerationTime" minOccurs="0"/>
                <xsd:element ref="ns3:MediaServiceEventHashCode" minOccurs="0"/>
                <xsd:element ref="ns3:MediaServiceSystem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6713d-f2a0-4d3f-a366-988ae86dd5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documentManagement/types"/>
    <ds:schemaRef ds:uri="http://schemas.microsoft.com/office/infopath/2007/PartnerControls"/>
    <ds:schemaRef ds:uri="f856713d-f2a0-4d3f-a366-988ae86dd5ab"/>
    <ds:schemaRef ds:uri="http://purl.org/dc/dcmitype/"/>
    <ds:schemaRef ds:uri="http://purl.org/dc/terms/"/>
    <ds:schemaRef ds:uri="http://www.w3.org/XML/1998/namespace"/>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D3488540-9F2A-48FF-84E5-BB3A8D11DE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6713d-f2a0-4d3f-a366-988ae86dd5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{0D44CB03-990B-40BA-9F32-18FCB124C42F}tf11158769_win32</Template>
  <TotalTime>66</TotalTime>
  <Words>197</Words>
  <Application>Microsoft Office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Goudy Old Style</vt:lpstr>
      <vt:lpstr>Wingdings</vt:lpstr>
      <vt:lpstr>FrostyVTI</vt:lpstr>
      <vt:lpstr>Heart Failure Prediction</vt:lpstr>
      <vt:lpstr>Business Objective</vt:lpstr>
      <vt:lpstr>Project Architecture</vt:lpstr>
      <vt:lpstr>Age vs Platelets </vt:lpstr>
      <vt:lpstr>Age vs CPK</vt:lpstr>
      <vt:lpstr>Age vs Ejection precentage</vt:lpstr>
      <vt:lpstr>Age vs Creatinine</vt:lpstr>
      <vt:lpstr>Age vs Sodium</vt:lpstr>
      <vt:lpstr>Model Training</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Challa Sumen</dc:creator>
  <cp:lastModifiedBy>Challa Sumen</cp:lastModifiedBy>
  <cp:revision>2</cp:revision>
  <dcterms:created xsi:type="dcterms:W3CDTF">2024-05-24T12:54:37Z</dcterms:created>
  <dcterms:modified xsi:type="dcterms:W3CDTF">2024-05-31T05:41:48Z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0x0101009C7D1019E35B694AB658C88F89FF9638</vt:lpwstr>
  </property>
</Properties>
</file>