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2" r:id="rId7"/>
    <p:sldId id="261" r:id="rId8"/>
    <p:sldId id="279" r:id="rId9"/>
    <p:sldId id="284" r:id="rId10"/>
    <p:sldId id="285" r:id="rId11"/>
    <p:sldId id="286" r:id="rId12"/>
    <p:sldId id="287" r:id="rId13"/>
    <p:sldId id="288" r:id="rId14"/>
    <p:sldId id="265" r:id="rId15"/>
    <p:sldId id="269" r:id="rId16"/>
    <p:sldId id="270" r:id="rId17"/>
    <p:sldId id="271" r:id="rId18"/>
    <p:sldId id="272" r:id="rId19"/>
    <p:sldId id="274" r:id="rId20"/>
    <p:sldId id="275" r:id="rId21"/>
    <p:sldId id="276" r:id="rId22"/>
    <p:sldId id="277" r:id="rId23"/>
    <p:sldId id="278" r:id="rId24"/>
    <p:sldId id="266" r:id="rId25"/>
    <p:sldId id="26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75155-456E-41F2-B14D-C9A92D703665}" type="datetimeFigureOut">
              <a:rPr lang="en-IN" smtClean="0"/>
              <a:t>18-04-2016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EEE4E-F92A-4F1A-807C-F18DD0629B91}" type="slidenum">
              <a:rPr lang="en-IN" smtClean="0"/>
              <a:t>‹#›</a:t>
            </a:fld>
            <a:endParaRPr lang="en-IN"/>
          </a:p>
        </p:txBody>
      </p:sp>
    </p:spTree>
    <p:extLst>
      <p:ext uri="{BB962C8B-B14F-4D97-AF65-F5344CB8AC3E}">
        <p14:creationId xmlns:p14="http://schemas.microsoft.com/office/powerpoint/2010/main" val="266167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201" name="Shape 2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8003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86" name="Shape 1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113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F3631C-8F77-4CC2-A963-1601BB6DAA8E}" type="datetimeFigureOut">
              <a:rPr lang="en-IN" smtClean="0"/>
              <a:t>18-04-2016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350669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F3631C-8F77-4CC2-A963-1601BB6DAA8E}" type="datetimeFigureOut">
              <a:rPr lang="en-IN" smtClean="0"/>
              <a:t>18-04-2016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241679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F3631C-8F77-4CC2-A963-1601BB6DAA8E}" type="datetimeFigureOut">
              <a:rPr lang="en-IN" smtClean="0"/>
              <a:t>18-04-2016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168925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F3631C-8F77-4CC2-A963-1601BB6DAA8E}" type="datetimeFigureOut">
              <a:rPr lang="en-IN" smtClean="0"/>
              <a:t>18-04-2016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352377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3631C-8F77-4CC2-A963-1601BB6DAA8E}" type="datetimeFigureOut">
              <a:rPr lang="en-IN" smtClean="0"/>
              <a:t>18-04-2016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353418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F3631C-8F77-4CC2-A963-1601BB6DAA8E}" type="datetimeFigureOut">
              <a:rPr lang="en-IN" smtClean="0"/>
              <a:t>18-04-2016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23908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F3631C-8F77-4CC2-A963-1601BB6DAA8E}" type="datetimeFigureOut">
              <a:rPr lang="en-IN" smtClean="0"/>
              <a:t>18-04-2016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389677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F3631C-8F77-4CC2-A963-1601BB6DAA8E}" type="datetimeFigureOut">
              <a:rPr lang="en-IN" smtClean="0"/>
              <a:t>18-04-2016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389018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3631C-8F77-4CC2-A963-1601BB6DAA8E}" type="datetimeFigureOut">
              <a:rPr lang="en-IN" smtClean="0"/>
              <a:t>18-04-2016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168286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3631C-8F77-4CC2-A963-1601BB6DAA8E}" type="datetimeFigureOut">
              <a:rPr lang="en-IN" smtClean="0"/>
              <a:t>18-04-2016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18408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3631C-8F77-4CC2-A963-1601BB6DAA8E}" type="datetimeFigureOut">
              <a:rPr lang="en-IN" smtClean="0"/>
              <a:t>18-04-2016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17495-CCD0-41D2-B084-54079117122A}" type="slidenum">
              <a:rPr lang="en-IN" smtClean="0"/>
              <a:t>‹#›</a:t>
            </a:fld>
            <a:endParaRPr lang="en-IN"/>
          </a:p>
        </p:txBody>
      </p:sp>
    </p:spTree>
    <p:extLst>
      <p:ext uri="{BB962C8B-B14F-4D97-AF65-F5344CB8AC3E}">
        <p14:creationId xmlns:p14="http://schemas.microsoft.com/office/powerpoint/2010/main" val="213714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3631C-8F77-4CC2-A963-1601BB6DAA8E}" type="datetimeFigureOut">
              <a:rPr lang="en-IN" smtClean="0"/>
              <a:t>18-04-2016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17495-CCD0-41D2-B084-54079117122A}" type="slidenum">
              <a:rPr lang="en-IN" smtClean="0"/>
              <a:t>‹#›</a:t>
            </a:fld>
            <a:endParaRPr lang="en-IN"/>
          </a:p>
        </p:txBody>
      </p:sp>
    </p:spTree>
    <p:extLst>
      <p:ext uri="{BB962C8B-B14F-4D97-AF65-F5344CB8AC3E}">
        <p14:creationId xmlns:p14="http://schemas.microsoft.com/office/powerpoint/2010/main" val="26006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116" y="409433"/>
            <a:ext cx="10258567" cy="3697872"/>
          </a:xfrm>
        </p:spPr>
        <p:txBody>
          <a:bodyPr>
            <a:normAutofit/>
          </a:bodyPr>
          <a:lstStyle/>
          <a:p>
            <a:r>
              <a:rPr lang="en-US" sz="8900" b="1" u="sng" dirty="0" smtClean="0"/>
              <a:t>Scribe</a:t>
            </a:r>
            <a:r>
              <a:rPr lang="en-US" sz="8900" dirty="0" smtClean="0"/>
              <a:t> </a:t>
            </a:r>
            <a:r>
              <a:rPr lang="en-US" dirty="0" smtClean="0"/>
              <a:t/>
            </a:r>
            <a:br>
              <a:rPr lang="en-US" dirty="0" smtClean="0"/>
            </a:br>
            <a:r>
              <a:rPr lang="en-US" dirty="0" smtClean="0"/>
              <a:t>A Natural Language Processing And Generation Engine</a:t>
            </a:r>
            <a:endParaRPr lang="en-IN" dirty="0"/>
          </a:p>
        </p:txBody>
      </p:sp>
      <p:sp>
        <p:nvSpPr>
          <p:cNvPr id="3" name="Subtitle 2"/>
          <p:cNvSpPr>
            <a:spLocks noGrp="1"/>
          </p:cNvSpPr>
          <p:nvPr>
            <p:ph type="subTitle" idx="1"/>
          </p:nvPr>
        </p:nvSpPr>
        <p:spPr>
          <a:xfrm>
            <a:off x="1524000" y="4899546"/>
            <a:ext cx="9144000" cy="1460310"/>
          </a:xfrm>
        </p:spPr>
        <p:txBody>
          <a:bodyPr>
            <a:normAutofit fontScale="92500" lnSpcReduction="20000"/>
          </a:bodyPr>
          <a:lstStyle/>
          <a:p>
            <a:pPr algn="r"/>
            <a:r>
              <a:rPr lang="en-US" dirty="0" smtClean="0"/>
              <a:t>Vandita Shah </a:t>
            </a:r>
          </a:p>
          <a:p>
            <a:pPr algn="r"/>
            <a:r>
              <a:rPr lang="en-US" dirty="0" smtClean="0"/>
              <a:t>Sumer Shende </a:t>
            </a:r>
          </a:p>
          <a:p>
            <a:pPr algn="r"/>
            <a:r>
              <a:rPr lang="en-US" dirty="0" smtClean="0"/>
              <a:t>Vineet Trivedi </a:t>
            </a:r>
          </a:p>
          <a:p>
            <a:pPr algn="r"/>
            <a:r>
              <a:rPr lang="en-US" dirty="0" smtClean="0"/>
              <a:t>Rishabh Vig </a:t>
            </a:r>
            <a:endParaRPr lang="en-IN" dirty="0"/>
          </a:p>
        </p:txBody>
      </p:sp>
    </p:spTree>
    <p:extLst>
      <p:ext uri="{BB962C8B-B14F-4D97-AF65-F5344CB8AC3E}">
        <p14:creationId xmlns:p14="http://schemas.microsoft.com/office/powerpoint/2010/main" val="4101535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1" y="1558344"/>
            <a:ext cx="10570029" cy="4618619"/>
          </a:xfrm>
        </p:spPr>
        <p:txBody>
          <a:bodyPr/>
          <a:lstStyle/>
          <a:p>
            <a:r>
              <a:rPr lang="en-US" dirty="0" smtClean="0"/>
              <a:t>POS Tagging</a:t>
            </a:r>
          </a:p>
          <a:p>
            <a:pPr marL="0" indent="0">
              <a:buNone/>
            </a:pPr>
            <a:r>
              <a:rPr lang="en-US" dirty="0"/>
              <a:t>M</a:t>
            </a:r>
            <a:r>
              <a:rPr lang="en-US" dirty="0" smtClean="0"/>
              <a:t>arks </a:t>
            </a:r>
            <a:r>
              <a:rPr lang="en-US" dirty="0"/>
              <a:t>tokens with corresponding word type based </a:t>
            </a:r>
            <a:r>
              <a:rPr lang="en-US" dirty="0" smtClean="0"/>
              <a:t>like </a:t>
            </a:r>
            <a:r>
              <a:rPr lang="en-US" dirty="0"/>
              <a:t>noun or an adverb</a:t>
            </a:r>
          </a:p>
          <a:p>
            <a:pPr marL="0" indent="0">
              <a:buNone/>
            </a:pPr>
            <a:endParaRPr lang="en-US" dirty="0" smtClean="0"/>
          </a:p>
          <a:p>
            <a:pPr marL="0" indent="0">
              <a:buNone/>
            </a:pPr>
            <a:endParaRPr lang="en-US" dirty="0" smtClean="0"/>
          </a:p>
          <a:p>
            <a:r>
              <a:rPr lang="en-US" dirty="0"/>
              <a:t>Lemmatization</a:t>
            </a:r>
          </a:p>
          <a:p>
            <a:pPr marL="0" indent="0">
              <a:buNone/>
            </a:pPr>
            <a:r>
              <a:rPr lang="en-US" dirty="0"/>
              <a:t>It is the process of grouping together the different forms of a word</a:t>
            </a:r>
            <a:r>
              <a:rPr lang="en-US" dirty="0" smtClean="0"/>
              <a:t>. </a:t>
            </a:r>
            <a:r>
              <a:rPr lang="en-US" dirty="0" err="1" smtClean="0"/>
              <a:t>Eg</a:t>
            </a:r>
            <a:r>
              <a:rPr lang="en-US" dirty="0" smtClean="0"/>
              <a:t>. Walk can be walking, walks etc.</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a:p>
            <a:endParaRPr lang="en-US" dirty="0"/>
          </a:p>
        </p:txBody>
      </p:sp>
      <p:sp>
        <p:nvSpPr>
          <p:cNvPr id="4" name="Title 1"/>
          <p:cNvSpPr>
            <a:spLocks noGrp="1"/>
          </p:cNvSpPr>
          <p:nvPr>
            <p:ph type="title"/>
          </p:nvPr>
        </p:nvSpPr>
        <p:spPr>
          <a:xfrm>
            <a:off x="596543" y="0"/>
            <a:ext cx="10515600" cy="1325563"/>
          </a:xfrm>
        </p:spPr>
        <p:txBody>
          <a:bodyPr/>
          <a:lstStyle/>
          <a:p>
            <a:r>
              <a:rPr lang="en-US" b="1" dirty="0" smtClean="0"/>
              <a:t>Implementation of the system</a:t>
            </a:r>
            <a:br>
              <a:rPr lang="en-US" b="1" dirty="0" smtClean="0"/>
            </a:br>
            <a:r>
              <a:rPr lang="en-US" b="1" i="1" dirty="0" smtClean="0"/>
              <a:t>parser</a:t>
            </a:r>
            <a:endParaRPr lang="en-IN" b="1" i="1" dirty="0"/>
          </a:p>
        </p:txBody>
      </p:sp>
    </p:spTree>
    <p:extLst>
      <p:ext uri="{BB962C8B-B14F-4D97-AF65-F5344CB8AC3E}">
        <p14:creationId xmlns:p14="http://schemas.microsoft.com/office/powerpoint/2010/main" val="3644227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639" y="1571223"/>
            <a:ext cx="10843161" cy="4605740"/>
          </a:xfrm>
        </p:spPr>
        <p:txBody>
          <a:bodyPr>
            <a:normAutofit/>
          </a:bodyPr>
          <a:lstStyle/>
          <a:p>
            <a:pPr marL="0" indent="0">
              <a:lnSpc>
                <a:spcPct val="150000"/>
              </a:lnSpc>
              <a:buNone/>
            </a:pPr>
            <a:r>
              <a:rPr lang="en-US" sz="2000" b="1" dirty="0" smtClean="0"/>
              <a:t>Parser v1.0</a:t>
            </a:r>
            <a:endParaRPr lang="en-US" sz="2000" b="1" dirty="0"/>
          </a:p>
          <a:p>
            <a:pPr marL="0" indent="0">
              <a:lnSpc>
                <a:spcPct val="150000"/>
              </a:lnSpc>
              <a:buNone/>
            </a:pPr>
            <a:r>
              <a:rPr lang="en-US" sz="2000" dirty="0" smtClean="0"/>
              <a:t>This is the first module of our project. It consists of 5 subtasks:</a:t>
            </a:r>
          </a:p>
          <a:p>
            <a:pPr marL="514350" indent="-514350">
              <a:lnSpc>
                <a:spcPct val="150000"/>
              </a:lnSpc>
              <a:buFont typeface="+mj-lt"/>
              <a:buAutoNum type="arabicPeriod"/>
            </a:pPr>
            <a:r>
              <a:rPr lang="en-US" sz="2000" dirty="0" err="1" smtClean="0"/>
              <a:t>Preclean</a:t>
            </a:r>
            <a:r>
              <a:rPr lang="en-US" sz="2000" dirty="0" smtClean="0"/>
              <a:t>- In this step, symbols like #, $, etc. are replaced by a space.</a:t>
            </a:r>
          </a:p>
          <a:p>
            <a:pPr marL="514350" indent="-514350">
              <a:lnSpc>
                <a:spcPct val="150000"/>
              </a:lnSpc>
              <a:buFont typeface="+mj-lt"/>
              <a:buAutoNum type="arabicPeriod"/>
            </a:pPr>
            <a:r>
              <a:rPr lang="en-US" sz="2000" dirty="0" smtClean="0"/>
              <a:t>Clean1- Processing leads to formation of trees consisting to various attributes of each word. The data is simplified in the following manner.</a:t>
            </a:r>
          </a:p>
          <a:p>
            <a:pPr marL="514350" indent="-514350">
              <a:lnSpc>
                <a:spcPct val="150000"/>
              </a:lnSpc>
              <a:buFont typeface="+mj-lt"/>
              <a:buAutoNum type="arabicPeriod"/>
            </a:pPr>
            <a:r>
              <a:rPr lang="en-US" sz="2000" dirty="0" smtClean="0"/>
              <a:t>Clean2- Here the extra dependency trees which are not useful to the system are removed.</a:t>
            </a:r>
          </a:p>
          <a:p>
            <a:pPr marL="514350" indent="-514350">
              <a:lnSpc>
                <a:spcPct val="150000"/>
              </a:lnSpc>
              <a:buFont typeface="+mj-lt"/>
              <a:buAutoNum type="arabicPeriod"/>
            </a:pPr>
            <a:r>
              <a:rPr lang="en-US" sz="2000" dirty="0" smtClean="0"/>
              <a:t>Clean3 and Clean4- Both these tasks work together by querying each other and convert the dependency trees to a format which can be interpreted by mongo DB.</a:t>
            </a:r>
            <a:endParaRPr lang="en-US" sz="2000" dirty="0"/>
          </a:p>
          <a:p>
            <a:pPr marL="457200" lvl="1" indent="0">
              <a:buNone/>
            </a:pPr>
            <a:endParaRPr lang="en-US" dirty="0"/>
          </a:p>
        </p:txBody>
      </p:sp>
      <p:sp>
        <p:nvSpPr>
          <p:cNvPr id="4" name="Title 1"/>
          <p:cNvSpPr>
            <a:spLocks noGrp="1"/>
          </p:cNvSpPr>
          <p:nvPr>
            <p:ph type="title"/>
          </p:nvPr>
        </p:nvSpPr>
        <p:spPr>
          <a:xfrm>
            <a:off x="596543" y="0"/>
            <a:ext cx="10515600" cy="1325563"/>
          </a:xfrm>
        </p:spPr>
        <p:txBody>
          <a:bodyPr/>
          <a:lstStyle/>
          <a:p>
            <a:r>
              <a:rPr lang="en-US" b="1" dirty="0" smtClean="0"/>
              <a:t>Implementation of the system</a:t>
            </a:r>
            <a:br>
              <a:rPr lang="en-US" b="1" dirty="0" smtClean="0"/>
            </a:br>
            <a:r>
              <a:rPr lang="en-US" b="1" i="1" dirty="0" smtClean="0"/>
              <a:t>parser</a:t>
            </a:r>
            <a:endParaRPr lang="en-IN" b="1" i="1" dirty="0"/>
          </a:p>
        </p:txBody>
      </p:sp>
    </p:spTree>
    <p:extLst>
      <p:ext uri="{BB962C8B-B14F-4D97-AF65-F5344CB8AC3E}">
        <p14:creationId xmlns:p14="http://schemas.microsoft.com/office/powerpoint/2010/main" val="2554862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smtClean="0"/>
              <a:t>Implementation of the system</a:t>
            </a:r>
            <a:br>
              <a:rPr lang="en-US" b="1" dirty="0" smtClean="0"/>
            </a:br>
            <a:r>
              <a:rPr lang="en-US" b="1" i="1" dirty="0" smtClean="0"/>
              <a:t>parser (</a:t>
            </a:r>
            <a:r>
              <a:rPr lang="en-US" dirty="0" err="1" smtClean="0"/>
              <a:t>Eg</a:t>
            </a:r>
            <a:r>
              <a:rPr lang="en-US" dirty="0"/>
              <a:t>:- India scored 100 runs quickly</a:t>
            </a:r>
            <a:r>
              <a:rPr lang="en-US" dirty="0" smtClean="0"/>
              <a:t>.)</a:t>
            </a:r>
            <a:r>
              <a:rPr lang="en-US" dirty="0"/>
              <a:t/>
            </a:r>
            <a:br>
              <a:rPr lang="en-US" dirty="0"/>
            </a:br>
            <a:endParaRPr lang="en-IN" b="1" i="1" dirty="0"/>
          </a:p>
        </p:txBody>
      </p:sp>
      <p:sp>
        <p:nvSpPr>
          <p:cNvPr id="9" name="Content Placeholder 8"/>
          <p:cNvSpPr>
            <a:spLocks noGrp="1"/>
          </p:cNvSpPr>
          <p:nvPr>
            <p:ph sz="half" idx="1"/>
          </p:nvPr>
        </p:nvSpPr>
        <p:spPr>
          <a:xfrm>
            <a:off x="6845509" y="1534372"/>
            <a:ext cx="5346491" cy="5074184"/>
          </a:xfrm>
        </p:spPr>
        <p:txBody>
          <a:bodyPr>
            <a:normAutofit fontScale="47500" lnSpcReduction="20000"/>
          </a:bodyPr>
          <a:lstStyle/>
          <a:p>
            <a:pPr marL="0" indent="0">
              <a:buNone/>
            </a:pPr>
            <a:r>
              <a:rPr lang="en-US" sz="4900" dirty="0"/>
              <a:t>Sentence #1 (6 tokens, sentiment: Neutral):India scored 100 runs quickly.[FILENAME=Iinput2.txt][Text=India </a:t>
            </a:r>
            <a:r>
              <a:rPr lang="en-US" sz="4900" dirty="0" err="1"/>
              <a:t>PartOfSpeech</a:t>
            </a:r>
            <a:r>
              <a:rPr lang="en-US" sz="4900" dirty="0"/>
              <a:t>=NNP Lemma=India </a:t>
            </a:r>
            <a:r>
              <a:rPr lang="en-US" sz="4900" dirty="0" err="1"/>
              <a:t>SentimentClass</a:t>
            </a:r>
            <a:r>
              <a:rPr lang="en-US" sz="4900" dirty="0"/>
              <a:t>=Neutral][Text=scored </a:t>
            </a:r>
            <a:r>
              <a:rPr lang="en-US" sz="4900" dirty="0" err="1"/>
              <a:t>PartOfSpeech</a:t>
            </a:r>
            <a:r>
              <a:rPr lang="en-US" sz="4900" dirty="0"/>
              <a:t>=VBD Lemma=score </a:t>
            </a:r>
            <a:r>
              <a:rPr lang="en-US" sz="4900" dirty="0" err="1"/>
              <a:t>SentimentClass</a:t>
            </a:r>
            <a:r>
              <a:rPr lang="en-US" sz="4900" dirty="0"/>
              <a:t>=Neutral][Text=100 </a:t>
            </a:r>
            <a:r>
              <a:rPr lang="en-US" sz="4900" dirty="0" err="1"/>
              <a:t>PartOfSpeech</a:t>
            </a:r>
            <a:r>
              <a:rPr lang="en-US" sz="4900" dirty="0"/>
              <a:t>=CD Lemma=100 </a:t>
            </a:r>
            <a:r>
              <a:rPr lang="en-US" sz="4900" dirty="0" err="1"/>
              <a:t>SentimentClass</a:t>
            </a:r>
            <a:r>
              <a:rPr lang="en-US" sz="4900" dirty="0"/>
              <a:t>=Neutral][Text=runs </a:t>
            </a:r>
            <a:r>
              <a:rPr lang="en-US" sz="4900" dirty="0" err="1"/>
              <a:t>PartOfSpeech</a:t>
            </a:r>
            <a:r>
              <a:rPr lang="en-US" sz="4900" dirty="0"/>
              <a:t>=NNS Lemma=run </a:t>
            </a:r>
            <a:r>
              <a:rPr lang="en-US" sz="4900" dirty="0" err="1"/>
              <a:t>SentimentClass</a:t>
            </a:r>
            <a:r>
              <a:rPr lang="en-US" sz="4900" dirty="0"/>
              <a:t>=Neutral][Text=quickly </a:t>
            </a:r>
            <a:r>
              <a:rPr lang="en-US" sz="4900" dirty="0" err="1"/>
              <a:t>PartOfSpeech</a:t>
            </a:r>
            <a:r>
              <a:rPr lang="en-US" sz="4900" dirty="0"/>
              <a:t>=RB Lemma=quickly </a:t>
            </a:r>
            <a:r>
              <a:rPr lang="en-US" sz="4900" dirty="0" err="1"/>
              <a:t>SentimentClass</a:t>
            </a:r>
            <a:r>
              <a:rPr lang="en-US" sz="4900" dirty="0"/>
              <a:t>=Neutral][Text=. </a:t>
            </a:r>
            <a:r>
              <a:rPr lang="en-US" sz="4900" dirty="0" err="1"/>
              <a:t>PartOfSpeech</a:t>
            </a:r>
            <a:r>
              <a:rPr lang="en-US" sz="4900" dirty="0"/>
              <a:t>=. Lemma=. </a:t>
            </a:r>
            <a:r>
              <a:rPr lang="en-US" sz="4900" dirty="0" err="1"/>
              <a:t>SentimentClass</a:t>
            </a:r>
            <a:r>
              <a:rPr lang="en-US" sz="4900" dirty="0"/>
              <a:t>=Neutral]root(ROOT-0, scored-2)</a:t>
            </a:r>
            <a:r>
              <a:rPr lang="en-US" sz="4900" dirty="0" err="1"/>
              <a:t>nsubj</a:t>
            </a:r>
            <a:r>
              <a:rPr lang="en-US" sz="4900" dirty="0"/>
              <a:t>(scored-2, India-1)</a:t>
            </a:r>
            <a:r>
              <a:rPr lang="en-US" sz="4900" dirty="0" err="1"/>
              <a:t>nummod</a:t>
            </a:r>
            <a:r>
              <a:rPr lang="en-US" sz="4900" dirty="0"/>
              <a:t>(runs-4, 100-3)</a:t>
            </a:r>
            <a:r>
              <a:rPr lang="en-US" sz="4900" dirty="0" err="1"/>
              <a:t>dobj</a:t>
            </a:r>
            <a:r>
              <a:rPr lang="en-US" sz="4900" dirty="0"/>
              <a:t>(scored-2, runs-4)</a:t>
            </a:r>
            <a:r>
              <a:rPr lang="en-US" sz="4900" dirty="0" err="1"/>
              <a:t>advmod</a:t>
            </a:r>
            <a:r>
              <a:rPr lang="en-US" sz="4900" dirty="0"/>
              <a:t>(scored-2, quickly-5)</a:t>
            </a:r>
            <a:r>
              <a:rPr lang="en-US" sz="4900" dirty="0" err="1"/>
              <a:t>punct</a:t>
            </a:r>
            <a:r>
              <a:rPr lang="en-US" sz="4900" dirty="0"/>
              <a:t>(scored-2, .-6)</a:t>
            </a:r>
          </a:p>
          <a:p>
            <a:endParaRPr lang="en-US" dirty="0"/>
          </a:p>
        </p:txBody>
      </p:sp>
      <p:sp>
        <p:nvSpPr>
          <p:cNvPr id="10" name="Content Placeholder 9"/>
          <p:cNvSpPr>
            <a:spLocks noGrp="1"/>
          </p:cNvSpPr>
          <p:nvPr>
            <p:ph sz="half" idx="2"/>
          </p:nvPr>
        </p:nvSpPr>
        <p:spPr>
          <a:xfrm>
            <a:off x="418476" y="1404835"/>
            <a:ext cx="5876144" cy="4486275"/>
          </a:xfrm>
        </p:spPr>
        <p:txBody>
          <a:bodyPr>
            <a:noAutofit/>
          </a:bodyPr>
          <a:lstStyle/>
          <a:p>
            <a:pPr marL="0" indent="0">
              <a:lnSpc>
                <a:spcPct val="120000"/>
              </a:lnSpc>
              <a:buNone/>
            </a:pPr>
            <a:r>
              <a:rPr lang="en-US" sz="1200" dirty="0"/>
              <a:t>$$FILENAME=Iinput2.txt</a:t>
            </a:r>
            <a:r>
              <a:rPr lang="en-US" sz="1200" dirty="0" smtClean="0"/>
              <a:t>$$</a:t>
            </a:r>
            <a:br>
              <a:rPr lang="en-US" sz="1200" dirty="0" smtClean="0"/>
            </a:br>
            <a:r>
              <a:rPr lang="en-US" sz="1200" dirty="0" smtClean="0"/>
              <a:t>Sentence </a:t>
            </a:r>
            <a:r>
              <a:rPr lang="en-US" sz="1200" dirty="0"/>
              <a:t>#1 (6 tokens, sentiment: Neutral</a:t>
            </a:r>
            <a:r>
              <a:rPr lang="en-US" sz="1200" dirty="0" smtClean="0"/>
              <a:t>):</a:t>
            </a:r>
            <a:br>
              <a:rPr lang="en-US" sz="1200" dirty="0" smtClean="0"/>
            </a:br>
            <a:r>
              <a:rPr lang="en-US" sz="1200" dirty="0" smtClean="0"/>
              <a:t>India </a:t>
            </a:r>
            <a:r>
              <a:rPr lang="en-US" sz="1200" dirty="0"/>
              <a:t>scored 100 runs quickly</a:t>
            </a:r>
            <a:r>
              <a:rPr lang="en-US" sz="1200" dirty="0" smtClean="0"/>
              <a:t>.</a:t>
            </a:r>
            <a:br>
              <a:rPr lang="en-US" sz="1200" dirty="0" smtClean="0"/>
            </a:br>
            <a:r>
              <a:rPr lang="en-US" sz="1200" dirty="0" smtClean="0"/>
              <a:t>[</a:t>
            </a:r>
            <a:r>
              <a:rPr lang="en-US" sz="1200" dirty="0"/>
              <a:t>Text=India </a:t>
            </a:r>
            <a:r>
              <a:rPr lang="en-US" sz="1200" dirty="0" err="1"/>
              <a:t>CharacterOffsetBegin</a:t>
            </a:r>
            <a:r>
              <a:rPr lang="en-US" sz="1200" dirty="0"/>
              <a:t>=0 </a:t>
            </a:r>
            <a:r>
              <a:rPr lang="en-US" sz="1200" dirty="0" err="1"/>
              <a:t>CharacterOffsetEnd</a:t>
            </a:r>
            <a:r>
              <a:rPr lang="en-US" sz="1200" dirty="0"/>
              <a:t>=5 </a:t>
            </a:r>
            <a:r>
              <a:rPr lang="en-US" sz="1200" dirty="0" err="1"/>
              <a:t>PartOfSpeech</a:t>
            </a:r>
            <a:r>
              <a:rPr lang="en-US" sz="1200" dirty="0"/>
              <a:t>=NNP Lemma=India </a:t>
            </a:r>
            <a:r>
              <a:rPr lang="en-US" sz="1200" dirty="0" err="1"/>
              <a:t>SentimentClass</a:t>
            </a:r>
            <a:r>
              <a:rPr lang="en-US" sz="1200" dirty="0"/>
              <a:t>=Neutral</a:t>
            </a:r>
            <a:r>
              <a:rPr lang="en-US" sz="1200" dirty="0" smtClean="0"/>
              <a:t>]</a:t>
            </a:r>
            <a:br>
              <a:rPr lang="en-US" sz="1200" dirty="0" smtClean="0"/>
            </a:br>
            <a:r>
              <a:rPr lang="en-US" sz="1200" dirty="0" smtClean="0"/>
              <a:t>[</a:t>
            </a:r>
            <a:r>
              <a:rPr lang="en-US" sz="1200" dirty="0"/>
              <a:t>Text=scored </a:t>
            </a:r>
            <a:r>
              <a:rPr lang="en-US" sz="1200" dirty="0" err="1"/>
              <a:t>CharacterOffsetBegin</a:t>
            </a:r>
            <a:r>
              <a:rPr lang="en-US" sz="1200" dirty="0"/>
              <a:t>=6 </a:t>
            </a:r>
            <a:r>
              <a:rPr lang="en-US" sz="1200" dirty="0" err="1"/>
              <a:t>CharacterOffsetEnd</a:t>
            </a:r>
            <a:r>
              <a:rPr lang="en-US" sz="1200" dirty="0"/>
              <a:t>=12 </a:t>
            </a:r>
            <a:r>
              <a:rPr lang="en-US" sz="1200" dirty="0" err="1"/>
              <a:t>PartOfSpeech</a:t>
            </a:r>
            <a:r>
              <a:rPr lang="en-US" sz="1200" dirty="0"/>
              <a:t>=VBD Lemma=score </a:t>
            </a:r>
            <a:r>
              <a:rPr lang="en-US" sz="1200" dirty="0" err="1"/>
              <a:t>SentimentClass</a:t>
            </a:r>
            <a:r>
              <a:rPr lang="en-US" sz="1200" dirty="0"/>
              <a:t>=Neutral</a:t>
            </a:r>
            <a:r>
              <a:rPr lang="en-US" sz="1200" dirty="0" smtClean="0"/>
              <a:t>]</a:t>
            </a:r>
            <a:br>
              <a:rPr lang="en-US" sz="1200" dirty="0" smtClean="0"/>
            </a:br>
            <a:r>
              <a:rPr lang="en-US" sz="1200" dirty="0" smtClean="0"/>
              <a:t>[</a:t>
            </a:r>
            <a:r>
              <a:rPr lang="en-US" sz="1200" dirty="0"/>
              <a:t>Text=100 </a:t>
            </a:r>
            <a:r>
              <a:rPr lang="en-US" sz="1200" dirty="0" err="1"/>
              <a:t>CharacterOffsetBegin</a:t>
            </a:r>
            <a:r>
              <a:rPr lang="en-US" sz="1200" dirty="0"/>
              <a:t>=13 </a:t>
            </a:r>
            <a:r>
              <a:rPr lang="en-US" sz="1200" dirty="0" err="1"/>
              <a:t>CharacterOffsetEnd</a:t>
            </a:r>
            <a:r>
              <a:rPr lang="en-US" sz="1200" dirty="0"/>
              <a:t>=16 </a:t>
            </a:r>
            <a:r>
              <a:rPr lang="en-US" sz="1200" dirty="0" err="1"/>
              <a:t>PartOfSpeech</a:t>
            </a:r>
            <a:r>
              <a:rPr lang="en-US" sz="1200" dirty="0"/>
              <a:t>=CD Lemma=100 </a:t>
            </a:r>
            <a:r>
              <a:rPr lang="en-US" sz="1200" dirty="0" err="1"/>
              <a:t>SentimentClass</a:t>
            </a:r>
            <a:r>
              <a:rPr lang="en-US" sz="1200" dirty="0"/>
              <a:t>=Neutral</a:t>
            </a:r>
            <a:r>
              <a:rPr lang="en-US" sz="1200" dirty="0" smtClean="0"/>
              <a:t>]</a:t>
            </a:r>
            <a:br>
              <a:rPr lang="en-US" sz="1200" dirty="0" smtClean="0"/>
            </a:br>
            <a:r>
              <a:rPr lang="en-US" sz="1200" dirty="0" smtClean="0"/>
              <a:t>[</a:t>
            </a:r>
            <a:r>
              <a:rPr lang="en-US" sz="1200" dirty="0"/>
              <a:t>Text=runs </a:t>
            </a:r>
            <a:r>
              <a:rPr lang="en-US" sz="1200" dirty="0" err="1"/>
              <a:t>CharacterOffsetBegin</a:t>
            </a:r>
            <a:r>
              <a:rPr lang="en-US" sz="1200" dirty="0"/>
              <a:t>=17 </a:t>
            </a:r>
            <a:r>
              <a:rPr lang="en-US" sz="1200" dirty="0" err="1"/>
              <a:t>CharacterOffsetEnd</a:t>
            </a:r>
            <a:r>
              <a:rPr lang="en-US" sz="1200" dirty="0"/>
              <a:t>=21 </a:t>
            </a:r>
            <a:r>
              <a:rPr lang="en-US" sz="1200" dirty="0" err="1"/>
              <a:t>PartOfSpeech</a:t>
            </a:r>
            <a:r>
              <a:rPr lang="en-US" sz="1200" dirty="0"/>
              <a:t>=NNS Lemma=run </a:t>
            </a:r>
            <a:r>
              <a:rPr lang="en-US" sz="1200" dirty="0" err="1"/>
              <a:t>SentimentClass</a:t>
            </a:r>
            <a:r>
              <a:rPr lang="en-US" sz="1200" dirty="0"/>
              <a:t>=Neutral</a:t>
            </a:r>
            <a:r>
              <a:rPr lang="en-US" sz="1200" dirty="0" smtClean="0"/>
              <a:t>]</a:t>
            </a:r>
            <a:br>
              <a:rPr lang="en-US" sz="1200" dirty="0" smtClean="0"/>
            </a:br>
            <a:r>
              <a:rPr lang="en-US" sz="1200" dirty="0" smtClean="0"/>
              <a:t>[</a:t>
            </a:r>
            <a:r>
              <a:rPr lang="en-US" sz="1200" dirty="0"/>
              <a:t>Text=quickly </a:t>
            </a:r>
            <a:r>
              <a:rPr lang="en-US" sz="1200" dirty="0" err="1"/>
              <a:t>CharacterOffsetBegin</a:t>
            </a:r>
            <a:r>
              <a:rPr lang="en-US" sz="1200" dirty="0"/>
              <a:t>=22 </a:t>
            </a:r>
            <a:r>
              <a:rPr lang="en-US" sz="1200" dirty="0" err="1"/>
              <a:t>CharacterOffsetEnd</a:t>
            </a:r>
            <a:r>
              <a:rPr lang="en-US" sz="1200" dirty="0"/>
              <a:t>=29 </a:t>
            </a:r>
            <a:r>
              <a:rPr lang="en-US" sz="1200" dirty="0" err="1"/>
              <a:t>PartOfSpeech</a:t>
            </a:r>
            <a:r>
              <a:rPr lang="en-US" sz="1200" dirty="0"/>
              <a:t>=RB Lemma=quickly </a:t>
            </a:r>
            <a:r>
              <a:rPr lang="en-US" sz="1200" dirty="0" err="1"/>
              <a:t>SentimentClass</a:t>
            </a:r>
            <a:r>
              <a:rPr lang="en-US" sz="1200" dirty="0"/>
              <a:t>=Neutral</a:t>
            </a:r>
            <a:r>
              <a:rPr lang="en-US" sz="1200" dirty="0" smtClean="0"/>
              <a:t>]</a:t>
            </a:r>
            <a:br>
              <a:rPr lang="en-US" sz="1200" dirty="0" smtClean="0"/>
            </a:br>
            <a:r>
              <a:rPr lang="en-US" sz="1200" dirty="0" smtClean="0"/>
              <a:t>[</a:t>
            </a:r>
            <a:r>
              <a:rPr lang="en-US" sz="1200" dirty="0"/>
              <a:t>Text=. </a:t>
            </a:r>
            <a:r>
              <a:rPr lang="en-US" sz="1200" dirty="0" err="1"/>
              <a:t>CharacterOffsetBegin</a:t>
            </a:r>
            <a:r>
              <a:rPr lang="en-US" sz="1200" dirty="0"/>
              <a:t>=29 </a:t>
            </a:r>
            <a:r>
              <a:rPr lang="en-US" sz="1200" dirty="0" err="1"/>
              <a:t>CharacterOffsetEnd</a:t>
            </a:r>
            <a:r>
              <a:rPr lang="en-US" sz="1200" dirty="0"/>
              <a:t>=30 </a:t>
            </a:r>
            <a:r>
              <a:rPr lang="en-US" sz="1200" dirty="0" err="1"/>
              <a:t>PartOfSpeech</a:t>
            </a:r>
            <a:r>
              <a:rPr lang="en-US" sz="1200" dirty="0"/>
              <a:t>=. Lemma=. </a:t>
            </a:r>
            <a:r>
              <a:rPr lang="en-US" sz="1200" dirty="0" err="1"/>
              <a:t>SentimentClass</a:t>
            </a:r>
            <a:r>
              <a:rPr lang="en-US" sz="1200" dirty="0"/>
              <a:t>=Neutral</a:t>
            </a:r>
            <a:r>
              <a:rPr lang="en-US" sz="1200" dirty="0" smtClean="0"/>
              <a:t>]</a:t>
            </a:r>
            <a:br>
              <a:rPr lang="en-US" sz="1200" dirty="0" smtClean="0"/>
            </a:br>
            <a:r>
              <a:rPr lang="en-US" sz="1200" dirty="0" smtClean="0"/>
              <a:t>(ROOT</a:t>
            </a:r>
            <a:br>
              <a:rPr lang="en-US" sz="1200" dirty="0" smtClean="0"/>
            </a:br>
            <a:r>
              <a:rPr lang="en-US" sz="1200" dirty="0" smtClean="0"/>
              <a:t>  </a:t>
            </a:r>
            <a:r>
              <a:rPr lang="en-US" sz="1200" dirty="0"/>
              <a:t>(</a:t>
            </a:r>
            <a:r>
              <a:rPr lang="en-US" sz="1200" dirty="0" smtClean="0"/>
              <a:t>S</a:t>
            </a:r>
            <a:br>
              <a:rPr lang="en-US" sz="1200" dirty="0" smtClean="0"/>
            </a:br>
            <a:r>
              <a:rPr lang="en-US" sz="1200" dirty="0" smtClean="0"/>
              <a:t>    </a:t>
            </a:r>
            <a:r>
              <a:rPr lang="en-US" sz="1200" dirty="0"/>
              <a:t>(NP (NNP India</a:t>
            </a:r>
            <a:r>
              <a:rPr lang="en-US" sz="1200" dirty="0" smtClean="0"/>
              <a:t>))</a:t>
            </a:r>
            <a:br>
              <a:rPr lang="en-US" sz="1200" dirty="0" smtClean="0"/>
            </a:br>
            <a:r>
              <a:rPr lang="en-US" sz="1200" dirty="0" smtClean="0"/>
              <a:t>    </a:t>
            </a:r>
            <a:r>
              <a:rPr lang="en-US" sz="1200" dirty="0"/>
              <a:t>(VP (VBD scored</a:t>
            </a:r>
            <a:r>
              <a:rPr lang="en-US" sz="1200" dirty="0" smtClean="0"/>
              <a:t>)</a:t>
            </a:r>
            <a:br>
              <a:rPr lang="en-US" sz="1200" dirty="0" smtClean="0"/>
            </a:br>
            <a:r>
              <a:rPr lang="en-US" sz="1200" dirty="0" smtClean="0"/>
              <a:t>      </a:t>
            </a:r>
            <a:r>
              <a:rPr lang="en-US" sz="1200" dirty="0"/>
              <a:t>(NP (CD 100) (NNS runs</a:t>
            </a:r>
            <a:r>
              <a:rPr lang="en-US" sz="1200" dirty="0" smtClean="0"/>
              <a:t>))</a:t>
            </a:r>
            <a:br>
              <a:rPr lang="en-US" sz="1200" dirty="0" smtClean="0"/>
            </a:br>
            <a:r>
              <a:rPr lang="en-US" sz="1200" dirty="0" smtClean="0"/>
              <a:t>      </a:t>
            </a:r>
            <a:r>
              <a:rPr lang="en-US" sz="1200" dirty="0"/>
              <a:t>(ADVP (RB quickly</a:t>
            </a:r>
            <a:r>
              <a:rPr lang="en-US" sz="1200" dirty="0" smtClean="0"/>
              <a:t>)))</a:t>
            </a:r>
            <a:br>
              <a:rPr lang="en-US" sz="1200" dirty="0" smtClean="0"/>
            </a:br>
            <a:r>
              <a:rPr lang="en-US" sz="1200" dirty="0" smtClean="0"/>
              <a:t>    </a:t>
            </a:r>
            <a:r>
              <a:rPr lang="en-US" sz="1200" dirty="0"/>
              <a:t>(. </a:t>
            </a:r>
            <a:r>
              <a:rPr lang="en-US" sz="1200" dirty="0" smtClean="0"/>
              <a:t>.)))</a:t>
            </a:r>
            <a:br>
              <a:rPr lang="en-US" sz="1200" dirty="0" smtClean="0"/>
            </a:br>
            <a:r>
              <a:rPr lang="en-US" sz="1200" dirty="0" smtClean="0"/>
              <a:t>root(ROOT-0</a:t>
            </a:r>
            <a:r>
              <a:rPr lang="en-US" sz="1200" dirty="0"/>
              <a:t>, scored-2)</a:t>
            </a:r>
            <a:r>
              <a:rPr lang="en-US" sz="1200" dirty="0" err="1"/>
              <a:t>nsubj</a:t>
            </a:r>
            <a:r>
              <a:rPr lang="en-US" sz="1200" dirty="0"/>
              <a:t>(scored-2, India-1)</a:t>
            </a:r>
            <a:r>
              <a:rPr lang="en-US" sz="1200" dirty="0" err="1"/>
              <a:t>nummod</a:t>
            </a:r>
            <a:r>
              <a:rPr lang="en-US" sz="1200" dirty="0"/>
              <a:t>(runs-4, 100-3)</a:t>
            </a:r>
            <a:r>
              <a:rPr lang="en-US" sz="1200" dirty="0" err="1"/>
              <a:t>dobj</a:t>
            </a:r>
            <a:r>
              <a:rPr lang="en-US" sz="1200" dirty="0"/>
              <a:t>(scored-2, runs-4)</a:t>
            </a:r>
            <a:r>
              <a:rPr lang="en-US" sz="1200" dirty="0" err="1"/>
              <a:t>advmod</a:t>
            </a:r>
            <a:r>
              <a:rPr lang="en-US" sz="1200" dirty="0"/>
              <a:t>(scored-2, quickly-5)</a:t>
            </a:r>
            <a:r>
              <a:rPr lang="en-US" sz="1200" dirty="0" err="1"/>
              <a:t>punct</a:t>
            </a:r>
            <a:r>
              <a:rPr lang="en-US" sz="1200" dirty="0"/>
              <a:t>(scored-2, .-6)</a:t>
            </a:r>
          </a:p>
        </p:txBody>
      </p:sp>
      <p:sp>
        <p:nvSpPr>
          <p:cNvPr id="13" name="Right Arrow 12"/>
          <p:cNvSpPr/>
          <p:nvPr/>
        </p:nvSpPr>
        <p:spPr>
          <a:xfrm>
            <a:off x="5741233" y="3312826"/>
            <a:ext cx="1104276" cy="1019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718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input file POS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Sentence #1 (6 tokens, sentiment: Neutral</a:t>
            </a:r>
            <a:r>
              <a:rPr lang="en-US" dirty="0" smtClean="0"/>
              <a:t>):</a:t>
            </a:r>
            <a:br>
              <a:rPr lang="en-US" dirty="0" smtClean="0"/>
            </a:br>
            <a:r>
              <a:rPr lang="en-US" dirty="0" smtClean="0"/>
              <a:t>India </a:t>
            </a:r>
            <a:r>
              <a:rPr lang="en-US" dirty="0"/>
              <a:t>scored 100 runs quickly</a:t>
            </a:r>
            <a:r>
              <a:rPr lang="en-US" dirty="0" smtClean="0"/>
              <a:t>.</a:t>
            </a:r>
            <a:br>
              <a:rPr lang="en-US" dirty="0" smtClean="0"/>
            </a:br>
            <a:r>
              <a:rPr lang="en-US" dirty="0" smtClean="0"/>
              <a:t/>
            </a:r>
            <a:br>
              <a:rPr lang="en-US" dirty="0" smtClean="0"/>
            </a:br>
            <a:r>
              <a:rPr lang="en-US" dirty="0" smtClean="0"/>
              <a:t>[</a:t>
            </a:r>
            <a:r>
              <a:rPr lang="en-US" dirty="0"/>
              <a:t>FILENAME=Iinput2.txt</a:t>
            </a:r>
            <a:r>
              <a:rPr lang="en-US" dirty="0" smtClean="0"/>
              <a:t>]</a:t>
            </a:r>
            <a:br>
              <a:rPr lang="en-US" dirty="0" smtClean="0"/>
            </a:br>
            <a:r>
              <a:rPr lang="en-US" dirty="0" smtClean="0"/>
              <a:t/>
            </a:r>
            <a:br>
              <a:rPr lang="en-US" dirty="0" smtClean="0"/>
            </a:br>
            <a:r>
              <a:rPr lang="en-US" dirty="0" smtClean="0"/>
              <a:t>Text=India</a:t>
            </a:r>
            <a:br>
              <a:rPr lang="en-US" dirty="0" smtClean="0"/>
            </a:br>
            <a:r>
              <a:rPr lang="en-US" dirty="0" err="1" smtClean="0"/>
              <a:t>PartOfSpeech</a:t>
            </a:r>
            <a:r>
              <a:rPr lang="en-US" dirty="0" smtClean="0"/>
              <a:t>=NNP</a:t>
            </a:r>
            <a:br>
              <a:rPr lang="en-US" dirty="0" smtClean="0"/>
            </a:br>
            <a:r>
              <a:rPr lang="en-US" dirty="0" smtClean="0"/>
              <a:t>Lemma=India</a:t>
            </a:r>
            <a:br>
              <a:rPr lang="en-US" dirty="0" smtClean="0"/>
            </a:br>
            <a:r>
              <a:rPr lang="en-US" dirty="0" err="1" smtClean="0"/>
              <a:t>SentimentClass</a:t>
            </a:r>
            <a:r>
              <a:rPr lang="en-US" dirty="0" smtClean="0"/>
              <a:t>=Neutral</a:t>
            </a:r>
            <a:br>
              <a:rPr lang="en-US" dirty="0" smtClean="0"/>
            </a:br>
            <a:r>
              <a:rPr lang="en-US" dirty="0" smtClean="0"/>
              <a:t/>
            </a:r>
            <a:br>
              <a:rPr lang="en-US" dirty="0" smtClean="0"/>
            </a:br>
            <a:r>
              <a:rPr lang="en-US" dirty="0" smtClean="0"/>
              <a:t> root(ROOT-0</a:t>
            </a:r>
            <a:r>
              <a:rPr lang="en-US" dirty="0"/>
              <a:t>, scored-2)</a:t>
            </a:r>
            <a:r>
              <a:rPr lang="en-US" dirty="0" err="1"/>
              <a:t>nsubj</a:t>
            </a:r>
            <a:r>
              <a:rPr lang="en-US" dirty="0"/>
              <a:t>(scored-2, India-1)</a:t>
            </a:r>
            <a:r>
              <a:rPr lang="en-US" dirty="0" err="1"/>
              <a:t>nummod</a:t>
            </a:r>
            <a:r>
              <a:rPr lang="en-US" dirty="0"/>
              <a:t>(runs-4, 100-3)</a:t>
            </a:r>
            <a:r>
              <a:rPr lang="en-US" dirty="0" err="1"/>
              <a:t>dobj</a:t>
            </a:r>
            <a:r>
              <a:rPr lang="en-US" dirty="0"/>
              <a:t>(scored-2, runs-4)</a:t>
            </a:r>
            <a:r>
              <a:rPr lang="en-US" dirty="0" err="1"/>
              <a:t>advmod</a:t>
            </a:r>
            <a:r>
              <a:rPr lang="en-US" dirty="0"/>
              <a:t>(scored-2, quickly-5)</a:t>
            </a:r>
            <a:r>
              <a:rPr lang="en-US" dirty="0" err="1"/>
              <a:t>punct</a:t>
            </a:r>
            <a:r>
              <a:rPr lang="en-US" dirty="0"/>
              <a:t>(scored-2, .-6)</a:t>
            </a:r>
          </a:p>
          <a:p>
            <a:endParaRPr lang="en-US" dirty="0"/>
          </a:p>
        </p:txBody>
      </p:sp>
    </p:spTree>
    <p:extLst>
      <p:ext uri="{BB962C8B-B14F-4D97-AF65-F5344CB8AC3E}">
        <p14:creationId xmlns:p14="http://schemas.microsoft.com/office/powerpoint/2010/main" val="162582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1325563"/>
          </a:xfrm>
        </p:spPr>
        <p:txBody>
          <a:bodyPr/>
          <a:lstStyle/>
          <a:p>
            <a:r>
              <a:rPr lang="en-US" b="1" i="1" dirty="0" err="1" smtClean="0"/>
              <a:t>MongoDB</a:t>
            </a:r>
            <a:endParaRPr lang="en-IN" b="1" i="1" dirty="0"/>
          </a:p>
        </p:txBody>
      </p:sp>
      <p:sp>
        <p:nvSpPr>
          <p:cNvPr id="3" name="Content Placeholder 2"/>
          <p:cNvSpPr>
            <a:spLocks noGrp="1"/>
          </p:cNvSpPr>
          <p:nvPr>
            <p:ph idx="1"/>
          </p:nvPr>
        </p:nvSpPr>
        <p:spPr>
          <a:xfrm>
            <a:off x="838200" y="1497505"/>
            <a:ext cx="10515600" cy="4486275"/>
          </a:xfrm>
        </p:spPr>
        <p:txBody>
          <a:bodyPr>
            <a:noAutofit/>
          </a:bodyPr>
          <a:lstStyle/>
          <a:p>
            <a:pPr marL="514350" indent="-514350">
              <a:buFont typeface="+mj-lt"/>
              <a:buAutoNum type="arabicPeriod"/>
            </a:pPr>
            <a:r>
              <a:rPr lang="en-IN" sz="2000" dirty="0" smtClean="0"/>
              <a:t>What is </a:t>
            </a:r>
            <a:r>
              <a:rPr lang="en-IN" sz="2000" dirty="0" err="1" smtClean="0"/>
              <a:t>MongoDB</a:t>
            </a:r>
            <a:r>
              <a:rPr lang="en-IN" sz="2000" dirty="0" smtClean="0"/>
              <a:t>?</a:t>
            </a:r>
          </a:p>
          <a:p>
            <a:pPr marL="0" indent="0">
              <a:lnSpc>
                <a:spcPct val="150000"/>
              </a:lnSpc>
              <a:buNone/>
            </a:pPr>
            <a:r>
              <a:rPr lang="en-US" sz="2000" dirty="0" err="1"/>
              <a:t>MongoDB</a:t>
            </a:r>
            <a:r>
              <a:rPr lang="en-US" sz="2000" dirty="0"/>
              <a:t> </a:t>
            </a:r>
            <a:r>
              <a:rPr lang="en-US" sz="2000" dirty="0" smtClean="0"/>
              <a:t>is </a:t>
            </a:r>
            <a:r>
              <a:rPr lang="en-US" sz="2000" dirty="0"/>
              <a:t>a cross-platform document-oriented database. Classified as a </a:t>
            </a:r>
            <a:r>
              <a:rPr lang="en-US" sz="2000" dirty="0" err="1"/>
              <a:t>NoSQL</a:t>
            </a:r>
            <a:r>
              <a:rPr lang="en-US" sz="2000" dirty="0"/>
              <a:t> database, </a:t>
            </a:r>
            <a:r>
              <a:rPr lang="en-US" sz="2000" dirty="0" err="1"/>
              <a:t>MongoDB</a:t>
            </a:r>
            <a:r>
              <a:rPr lang="en-US" sz="2000" dirty="0"/>
              <a:t> eschews the traditional table-based relational database structure in favor of JSON-like documents with dynamic schemas (</a:t>
            </a:r>
            <a:r>
              <a:rPr lang="en-US" sz="2000" dirty="0" err="1"/>
              <a:t>MongoDB</a:t>
            </a:r>
            <a:r>
              <a:rPr lang="en-US" sz="2000" dirty="0"/>
              <a:t> calls the format BSON), making the integration of data in certain types of applications easier and faster</a:t>
            </a:r>
            <a:r>
              <a:rPr lang="en-US" sz="2000" dirty="0" smtClean="0"/>
              <a:t>.</a:t>
            </a:r>
            <a:br>
              <a:rPr lang="en-US" sz="2000" dirty="0" smtClean="0"/>
            </a:br>
            <a:endParaRPr lang="en-US" sz="2000" dirty="0"/>
          </a:p>
          <a:p>
            <a:pPr marL="457200" indent="-457200">
              <a:buAutoNum type="arabicPeriod" startAt="2"/>
            </a:pPr>
            <a:r>
              <a:rPr lang="en-US" sz="2000" dirty="0" smtClean="0"/>
              <a:t>Why did we use </a:t>
            </a:r>
            <a:r>
              <a:rPr lang="en-US" sz="2000" dirty="0" err="1" smtClean="0"/>
              <a:t>MongoDB</a:t>
            </a:r>
            <a:r>
              <a:rPr lang="en-US" sz="2000" dirty="0" smtClean="0"/>
              <a:t>?</a:t>
            </a:r>
          </a:p>
          <a:p>
            <a:pPr>
              <a:buFont typeface="Wingdings" panose="05000000000000000000" pitchFamily="2" charset="2"/>
              <a:buChar char="Ø"/>
            </a:pPr>
            <a:r>
              <a:rPr lang="en-US" sz="2000" dirty="0" smtClean="0"/>
              <a:t>It </a:t>
            </a:r>
            <a:r>
              <a:rPr lang="en-US" sz="2000" dirty="0" smtClean="0"/>
              <a:t>accepts unstructured data.</a:t>
            </a:r>
          </a:p>
          <a:p>
            <a:pPr>
              <a:buFont typeface="Wingdings" panose="05000000000000000000" pitchFamily="2" charset="2"/>
              <a:buChar char="Ø"/>
            </a:pPr>
            <a:r>
              <a:rPr lang="en-US" sz="2000" dirty="0" smtClean="0"/>
              <a:t>The input files that we will send to the database will be unstructured </a:t>
            </a:r>
          </a:p>
          <a:p>
            <a:pPr>
              <a:buFont typeface="Wingdings" panose="05000000000000000000" pitchFamily="2" charset="2"/>
              <a:buChar char="Ø"/>
            </a:pPr>
            <a:r>
              <a:rPr lang="en-IN" sz="2000" dirty="0" smtClean="0"/>
              <a:t>Also, </a:t>
            </a:r>
            <a:r>
              <a:rPr lang="en-IN" sz="2000" dirty="0" err="1" smtClean="0"/>
              <a:t>mongoDB</a:t>
            </a:r>
            <a:r>
              <a:rPr lang="en-IN" sz="2000" dirty="0" smtClean="0"/>
              <a:t> has data cleaning features that one can use for the data.</a:t>
            </a:r>
            <a:endParaRPr lang="en-IN" sz="2000" dirty="0"/>
          </a:p>
        </p:txBody>
      </p:sp>
    </p:spTree>
    <p:extLst>
      <p:ext uri="{BB962C8B-B14F-4D97-AF65-F5344CB8AC3E}">
        <p14:creationId xmlns:p14="http://schemas.microsoft.com/office/powerpoint/2010/main" val="1491594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of the system</a:t>
            </a:r>
            <a:br>
              <a:rPr lang="en-US" b="1" dirty="0" smtClean="0"/>
            </a:br>
            <a:r>
              <a:rPr lang="en-US" b="1" i="1" dirty="0" err="1" smtClean="0"/>
              <a:t>MongoDB</a:t>
            </a:r>
            <a:endParaRPr lang="en-US" b="1" i="1" dirty="0"/>
          </a:p>
        </p:txBody>
      </p:sp>
      <p:sp>
        <p:nvSpPr>
          <p:cNvPr id="3" name="Content Placeholder 2"/>
          <p:cNvSpPr>
            <a:spLocks noGrp="1"/>
          </p:cNvSpPr>
          <p:nvPr>
            <p:ph idx="1"/>
          </p:nvPr>
        </p:nvSpPr>
        <p:spPr/>
        <p:txBody>
          <a:bodyPr>
            <a:normAutofit/>
          </a:bodyPr>
          <a:lstStyle/>
          <a:p>
            <a:pPr marL="0" indent="0">
              <a:lnSpc>
                <a:spcPct val="150000"/>
              </a:lnSpc>
              <a:buNone/>
            </a:pPr>
            <a:r>
              <a:rPr lang="en-US" sz="2000" dirty="0" smtClean="0"/>
              <a:t>The </a:t>
            </a:r>
            <a:r>
              <a:rPr lang="en-US" sz="2000" dirty="0" smtClean="0"/>
              <a:t>Parser program </a:t>
            </a:r>
            <a:r>
              <a:rPr lang="en-US" sz="2000" dirty="0" smtClean="0"/>
              <a:t>after all the cleaning phases, will send the data to </a:t>
            </a:r>
            <a:r>
              <a:rPr lang="en-US" sz="2000" dirty="0" err="1" smtClean="0"/>
              <a:t>MongoDB</a:t>
            </a:r>
            <a:r>
              <a:rPr lang="en-US" sz="2000" dirty="0" smtClean="0"/>
              <a:t>.</a:t>
            </a:r>
          </a:p>
          <a:p>
            <a:pPr marL="0" indent="0">
              <a:lnSpc>
                <a:spcPct val="150000"/>
              </a:lnSpc>
              <a:buNone/>
            </a:pPr>
            <a:r>
              <a:rPr lang="en-US" sz="2000" dirty="0" smtClean="0"/>
              <a:t>All data sent to </a:t>
            </a:r>
            <a:r>
              <a:rPr lang="en-US" sz="2000" dirty="0" err="1" smtClean="0"/>
              <a:t>MongoDB</a:t>
            </a:r>
            <a:r>
              <a:rPr lang="en-US" sz="2000" dirty="0" smtClean="0"/>
              <a:t> will be stored in JSON format.</a:t>
            </a:r>
            <a:endParaRPr lang="en-US" sz="2000" dirty="0"/>
          </a:p>
          <a:p>
            <a:pPr marL="0" indent="0">
              <a:lnSpc>
                <a:spcPct val="150000"/>
              </a:lnSpc>
              <a:buNone/>
            </a:pPr>
            <a:r>
              <a:rPr lang="en-US" sz="2000" dirty="0" smtClean="0"/>
              <a:t>In </a:t>
            </a:r>
            <a:r>
              <a:rPr lang="en-US" sz="2000" dirty="0" err="1" smtClean="0"/>
              <a:t>mongoDB</a:t>
            </a:r>
            <a:r>
              <a:rPr lang="en-US" sz="2000" dirty="0" smtClean="0"/>
              <a:t> we have collections similar to tables in RDBMS.</a:t>
            </a:r>
          </a:p>
          <a:p>
            <a:pPr marL="0" indent="0">
              <a:lnSpc>
                <a:spcPct val="150000"/>
              </a:lnSpc>
              <a:buNone/>
            </a:pPr>
            <a:r>
              <a:rPr lang="en-US" sz="2000" dirty="0" smtClean="0"/>
              <a:t>Each collection will have many documents</a:t>
            </a:r>
          </a:p>
          <a:p>
            <a:pPr marL="0" indent="0">
              <a:lnSpc>
                <a:spcPct val="150000"/>
              </a:lnSpc>
              <a:buNone/>
            </a:pPr>
            <a:r>
              <a:rPr lang="en-US" sz="2000" dirty="0" smtClean="0"/>
              <a:t>A document here in this case will be the sentences of the data sent to </a:t>
            </a:r>
            <a:r>
              <a:rPr lang="en-US" sz="2000" dirty="0" err="1" smtClean="0"/>
              <a:t>MongoDB</a:t>
            </a:r>
            <a:r>
              <a:rPr lang="en-US" sz="2000" dirty="0" smtClean="0"/>
              <a:t>. </a:t>
            </a:r>
          </a:p>
          <a:p>
            <a:pPr marL="0" indent="0">
              <a:lnSpc>
                <a:spcPct val="150000"/>
              </a:lnSpc>
              <a:buNone/>
            </a:pPr>
            <a:r>
              <a:rPr lang="en-US" sz="2000" dirty="0" smtClean="0"/>
              <a:t>Each document will have fields that we will use to store various attributes of the sentence</a:t>
            </a:r>
          </a:p>
          <a:p>
            <a:pPr marL="0" indent="0">
              <a:lnSpc>
                <a:spcPct val="150000"/>
              </a:lnSpc>
              <a:buNone/>
            </a:pPr>
            <a:r>
              <a:rPr lang="en-US" sz="2000" dirty="0" smtClean="0"/>
              <a:t>The next slide will consist of the attributes.</a:t>
            </a:r>
          </a:p>
          <a:p>
            <a:pPr marL="0" indent="0">
              <a:buNone/>
            </a:pPr>
            <a:endParaRPr lang="en-US" dirty="0"/>
          </a:p>
        </p:txBody>
      </p:sp>
    </p:spTree>
    <p:extLst>
      <p:ext uri="{BB962C8B-B14F-4D97-AF65-F5344CB8AC3E}">
        <p14:creationId xmlns:p14="http://schemas.microsoft.com/office/powerpoint/2010/main" val="2251131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Contents and structure of </a:t>
            </a:r>
            <a:r>
              <a:rPr lang="en-US" dirty="0" err="1" smtClean="0"/>
              <a:t>MongoDB</a:t>
            </a:r>
            <a:r>
              <a:rPr lang="en-US" dirty="0" smtClean="0"/>
              <a:t> collection.</a:t>
            </a:r>
            <a:endParaRPr lang="en-US" dirty="0"/>
          </a:p>
        </p:txBody>
      </p:sp>
      <p:sp>
        <p:nvSpPr>
          <p:cNvPr id="3" name="Content Placeholder 2"/>
          <p:cNvSpPr>
            <a:spLocks noGrp="1"/>
          </p:cNvSpPr>
          <p:nvPr>
            <p:ph sz="half" idx="1"/>
          </p:nvPr>
        </p:nvSpPr>
        <p:spPr>
          <a:xfrm>
            <a:off x="718279" y="2733037"/>
            <a:ext cx="4318416" cy="2228707"/>
          </a:xfrm>
          <a:ln>
            <a:solidFill>
              <a:schemeClr val="tx1"/>
            </a:solidFill>
          </a:ln>
        </p:spPr>
        <p:txBody>
          <a:bodyPr>
            <a:noAutofit/>
          </a:bodyPr>
          <a:lstStyle/>
          <a:p>
            <a:pPr marL="514350" indent="-514350">
              <a:buFont typeface="+mj-lt"/>
              <a:buAutoNum type="arabicPeriod"/>
            </a:pPr>
            <a:r>
              <a:rPr lang="en-US" dirty="0" smtClean="0"/>
              <a:t>Id:”  “</a:t>
            </a:r>
          </a:p>
          <a:p>
            <a:pPr marL="514350" indent="-514350">
              <a:buFont typeface="+mj-lt"/>
              <a:buAutoNum type="arabicPeriod"/>
            </a:pPr>
            <a:r>
              <a:rPr lang="en-US" dirty="0" smtClean="0"/>
              <a:t>Sentence: ”  “</a:t>
            </a:r>
          </a:p>
          <a:p>
            <a:pPr marL="514350" indent="-514350">
              <a:buFont typeface="+mj-lt"/>
              <a:buAutoNum type="arabicPeriod"/>
            </a:pPr>
            <a:r>
              <a:rPr lang="en-US" dirty="0" smtClean="0"/>
              <a:t>Filename:”	“</a:t>
            </a:r>
          </a:p>
          <a:p>
            <a:pPr marL="514350" indent="-514350">
              <a:buFont typeface="+mj-lt"/>
              <a:buAutoNum type="arabicPeriod"/>
            </a:pPr>
            <a:r>
              <a:rPr lang="en-US" dirty="0" err="1" smtClean="0"/>
              <a:t>SentenceSentiment</a:t>
            </a:r>
            <a:r>
              <a:rPr lang="en-US" dirty="0" smtClean="0"/>
              <a:t>:</a:t>
            </a:r>
            <a:r>
              <a:rPr lang="en-US" dirty="0"/>
              <a:t>”  </a:t>
            </a:r>
            <a:r>
              <a:rPr lang="en-US" dirty="0" smtClean="0"/>
              <a:t>“</a:t>
            </a:r>
          </a:p>
          <a:p>
            <a:pPr marL="0" indent="0">
              <a:buNone/>
            </a:pPr>
            <a:endParaRPr lang="en-US" sz="1450" dirty="0" smtClean="0"/>
          </a:p>
          <a:p>
            <a:pPr marL="0" indent="0">
              <a:buNone/>
            </a:pPr>
            <a:endParaRPr lang="en-US" sz="1450" dirty="0" smtClean="0"/>
          </a:p>
          <a:p>
            <a:pPr marL="0" indent="0">
              <a:buNone/>
            </a:pPr>
            <a:endParaRPr lang="en-US" sz="1450" dirty="0" smtClean="0"/>
          </a:p>
        </p:txBody>
      </p:sp>
      <p:sp>
        <p:nvSpPr>
          <p:cNvPr id="5" name="Content Placeholder 4"/>
          <p:cNvSpPr>
            <a:spLocks noGrp="1"/>
          </p:cNvSpPr>
          <p:nvPr>
            <p:ph sz="half" idx="2"/>
          </p:nvPr>
        </p:nvSpPr>
        <p:spPr>
          <a:ln>
            <a:solidFill>
              <a:schemeClr val="tx1"/>
            </a:solidFill>
          </a:ln>
        </p:spPr>
        <p:txBody>
          <a:bodyPr/>
          <a:lstStyle/>
          <a:p>
            <a:pPr marL="514350" indent="-514350">
              <a:buFont typeface="+mj-lt"/>
              <a:buAutoNum type="arabicPeriod" startAt="5"/>
            </a:pPr>
            <a:r>
              <a:rPr lang="en-US" dirty="0" err="1"/>
              <a:t>Pos</a:t>
            </a:r>
            <a:r>
              <a:rPr lang="en-US" dirty="0"/>
              <a:t>:</a:t>
            </a:r>
          </a:p>
          <a:p>
            <a:pPr lvl="1"/>
            <a:r>
              <a:rPr lang="en-US" dirty="0"/>
              <a:t>Text:”  “</a:t>
            </a:r>
          </a:p>
          <a:p>
            <a:pPr lvl="1"/>
            <a:r>
              <a:rPr lang="en-US" dirty="0" err="1"/>
              <a:t>Pos</a:t>
            </a:r>
            <a:r>
              <a:rPr lang="en-US" dirty="0"/>
              <a:t>:”  “</a:t>
            </a:r>
          </a:p>
          <a:p>
            <a:pPr lvl="1"/>
            <a:r>
              <a:rPr lang="en-US" dirty="0"/>
              <a:t>Lemma:”  “</a:t>
            </a:r>
          </a:p>
          <a:p>
            <a:pPr lvl="1"/>
            <a:r>
              <a:rPr lang="en-US" dirty="0"/>
              <a:t>Sentiment”  “</a:t>
            </a:r>
          </a:p>
          <a:p>
            <a:pPr marL="0" indent="0">
              <a:buNone/>
            </a:pPr>
            <a:endParaRPr lang="en-US" dirty="0" smtClean="0"/>
          </a:p>
          <a:p>
            <a:pPr marL="514350" indent="-514350">
              <a:buFont typeface="+mj-lt"/>
              <a:buAutoNum type="arabicPeriod" startAt="6"/>
            </a:pPr>
            <a:r>
              <a:rPr lang="en-US" dirty="0" smtClean="0"/>
              <a:t>Dependencies</a:t>
            </a:r>
            <a:r>
              <a:rPr lang="en-US" dirty="0"/>
              <a:t>: </a:t>
            </a:r>
          </a:p>
          <a:p>
            <a:pPr lvl="1"/>
            <a:r>
              <a:rPr lang="en-US" dirty="0" smtClean="0"/>
              <a:t>Dependency</a:t>
            </a:r>
            <a:r>
              <a:rPr lang="en-US" dirty="0"/>
              <a:t>:”  “</a:t>
            </a:r>
          </a:p>
          <a:p>
            <a:pPr lvl="1"/>
            <a:r>
              <a:rPr lang="en-US" dirty="0"/>
              <a:t>Start:”  “</a:t>
            </a:r>
          </a:p>
          <a:p>
            <a:pPr lvl="1"/>
            <a:r>
              <a:rPr lang="en-US" dirty="0"/>
              <a:t>End:”  “</a:t>
            </a:r>
          </a:p>
          <a:p>
            <a:pPr marL="0" indent="0">
              <a:buNone/>
            </a:pPr>
            <a:endParaRPr lang="en-US" dirty="0"/>
          </a:p>
          <a:p>
            <a:endParaRPr lang="en-US" dirty="0"/>
          </a:p>
        </p:txBody>
      </p:sp>
      <p:sp>
        <p:nvSpPr>
          <p:cNvPr id="6" name="Plus 5"/>
          <p:cNvSpPr/>
          <p:nvPr/>
        </p:nvSpPr>
        <p:spPr>
          <a:xfrm>
            <a:off x="5213993" y="3406386"/>
            <a:ext cx="882007" cy="882007"/>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339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3724" t="8453" r="47197" b="48924"/>
          <a:stretch/>
        </p:blipFill>
        <p:spPr>
          <a:xfrm>
            <a:off x="1471534" y="1752071"/>
            <a:ext cx="9248931" cy="4515910"/>
          </a:xfrm>
          <a:prstGeom prst="rect">
            <a:avLst/>
          </a:prstGeom>
        </p:spPr>
      </p:pic>
      <p:sp>
        <p:nvSpPr>
          <p:cNvPr id="3" name="Content Placeholder 2"/>
          <p:cNvSpPr>
            <a:spLocks noGrp="1"/>
          </p:cNvSpPr>
          <p:nvPr>
            <p:ph idx="1"/>
          </p:nvPr>
        </p:nvSpPr>
        <p:spPr>
          <a:xfrm>
            <a:off x="838199" y="2725035"/>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i="1" dirty="0" smtClean="0"/>
              <a:t>Fig. </a:t>
            </a:r>
            <a:r>
              <a:rPr lang="en-US" i="1" dirty="0" err="1" smtClean="0"/>
              <a:t>MongoDB</a:t>
            </a:r>
            <a:r>
              <a:rPr lang="en-US" i="1" dirty="0" smtClean="0"/>
              <a:t> implementation</a:t>
            </a:r>
            <a:endParaRPr lang="en-US" i="1"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Implementation of the system</a:t>
            </a:r>
            <a:br>
              <a:rPr lang="en-US" b="1" smtClean="0"/>
            </a:br>
            <a:r>
              <a:rPr lang="en-US" b="1" i="1" smtClean="0"/>
              <a:t>MongoDB</a:t>
            </a:r>
            <a:endParaRPr lang="en-US" b="1" i="1" dirty="0"/>
          </a:p>
        </p:txBody>
      </p:sp>
    </p:spTree>
    <p:extLst>
      <p:ext uri="{BB962C8B-B14F-4D97-AF65-F5344CB8AC3E}">
        <p14:creationId xmlns:p14="http://schemas.microsoft.com/office/powerpoint/2010/main" val="253562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2173574"/>
            <a:ext cx="10709856" cy="4587834"/>
          </a:xfrm>
        </p:spPr>
        <p:txBody>
          <a:bodyPr>
            <a:normAutofit/>
          </a:bodyPr>
          <a:lstStyle/>
          <a:p>
            <a:pPr marL="457200" indent="-457200">
              <a:buFont typeface="+mj-lt"/>
              <a:buAutoNum type="arabicPeriod"/>
            </a:pPr>
            <a:r>
              <a:rPr lang="en-US" sz="3600" dirty="0" smtClean="0"/>
              <a:t>Exception Handling :- Number, Array, </a:t>
            </a:r>
            <a:r>
              <a:rPr lang="en-US" sz="3600" dirty="0" err="1" smtClean="0"/>
              <a:t>MongoDrop</a:t>
            </a:r>
            <a:r>
              <a:rPr lang="en-US" sz="3600" dirty="0" smtClean="0"/>
              <a:t>, </a:t>
            </a:r>
            <a:r>
              <a:rPr lang="en-US" sz="3600" dirty="0" err="1" smtClean="0"/>
              <a:t>StringIO</a:t>
            </a:r>
            <a:r>
              <a:rPr lang="en-US" sz="3600" dirty="0" smtClean="0"/>
              <a:t>, </a:t>
            </a:r>
            <a:r>
              <a:rPr lang="en-US" sz="3600" dirty="0" err="1" smtClean="0"/>
              <a:t>MemoryLimitReached</a:t>
            </a:r>
            <a:r>
              <a:rPr lang="en-US" sz="3600" dirty="0" smtClean="0"/>
              <a:t>.</a:t>
            </a:r>
          </a:p>
          <a:p>
            <a:pPr marL="457200" indent="-457200">
              <a:buFont typeface="+mj-lt"/>
              <a:buAutoNum type="arabicPeriod"/>
            </a:pPr>
            <a:r>
              <a:rPr lang="en-US" sz="3600" dirty="0" smtClean="0"/>
              <a:t>Dynamic building:- Incase of an error or exception, it handles and continues processing.</a:t>
            </a:r>
          </a:p>
          <a:p>
            <a:pPr marL="457200" indent="-457200">
              <a:buFont typeface="+mj-lt"/>
              <a:buAutoNum type="arabicPeriod"/>
            </a:pPr>
            <a:r>
              <a:rPr lang="en-US" sz="3600" dirty="0" smtClean="0"/>
              <a:t>Formatting:- Partially executed queries are </a:t>
            </a:r>
            <a:r>
              <a:rPr lang="en-US" sz="3600" dirty="0" err="1" smtClean="0"/>
              <a:t>rollbacked</a:t>
            </a:r>
            <a:r>
              <a:rPr lang="en-US" sz="3600" dirty="0" smtClean="0"/>
              <a:t> and redone.</a:t>
            </a:r>
          </a:p>
          <a:p>
            <a:endParaRPr lang="en-US" dirty="0" smtClean="0"/>
          </a:p>
          <a:p>
            <a:endParaRPr lang="en-US" dirty="0"/>
          </a:p>
          <a:p>
            <a:pPr marL="0" indent="0" algn="ctr">
              <a:buNone/>
            </a:pPr>
            <a:endParaRPr lang="en-US" i="1" dirty="0" smtClean="0"/>
          </a:p>
        </p:txBody>
      </p:sp>
      <p:sp>
        <p:nvSpPr>
          <p:cNvPr id="4" name="Title 1"/>
          <p:cNvSpPr>
            <a:spLocks noGrp="1"/>
          </p:cNvSpPr>
          <p:nvPr>
            <p:ph type="title"/>
          </p:nvPr>
        </p:nvSpPr>
        <p:spPr>
          <a:xfrm>
            <a:off x="838200" y="365125"/>
            <a:ext cx="10515600" cy="1325563"/>
          </a:xfrm>
        </p:spPr>
        <p:txBody>
          <a:bodyPr/>
          <a:lstStyle/>
          <a:p>
            <a:r>
              <a:rPr lang="en-US" b="1" dirty="0" smtClean="0"/>
              <a:t>Features of our </a:t>
            </a:r>
            <a:r>
              <a:rPr lang="en-US" b="1" dirty="0" err="1" smtClean="0"/>
              <a:t>MongoDB</a:t>
            </a:r>
            <a:r>
              <a:rPr lang="en-US" b="1" dirty="0" smtClean="0"/>
              <a:t> system</a:t>
            </a:r>
            <a:endParaRPr lang="en-US" b="1" i="1" dirty="0"/>
          </a:p>
        </p:txBody>
      </p:sp>
    </p:spTree>
    <p:extLst>
      <p:ext uri="{BB962C8B-B14F-4D97-AF65-F5344CB8AC3E}">
        <p14:creationId xmlns:p14="http://schemas.microsoft.com/office/powerpoint/2010/main" val="141872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354" y="1505868"/>
            <a:ext cx="11437513" cy="5100994"/>
          </a:xfrm>
        </p:spPr>
        <p:txBody>
          <a:bodyPr>
            <a:normAutofit/>
          </a:bodyPr>
          <a:lstStyle/>
          <a:p>
            <a:pPr>
              <a:lnSpc>
                <a:spcPct val="150000"/>
              </a:lnSpc>
            </a:pPr>
            <a:r>
              <a:rPr lang="en-US" sz="2000" dirty="0" smtClean="0"/>
              <a:t>User gives an input excel (.</a:t>
            </a:r>
            <a:r>
              <a:rPr lang="en-US" sz="2000" dirty="0" err="1" smtClean="0"/>
              <a:t>xls</a:t>
            </a:r>
            <a:r>
              <a:rPr lang="en-US" sz="2000" dirty="0" smtClean="0"/>
              <a:t>) sheet</a:t>
            </a:r>
          </a:p>
          <a:p>
            <a:pPr>
              <a:lnSpc>
                <a:spcPct val="150000"/>
              </a:lnSpc>
            </a:pPr>
            <a:r>
              <a:rPr lang="en-US" sz="2000" dirty="0" smtClean="0"/>
              <a:t>Following is the format of entry:</a:t>
            </a:r>
          </a:p>
        </p:txBody>
      </p:sp>
      <p:sp>
        <p:nvSpPr>
          <p:cNvPr id="4" name="Title 1"/>
          <p:cNvSpPr txBox="1">
            <a:spLocks/>
          </p:cNvSpPr>
          <p:nvPr/>
        </p:nvSpPr>
        <p:spPr>
          <a:xfrm>
            <a:off x="59135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Implementation of the system</a:t>
            </a:r>
            <a:br>
              <a:rPr lang="en-US" b="1" dirty="0" smtClean="0"/>
            </a:br>
            <a:r>
              <a:rPr lang="en-US" b="1" i="1" dirty="0" smtClean="0"/>
              <a:t>User input and realizer engine</a:t>
            </a:r>
            <a:endParaRPr lang="en-US" b="1" i="1" dirty="0"/>
          </a:p>
        </p:txBody>
      </p:sp>
      <p:graphicFrame>
        <p:nvGraphicFramePr>
          <p:cNvPr id="5" name="Table 4"/>
          <p:cNvGraphicFramePr>
            <a:graphicFrameLocks noGrp="1"/>
          </p:cNvGraphicFramePr>
          <p:nvPr>
            <p:extLst>
              <p:ext uri="{D42A27DB-BD31-4B8C-83A1-F6EECF244321}">
                <p14:modId xmlns:p14="http://schemas.microsoft.com/office/powerpoint/2010/main" val="1398296359"/>
              </p:ext>
            </p:extLst>
          </p:nvPr>
        </p:nvGraphicFramePr>
        <p:xfrm>
          <a:off x="2968349" y="2713089"/>
          <a:ext cx="6997286" cy="3902295"/>
        </p:xfrm>
        <a:graphic>
          <a:graphicData uri="http://schemas.openxmlformats.org/drawingml/2006/table">
            <a:tbl>
              <a:tblPr firstRow="1" firstCol="1" bandRow="1">
                <a:tableStyleId>{5C22544A-7EE6-4342-B048-85BDC9FD1C3A}</a:tableStyleId>
              </a:tblPr>
              <a:tblGrid>
                <a:gridCol w="2019110"/>
                <a:gridCol w="879338"/>
                <a:gridCol w="879338"/>
                <a:gridCol w="644349"/>
                <a:gridCol w="1145759"/>
                <a:gridCol w="740141"/>
                <a:gridCol w="689251"/>
              </a:tblGrid>
              <a:tr h="349478">
                <a:tc>
                  <a:txBody>
                    <a:bodyPr/>
                    <a:lstStyle/>
                    <a:p>
                      <a:pPr marL="0" marR="0">
                        <a:lnSpc>
                          <a:spcPct val="107000"/>
                        </a:lnSpc>
                        <a:spcBef>
                          <a:spcPts val="0"/>
                        </a:spcBef>
                        <a:spcAft>
                          <a:spcPts val="0"/>
                        </a:spcAft>
                      </a:pPr>
                      <a:r>
                        <a:rPr lang="en-US" sz="1100" dirty="0">
                          <a:effectLst/>
                        </a:rPr>
                        <a:t>Player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Runs Scored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Balls played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Overs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Runs in overs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Wickets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Catches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9761">
                <a:tc>
                  <a:txBody>
                    <a:bodyPr/>
                    <a:lstStyle/>
                    <a:p>
                      <a:pPr marL="0" marR="0">
                        <a:lnSpc>
                          <a:spcPct val="107000"/>
                        </a:lnSpc>
                        <a:spcBef>
                          <a:spcPts val="0"/>
                        </a:spcBef>
                        <a:spcAft>
                          <a:spcPts val="0"/>
                        </a:spcAft>
                      </a:pPr>
                      <a:r>
                        <a:rPr lang="en-US" sz="1100" dirty="0" err="1" smtClean="0">
                          <a:effectLst/>
                        </a:rPr>
                        <a:t>Rohit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9761">
                <a:tc>
                  <a:txBody>
                    <a:bodyPr/>
                    <a:lstStyle/>
                    <a:p>
                      <a:pPr marL="0" marR="0">
                        <a:lnSpc>
                          <a:spcPct val="107000"/>
                        </a:lnSpc>
                        <a:spcBef>
                          <a:spcPts val="0"/>
                        </a:spcBef>
                        <a:spcAft>
                          <a:spcPts val="0"/>
                        </a:spcAft>
                      </a:pPr>
                      <a:r>
                        <a:rPr lang="en-US" sz="1100" dirty="0" smtClean="0">
                          <a:effectLst/>
                        </a:rPr>
                        <a:t>Ravi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478">
                <a:tc>
                  <a:txBody>
                    <a:bodyPr/>
                    <a:lstStyle/>
                    <a:p>
                      <a:pPr marL="0" marR="0" algn="l">
                        <a:lnSpc>
                          <a:spcPct val="107000"/>
                        </a:lnSpc>
                        <a:spcBef>
                          <a:spcPts val="0"/>
                        </a:spcBef>
                        <a:spcAft>
                          <a:spcPts val="0"/>
                        </a:spcAft>
                      </a:pPr>
                      <a:r>
                        <a:rPr lang="en-US" sz="1100" dirty="0">
                          <a:solidFill>
                            <a:schemeClr val="bg1"/>
                          </a:solidFill>
                          <a:effectLst/>
                        </a:rPr>
                        <a:t>Player name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solidFill>
                          <a:effectLst/>
                        </a:rPr>
                        <a:t>Runs Scored</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1100">
                          <a:solidFill>
                            <a:schemeClr val="bg1"/>
                          </a:solidFill>
                          <a:effectLst/>
                        </a:rPr>
                        <a:t>Balls played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1100">
                          <a:solidFill>
                            <a:schemeClr val="bg1"/>
                          </a:solidFill>
                          <a:effectLst/>
                        </a:rPr>
                        <a:t>Overs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1100">
                          <a:solidFill>
                            <a:schemeClr val="bg1"/>
                          </a:solidFill>
                          <a:effectLst/>
                        </a:rPr>
                        <a:t>Runs in overs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1100">
                          <a:solidFill>
                            <a:schemeClr val="bg1"/>
                          </a:solidFill>
                          <a:effectLst/>
                        </a:rPr>
                        <a:t>Wickets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1100" dirty="0">
                          <a:solidFill>
                            <a:schemeClr val="bg1"/>
                          </a:solidFill>
                          <a:effectLst/>
                        </a:rPr>
                        <a:t>Catches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r>
              <a:tr h="189761">
                <a:tc>
                  <a:txBody>
                    <a:bodyPr/>
                    <a:lstStyle/>
                    <a:p>
                      <a:pPr marL="0" marR="0" algn="l">
                        <a:lnSpc>
                          <a:spcPct val="107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Pointing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9761">
                <a:tc>
                  <a:txBody>
                    <a:bodyPr/>
                    <a:lstStyle/>
                    <a:p>
                      <a:pPr marL="0" marR="0" algn="l">
                        <a:lnSpc>
                          <a:spcPct val="107000"/>
                        </a:lnSpc>
                        <a:spcBef>
                          <a:spcPts val="0"/>
                        </a:spcBef>
                        <a:spcAft>
                          <a:spcPts val="0"/>
                        </a:spcAft>
                      </a:pPr>
                      <a:r>
                        <a:rPr lang="en-US" sz="1100" dirty="0" smtClean="0">
                          <a:effectLst/>
                          <a:latin typeface="+mn-lt"/>
                          <a:ea typeface="+mn-ea"/>
                          <a:cs typeface="+mn-cs"/>
                        </a:rPr>
                        <a:t>Warne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smtClean="0">
                          <a:effectLst/>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6685">
                <a:tc>
                  <a:txBody>
                    <a:bodyPr/>
                    <a:lstStyle/>
                    <a:p>
                      <a:pPr marL="0" marR="0">
                        <a:lnSpc>
                          <a:spcPct val="107000"/>
                        </a:lnSpc>
                        <a:spcBef>
                          <a:spcPts val="0"/>
                        </a:spcBef>
                        <a:spcAft>
                          <a:spcPts val="0"/>
                        </a:spcAft>
                      </a:pPr>
                      <a:r>
                        <a:rPr lang="en-US" sz="1100" dirty="0">
                          <a:effectLst/>
                        </a:rPr>
                        <a:t>Venue: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Wankhede Stadium, Mumbai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Match History Team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WWL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Match History Team 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WLW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Toss Winner: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Decision: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Team 1 total: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315/7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Team 2 total: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310/6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MOTM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rPr>
                        <a:t>Rohit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Team 1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a:effectLst/>
                        </a:rPr>
                        <a:t>Team 2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Australia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61">
                <a:tc>
                  <a:txBody>
                    <a:bodyPr/>
                    <a:lstStyle/>
                    <a:p>
                      <a:pPr marL="0" marR="0">
                        <a:lnSpc>
                          <a:spcPct val="107000"/>
                        </a:lnSpc>
                        <a:spcBef>
                          <a:spcPts val="0"/>
                        </a:spcBef>
                        <a:spcAft>
                          <a:spcPts val="0"/>
                        </a:spcAft>
                      </a:pPr>
                      <a:r>
                        <a:rPr lang="en-US" sz="1100" dirty="0">
                          <a:effectLst/>
                        </a:rPr>
                        <a:t>Winner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Rectangle 1"/>
          <p:cNvSpPr>
            <a:spLocks noChangeArrowheads="1"/>
          </p:cNvSpPr>
          <p:nvPr/>
        </p:nvSpPr>
        <p:spPr bwMode="auto">
          <a:xfrm>
            <a:off x="2968349" y="2713090"/>
            <a:ext cx="14368758" cy="4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6640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23233"/>
          </a:xfrm>
        </p:spPr>
        <p:txBody>
          <a:bodyPr/>
          <a:lstStyle/>
          <a:p>
            <a:r>
              <a:rPr lang="en-US" b="1" dirty="0" smtClean="0"/>
              <a:t>Introduction : </a:t>
            </a:r>
            <a:r>
              <a:rPr lang="en-US" b="1" u="sng" dirty="0" smtClean="0"/>
              <a:t/>
            </a:r>
            <a:br>
              <a:rPr lang="en-US" b="1" u="sng" dirty="0" smtClean="0"/>
            </a:br>
            <a:r>
              <a:rPr lang="en-US" b="1" i="1" dirty="0" smtClean="0"/>
              <a:t>the current scenario in journalism</a:t>
            </a:r>
            <a:endParaRPr lang="en-IN" b="1" dirty="0"/>
          </a:p>
        </p:txBody>
      </p:sp>
      <p:sp>
        <p:nvSpPr>
          <p:cNvPr id="3" name="Content Placeholder 2"/>
          <p:cNvSpPr>
            <a:spLocks noGrp="1"/>
          </p:cNvSpPr>
          <p:nvPr>
            <p:ph idx="1"/>
          </p:nvPr>
        </p:nvSpPr>
        <p:spPr>
          <a:xfrm>
            <a:off x="838200" y="3029803"/>
            <a:ext cx="10515600" cy="3147159"/>
          </a:xfrm>
        </p:spPr>
        <p:txBody>
          <a:bodyPr>
            <a:normAutofit/>
          </a:bodyPr>
          <a:lstStyle/>
          <a:p>
            <a:r>
              <a:rPr lang="en-US" dirty="0" smtClean="0"/>
              <a:t>The role of a journalist and the current race against time.</a:t>
            </a:r>
          </a:p>
          <a:p>
            <a:endParaRPr lang="en-US" dirty="0"/>
          </a:p>
          <a:p>
            <a:r>
              <a:rPr lang="en-US" dirty="0" smtClean="0"/>
              <a:t>News organizations these days looking to minimize the time, cost and effort over news reporting and writing </a:t>
            </a:r>
            <a:endParaRPr lang="en-IN" dirty="0"/>
          </a:p>
        </p:txBody>
      </p:sp>
    </p:spTree>
    <p:extLst>
      <p:ext uri="{BB962C8B-B14F-4D97-AF65-F5344CB8AC3E}">
        <p14:creationId xmlns:p14="http://schemas.microsoft.com/office/powerpoint/2010/main" val="3572581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built a JAVA program that uses the excel sheet as entered by the user.</a:t>
            </a:r>
          </a:p>
          <a:p>
            <a:r>
              <a:rPr lang="en-US" dirty="0" smtClean="0"/>
              <a:t>The JAVA program will use Apache POI and xml beans libraries</a:t>
            </a:r>
          </a:p>
          <a:p>
            <a:r>
              <a:rPr lang="en-US" dirty="0" smtClean="0"/>
              <a:t>The JAVA program will read the data from the excel sheet and form arrays as follows:</a:t>
            </a:r>
          </a:p>
          <a:p>
            <a:pPr lvl="1"/>
            <a:r>
              <a:rPr lang="en-US" dirty="0" smtClean="0"/>
              <a:t>Array a[][] –Runs</a:t>
            </a:r>
          </a:p>
          <a:p>
            <a:pPr lvl="1"/>
            <a:r>
              <a:rPr lang="en-US" dirty="0"/>
              <a:t>Array </a:t>
            </a:r>
            <a:r>
              <a:rPr lang="en-US" dirty="0" smtClean="0"/>
              <a:t>b[][] –Overs</a:t>
            </a:r>
            <a:endParaRPr lang="en-US" dirty="0"/>
          </a:p>
          <a:p>
            <a:pPr lvl="1"/>
            <a:r>
              <a:rPr lang="en-US" dirty="0"/>
              <a:t>Array </a:t>
            </a:r>
            <a:r>
              <a:rPr lang="en-US" dirty="0" smtClean="0"/>
              <a:t>c[][] –Wickets</a:t>
            </a:r>
            <a:endParaRPr lang="en-US" dirty="0"/>
          </a:p>
          <a:p>
            <a:pPr lvl="1"/>
            <a:r>
              <a:rPr lang="en-US" dirty="0"/>
              <a:t>Array </a:t>
            </a:r>
            <a:r>
              <a:rPr lang="en-US" dirty="0" smtClean="0"/>
              <a:t>d[][] –Catches</a:t>
            </a:r>
          </a:p>
          <a:p>
            <a:pPr lvl="1"/>
            <a:r>
              <a:rPr lang="en-US" dirty="0" smtClean="0"/>
              <a:t>Array names[] –Player Names</a:t>
            </a:r>
            <a:endParaRPr lang="en-US" dirty="0"/>
          </a:p>
          <a:p>
            <a:pPr lvl="1"/>
            <a:endParaRPr lang="en-US" dirty="0"/>
          </a:p>
          <a:p>
            <a:pPr lvl="1"/>
            <a:endParaRPr lang="en-US" dirty="0"/>
          </a:p>
        </p:txBody>
      </p:sp>
      <p:sp>
        <p:nvSpPr>
          <p:cNvPr id="4" name="Title 1"/>
          <p:cNvSpPr txBox="1">
            <a:spLocks/>
          </p:cNvSpPr>
          <p:nvPr/>
        </p:nvSpPr>
        <p:spPr>
          <a:xfrm>
            <a:off x="59135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Implementation of the system</a:t>
            </a:r>
            <a:br>
              <a:rPr lang="en-US" b="1" dirty="0" smtClean="0"/>
            </a:br>
            <a:r>
              <a:rPr lang="en-US" b="1" i="1" dirty="0" smtClean="0"/>
              <a:t>User input and realizer engine</a:t>
            </a:r>
            <a:endParaRPr lang="en-US" b="1" i="1" dirty="0"/>
          </a:p>
        </p:txBody>
      </p:sp>
    </p:spTree>
    <p:extLst>
      <p:ext uri="{BB962C8B-B14F-4D97-AF65-F5344CB8AC3E}">
        <p14:creationId xmlns:p14="http://schemas.microsoft.com/office/powerpoint/2010/main" val="250760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same program will sort the respective arrays according to runs, wickets, catches etc</a:t>
            </a:r>
            <a:r>
              <a:rPr lang="en-US" dirty="0"/>
              <a:t>.</a:t>
            </a:r>
            <a:endParaRPr lang="en-US" dirty="0" smtClean="0"/>
          </a:p>
          <a:p>
            <a:r>
              <a:rPr lang="en-US" dirty="0" smtClean="0"/>
              <a:t>This sorting is done to ensure that we can find the players with higher performances, which will be the main highlights of the article.</a:t>
            </a:r>
          </a:p>
          <a:p>
            <a:pPr marL="0" indent="0">
              <a:buNone/>
            </a:pPr>
            <a:endParaRPr lang="en-US" dirty="0"/>
          </a:p>
        </p:txBody>
      </p:sp>
      <p:sp>
        <p:nvSpPr>
          <p:cNvPr id="4" name="Title 1"/>
          <p:cNvSpPr txBox="1">
            <a:spLocks/>
          </p:cNvSpPr>
          <p:nvPr/>
        </p:nvSpPr>
        <p:spPr>
          <a:xfrm>
            <a:off x="59135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Implementation of the system</a:t>
            </a:r>
            <a:br>
              <a:rPr lang="en-US" b="1" dirty="0" smtClean="0"/>
            </a:br>
            <a:r>
              <a:rPr lang="en-US" b="1" i="1" dirty="0" smtClean="0"/>
              <a:t>User input and realizer engine</a:t>
            </a:r>
            <a:endParaRPr lang="en-US" b="1" i="1" dirty="0"/>
          </a:p>
        </p:txBody>
      </p:sp>
    </p:spTree>
    <p:extLst>
      <p:ext uri="{BB962C8B-B14F-4D97-AF65-F5344CB8AC3E}">
        <p14:creationId xmlns:p14="http://schemas.microsoft.com/office/powerpoint/2010/main" val="285067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Elements obtained from the excel sheet are used to query the database in order to obtain remaining elements of the sentences.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Fig. querying the database. </a:t>
            </a:r>
            <a:endParaRPr lang="en-US" dirty="0"/>
          </a:p>
        </p:txBody>
      </p:sp>
      <p:sp>
        <p:nvSpPr>
          <p:cNvPr id="4" name="Title 1"/>
          <p:cNvSpPr txBox="1">
            <a:spLocks/>
          </p:cNvSpPr>
          <p:nvPr/>
        </p:nvSpPr>
        <p:spPr>
          <a:xfrm>
            <a:off x="59135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Implementation of the system</a:t>
            </a:r>
            <a:br>
              <a:rPr lang="en-US" b="1" dirty="0" smtClean="0"/>
            </a:br>
            <a:r>
              <a:rPr lang="en-US" b="1" i="1" dirty="0" smtClean="0"/>
              <a:t>User input and realizer engine</a:t>
            </a:r>
            <a:endParaRPr lang="en-US" b="1" i="1" dirty="0"/>
          </a:p>
        </p:txBody>
      </p:sp>
      <p:pic>
        <p:nvPicPr>
          <p:cNvPr id="5" name="Picture 4"/>
          <p:cNvPicPr>
            <a:picLocks noChangeAspect="1"/>
          </p:cNvPicPr>
          <p:nvPr/>
        </p:nvPicPr>
        <p:blipFill rotWithShape="1">
          <a:blip r:embed="rId2"/>
          <a:srcRect l="30683" t="35809" r="3071" b="9375"/>
          <a:stretch/>
        </p:blipFill>
        <p:spPr>
          <a:xfrm>
            <a:off x="1539482" y="2667156"/>
            <a:ext cx="8619344" cy="4009869"/>
          </a:xfrm>
          <a:prstGeom prst="rect">
            <a:avLst/>
          </a:prstGeom>
          <a:ln>
            <a:solidFill>
              <a:schemeClr val="tx1"/>
            </a:solidFill>
          </a:ln>
        </p:spPr>
      </p:pic>
    </p:spTree>
    <p:extLst>
      <p:ext uri="{BB962C8B-B14F-4D97-AF65-F5344CB8AC3E}">
        <p14:creationId xmlns:p14="http://schemas.microsoft.com/office/powerpoint/2010/main" val="3378831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727028" cy="4935783"/>
          </a:xfrm>
        </p:spPr>
        <p:txBody>
          <a:bodyPr>
            <a:normAutofit/>
          </a:bodyPr>
          <a:lstStyle/>
          <a:p>
            <a:r>
              <a:rPr lang="en-US" dirty="0" smtClean="0"/>
              <a:t>All the elements are put in an array and fed to the realizer to obtain the respective sentences.</a:t>
            </a:r>
          </a:p>
          <a:p>
            <a:endParaRPr lang="en-US" dirty="0"/>
          </a:p>
          <a:p>
            <a:endParaRPr lang="en-US" dirty="0"/>
          </a:p>
          <a:p>
            <a:endParaRPr lang="en-US" dirty="0" smtClean="0"/>
          </a:p>
          <a:p>
            <a:endParaRPr lang="en-US" dirty="0"/>
          </a:p>
          <a:p>
            <a:endParaRPr lang="en-US" dirty="0" smtClean="0"/>
          </a:p>
          <a:p>
            <a:pPr marL="0" indent="0" algn="ctr">
              <a:buNone/>
            </a:pPr>
            <a:endParaRPr lang="en-US" i="1" dirty="0" smtClean="0"/>
          </a:p>
          <a:p>
            <a:pPr marL="0" indent="0" algn="ctr">
              <a:buNone/>
            </a:pPr>
            <a:r>
              <a:rPr lang="en-US" i="1" dirty="0" smtClean="0"/>
              <a:t>Fig. generation of the sentences(</a:t>
            </a:r>
            <a:r>
              <a:rPr lang="en-US" i="1" dirty="0" err="1" smtClean="0"/>
              <a:t>producer.class</a:t>
            </a:r>
            <a:r>
              <a:rPr lang="en-US" i="1" dirty="0" smtClean="0"/>
              <a:t>)</a:t>
            </a:r>
            <a:endParaRPr lang="en-US" i="1" dirty="0"/>
          </a:p>
        </p:txBody>
      </p:sp>
      <p:sp>
        <p:nvSpPr>
          <p:cNvPr id="4" name="Title 1"/>
          <p:cNvSpPr txBox="1">
            <a:spLocks/>
          </p:cNvSpPr>
          <p:nvPr/>
        </p:nvSpPr>
        <p:spPr>
          <a:xfrm>
            <a:off x="642870" y="1803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Implementation of the system</a:t>
            </a:r>
            <a:br>
              <a:rPr lang="en-US" b="1" dirty="0" smtClean="0"/>
            </a:br>
            <a:r>
              <a:rPr lang="en-US" b="1" i="1" dirty="0" smtClean="0"/>
              <a:t>User input and realizer engine</a:t>
            </a:r>
            <a:endParaRPr lang="en-US" b="1" i="1" dirty="0"/>
          </a:p>
        </p:txBody>
      </p:sp>
      <p:pic>
        <p:nvPicPr>
          <p:cNvPr id="2" name="Picture 1"/>
          <p:cNvPicPr>
            <a:picLocks noChangeAspect="1"/>
          </p:cNvPicPr>
          <p:nvPr/>
        </p:nvPicPr>
        <p:blipFill rotWithShape="1">
          <a:blip r:embed="rId2"/>
          <a:srcRect l="41426" t="16373" r="24396" b="52860"/>
          <a:stretch/>
        </p:blipFill>
        <p:spPr>
          <a:xfrm>
            <a:off x="3008243" y="2862470"/>
            <a:ext cx="5830525" cy="2950752"/>
          </a:xfrm>
          <a:prstGeom prst="rect">
            <a:avLst/>
          </a:prstGeom>
          <a:ln>
            <a:solidFill>
              <a:schemeClr val="tx1"/>
            </a:solidFill>
          </a:ln>
        </p:spPr>
      </p:pic>
    </p:spTree>
    <p:extLst>
      <p:ext uri="{BB962C8B-B14F-4D97-AF65-F5344CB8AC3E}">
        <p14:creationId xmlns:p14="http://schemas.microsoft.com/office/powerpoint/2010/main" val="319120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From the basic users’ </a:t>
            </a:r>
            <a:r>
              <a:rPr lang="en-US" b="1" dirty="0" err="1" smtClean="0"/>
              <a:t>perpective</a:t>
            </a:r>
            <a:endParaRPr lang="en-IN" b="1" dirty="0"/>
          </a:p>
        </p:txBody>
      </p:sp>
      <p:sp>
        <p:nvSpPr>
          <p:cNvPr id="3" name="Content Placeholder 2"/>
          <p:cNvSpPr>
            <a:spLocks noGrp="1"/>
          </p:cNvSpPr>
          <p:nvPr>
            <p:ph idx="1"/>
          </p:nvPr>
        </p:nvSpPr>
        <p:spPr/>
        <p:txBody>
          <a:bodyPr/>
          <a:lstStyle/>
          <a:p>
            <a:pPr>
              <a:lnSpc>
                <a:spcPct val="150000"/>
              </a:lnSpc>
            </a:pPr>
            <a:r>
              <a:rPr lang="en-US" sz="2000" dirty="0" smtClean="0"/>
              <a:t>We allow our user to make a scorecard of a cricket match that will be located in the devices’ file system.</a:t>
            </a:r>
          </a:p>
          <a:p>
            <a:pPr>
              <a:lnSpc>
                <a:spcPct val="150000"/>
              </a:lnSpc>
            </a:pPr>
            <a:r>
              <a:rPr lang="en-US" sz="2000" dirty="0" smtClean="0"/>
              <a:t>Based on entries in this file system that the user has entered, the system will read the file using a developed program, and will compose an article thru our system.</a:t>
            </a:r>
          </a:p>
          <a:p>
            <a:pPr>
              <a:lnSpc>
                <a:spcPct val="150000"/>
              </a:lnSpc>
            </a:pPr>
            <a:r>
              <a:rPr lang="en-US" sz="2000" dirty="0" smtClean="0"/>
              <a:t>The excel sheet will be a scorecard that will contain all the important information and statistics of a cricket match.</a:t>
            </a:r>
          </a:p>
          <a:p>
            <a:endParaRPr lang="en-IN" dirty="0"/>
          </a:p>
        </p:txBody>
      </p:sp>
    </p:spTree>
    <p:extLst>
      <p:ext uri="{BB962C8B-B14F-4D97-AF65-F5344CB8AC3E}">
        <p14:creationId xmlns:p14="http://schemas.microsoft.com/office/powerpoint/2010/main" val="566166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scope </a:t>
            </a:r>
            <a:endParaRPr lang="en-IN" b="1" dirty="0"/>
          </a:p>
        </p:txBody>
      </p:sp>
      <p:sp>
        <p:nvSpPr>
          <p:cNvPr id="3" name="Content Placeholder 2"/>
          <p:cNvSpPr>
            <a:spLocks noGrp="1"/>
          </p:cNvSpPr>
          <p:nvPr>
            <p:ph idx="1"/>
          </p:nvPr>
        </p:nvSpPr>
        <p:spPr>
          <a:xfrm>
            <a:off x="838200" y="1419368"/>
            <a:ext cx="10325669" cy="5277646"/>
          </a:xfrm>
        </p:spPr>
        <p:txBody>
          <a:bodyPr>
            <a:normAutofit lnSpcReduction="10000"/>
          </a:bodyPr>
          <a:lstStyle/>
          <a:p>
            <a:pPr>
              <a:lnSpc>
                <a:spcPct val="150000"/>
              </a:lnSpc>
            </a:pPr>
            <a:r>
              <a:rPr lang="en-US" sz="2000" dirty="0"/>
              <a:t>Scribe can expand its data sources. It can be made capable enough to draw raw data from sources like RSS feeds of multiple website, social media plug roots, blogging stations, news tickers etc. </a:t>
            </a:r>
            <a:endParaRPr lang="en-US" sz="2000" dirty="0" smtClean="0"/>
          </a:p>
          <a:p>
            <a:pPr>
              <a:lnSpc>
                <a:spcPct val="150000"/>
              </a:lnSpc>
            </a:pPr>
            <a:r>
              <a:rPr lang="en-US" sz="2000" dirty="0"/>
              <a:t>By expanding its sources of data, the richness and quantity of data can be increased. For this, Scribe needs to be able to read text from different formats like XML, </a:t>
            </a:r>
            <a:r>
              <a:rPr lang="en-US" sz="2000" dirty="0" err="1"/>
              <a:t>LateX</a:t>
            </a:r>
            <a:r>
              <a:rPr lang="en-US" sz="2000" dirty="0"/>
              <a:t> along with grabbing the correct unformatted text from html documents.</a:t>
            </a:r>
            <a:endParaRPr lang="en-IN" sz="2000" dirty="0"/>
          </a:p>
          <a:p>
            <a:pPr>
              <a:lnSpc>
                <a:spcPct val="150000"/>
              </a:lnSpc>
            </a:pPr>
            <a:r>
              <a:rPr lang="en-US" sz="2000" dirty="0"/>
              <a:t>Scribe’s use is not bounded to only cricket. Scribe can easily learn how to write articles on other sports like football, hockey, baseball </a:t>
            </a:r>
            <a:r>
              <a:rPr lang="en-US" sz="2000" dirty="0" smtClean="0"/>
              <a:t>etch</a:t>
            </a:r>
          </a:p>
          <a:p>
            <a:pPr>
              <a:lnSpc>
                <a:spcPct val="150000"/>
              </a:lnSpc>
            </a:pPr>
            <a:r>
              <a:rPr lang="en-US" sz="2000" dirty="0"/>
              <a:t>However the most important use of Scribe is the coverage of natural disasters. </a:t>
            </a:r>
            <a:r>
              <a:rPr lang="en-US" sz="2000" dirty="0" smtClean="0"/>
              <a:t>During </a:t>
            </a:r>
            <a:r>
              <a:rPr lang="en-US" sz="2000" dirty="0"/>
              <a:t>natural disasters chances of human delay are high and the need to communicate the disaster and its consequences is of paramount </a:t>
            </a:r>
            <a:r>
              <a:rPr lang="en-US" sz="2000" dirty="0" smtClean="0"/>
              <a:t>importance.</a:t>
            </a:r>
            <a:endParaRPr lang="en-IN" sz="2000" dirty="0"/>
          </a:p>
        </p:txBody>
      </p:sp>
    </p:spTree>
    <p:extLst>
      <p:ext uri="{BB962C8B-B14F-4D97-AF65-F5344CB8AC3E}">
        <p14:creationId xmlns:p14="http://schemas.microsoft.com/office/powerpoint/2010/main" val="2102205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IN" b="1" dirty="0"/>
          </a:p>
        </p:txBody>
      </p:sp>
      <p:sp>
        <p:nvSpPr>
          <p:cNvPr id="3" name="Content Placeholder 2"/>
          <p:cNvSpPr>
            <a:spLocks noGrp="1"/>
          </p:cNvSpPr>
          <p:nvPr>
            <p:ph idx="1"/>
          </p:nvPr>
        </p:nvSpPr>
        <p:spPr/>
        <p:txBody>
          <a:bodyPr>
            <a:normAutofit/>
          </a:bodyPr>
          <a:lstStyle/>
          <a:p>
            <a:pPr>
              <a:lnSpc>
                <a:spcPct val="150000"/>
              </a:lnSpc>
            </a:pPr>
            <a:r>
              <a:rPr lang="en-US" sz="2000" dirty="0" smtClean="0"/>
              <a:t>In conclusion, the following system that we have implemented is still in a nascent stage and has wider potential to spread to more domains.</a:t>
            </a:r>
          </a:p>
          <a:p>
            <a:pPr>
              <a:lnSpc>
                <a:spcPct val="150000"/>
              </a:lnSpc>
            </a:pPr>
            <a:r>
              <a:rPr lang="en-US" sz="2000" dirty="0" smtClean="0"/>
              <a:t>The concept if automation is however central to our project. As AI progresses it will be playing an important role in reducing human delay, cost, increasing efficiency, increasing output etc.</a:t>
            </a:r>
          </a:p>
          <a:p>
            <a:pPr>
              <a:lnSpc>
                <a:spcPct val="150000"/>
              </a:lnSpc>
            </a:pPr>
            <a:r>
              <a:rPr lang="en-US" sz="2000" dirty="0" smtClean="0"/>
              <a:t>Our concept of an automated system has a specific domain, but if the scope is widened we may see the complete automation of journalistic writing as a whole, which will be the imminent future of journalism.</a:t>
            </a:r>
            <a:endParaRPr lang="en-IN" sz="2000" dirty="0"/>
          </a:p>
        </p:txBody>
      </p:sp>
    </p:spTree>
    <p:extLst>
      <p:ext uri="{BB962C8B-B14F-4D97-AF65-F5344CB8AC3E}">
        <p14:creationId xmlns:p14="http://schemas.microsoft.com/office/powerpoint/2010/main" val="87611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6"/>
            <a:ext cx="10515600" cy="1325563"/>
          </a:xfrm>
        </p:spPr>
        <p:txBody>
          <a:bodyPr/>
          <a:lstStyle/>
          <a:p>
            <a:r>
              <a:rPr lang="en-US" b="1" dirty="0" smtClean="0"/>
              <a:t>Introduction :</a:t>
            </a:r>
            <a:br>
              <a:rPr lang="en-US" b="1" dirty="0" smtClean="0"/>
            </a:br>
            <a:r>
              <a:rPr lang="en-US" b="1" i="1" dirty="0" smtClean="0"/>
              <a:t>our choice of domain and project</a:t>
            </a:r>
            <a:endParaRPr lang="en-IN" b="1" i="1" dirty="0"/>
          </a:p>
        </p:txBody>
      </p:sp>
      <p:sp>
        <p:nvSpPr>
          <p:cNvPr id="3" name="Content Placeholder 2"/>
          <p:cNvSpPr>
            <a:spLocks noGrp="1"/>
          </p:cNvSpPr>
          <p:nvPr>
            <p:ph idx="1"/>
          </p:nvPr>
        </p:nvSpPr>
        <p:spPr>
          <a:xfrm>
            <a:off x="838200" y="1690688"/>
            <a:ext cx="10515600" cy="5167311"/>
          </a:xfrm>
        </p:spPr>
        <p:txBody>
          <a:bodyPr>
            <a:normAutofit fontScale="70000" lnSpcReduction="20000"/>
          </a:bodyPr>
          <a:lstStyle/>
          <a:p>
            <a:pPr>
              <a:lnSpc>
                <a:spcPct val="170000"/>
              </a:lnSpc>
              <a:buFont typeface="Wingdings" panose="05000000000000000000" pitchFamily="2" charset="2"/>
              <a:buChar char="Ø"/>
            </a:pPr>
            <a:r>
              <a:rPr lang="en-US" dirty="0" smtClean="0"/>
              <a:t>Owing to these factors, we decided to choose the domain of Artificial intelligence to take this issue on as a challenge.</a:t>
            </a:r>
          </a:p>
          <a:p>
            <a:pPr>
              <a:lnSpc>
                <a:spcPct val="170000"/>
              </a:lnSpc>
              <a:buFont typeface="Wingdings" panose="05000000000000000000" pitchFamily="2" charset="2"/>
              <a:buChar char="Ø"/>
            </a:pPr>
            <a:r>
              <a:rPr lang="en-US" dirty="0" smtClean="0"/>
              <a:t>Our project is titled 'Scribe’, a word that literally means a writer or a record keeper.</a:t>
            </a:r>
            <a:endParaRPr lang="en-US" dirty="0"/>
          </a:p>
          <a:p>
            <a:pPr>
              <a:lnSpc>
                <a:spcPct val="170000"/>
              </a:lnSpc>
              <a:buFont typeface="Wingdings" panose="05000000000000000000" pitchFamily="2" charset="2"/>
              <a:buChar char="Ø"/>
            </a:pPr>
            <a:r>
              <a:rPr lang="en-US" dirty="0" smtClean="0"/>
              <a:t>Our system will be an automated journalist system that will write articles for the user automatically based on a specific set of minimal information that entered into the system.</a:t>
            </a:r>
          </a:p>
          <a:p>
            <a:pPr>
              <a:lnSpc>
                <a:spcPct val="170000"/>
              </a:lnSpc>
              <a:buFont typeface="Wingdings" panose="05000000000000000000" pitchFamily="2" charset="2"/>
              <a:buChar char="Ø"/>
            </a:pPr>
            <a:r>
              <a:rPr lang="en-US" dirty="0" smtClean="0"/>
              <a:t>The aim here to eliminate the additional human task of reporting on a specific news event, especially when a human is unavailable, thus simplifying the writing of news articles</a:t>
            </a:r>
          </a:p>
          <a:p>
            <a:pPr>
              <a:lnSpc>
                <a:spcPct val="170000"/>
              </a:lnSpc>
              <a:buFont typeface="Wingdings" panose="05000000000000000000" pitchFamily="2" charset="2"/>
              <a:buChar char="Ø"/>
            </a:pPr>
            <a:r>
              <a:rPr lang="en-US" dirty="0" smtClean="0"/>
              <a:t>Our system will learn how to write these articles based on previous articles that are fed to the system.</a:t>
            </a:r>
          </a:p>
        </p:txBody>
      </p:sp>
    </p:spTree>
    <p:extLst>
      <p:ext uri="{BB962C8B-B14F-4D97-AF65-F5344CB8AC3E}">
        <p14:creationId xmlns:p14="http://schemas.microsoft.com/office/powerpoint/2010/main" val="861268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730"/>
            <a:ext cx="10515600" cy="1325563"/>
          </a:xfrm>
        </p:spPr>
        <p:txBody>
          <a:bodyPr/>
          <a:lstStyle/>
          <a:p>
            <a:r>
              <a:rPr lang="en-US" b="1" dirty="0" smtClean="0"/>
              <a:t>Our proposed system</a:t>
            </a:r>
            <a:endParaRPr lang="en-IN" b="1" dirty="0"/>
          </a:p>
        </p:txBody>
      </p:sp>
      <p:sp>
        <p:nvSpPr>
          <p:cNvPr id="3" name="Content Placeholder 2"/>
          <p:cNvSpPr>
            <a:spLocks noGrp="1"/>
          </p:cNvSpPr>
          <p:nvPr>
            <p:ph idx="1"/>
          </p:nvPr>
        </p:nvSpPr>
        <p:spPr/>
        <p:txBody>
          <a:bodyPr>
            <a:normAutofit/>
          </a:bodyPr>
          <a:lstStyle/>
          <a:p>
            <a:pPr>
              <a:lnSpc>
                <a:spcPct val="150000"/>
              </a:lnSpc>
            </a:pPr>
            <a:r>
              <a:rPr lang="en-US" sz="2000" dirty="0" smtClean="0"/>
              <a:t>We proposed a system that will learn how to write articles based on previous articles that are fed to the system.</a:t>
            </a:r>
            <a:endParaRPr lang="en-US" sz="2000" dirty="0"/>
          </a:p>
          <a:p>
            <a:pPr>
              <a:lnSpc>
                <a:spcPct val="150000"/>
              </a:lnSpc>
            </a:pPr>
            <a:r>
              <a:rPr lang="en-US" sz="2000" dirty="0" smtClean="0"/>
              <a:t>In each of these previous collection of articles, each sentence will be deconstructed, tagged and dependencies found.</a:t>
            </a:r>
          </a:p>
          <a:p>
            <a:pPr>
              <a:lnSpc>
                <a:spcPct val="150000"/>
              </a:lnSpc>
            </a:pPr>
            <a:r>
              <a:rPr lang="en-US" sz="2000" dirty="0" smtClean="0"/>
              <a:t>This will be stored in the database.</a:t>
            </a:r>
          </a:p>
          <a:p>
            <a:pPr>
              <a:lnSpc>
                <a:spcPct val="150000"/>
              </a:lnSpc>
            </a:pPr>
            <a:r>
              <a:rPr lang="en-US" sz="2000" dirty="0" smtClean="0"/>
              <a:t>Now the system will accept a basic input , in our case, a scorecard of a match. Based on this scorecard, the system will import important elements to read from the score card, use the existing database and form sentences for the data. </a:t>
            </a:r>
            <a:endParaRPr lang="en-IN" sz="2000" dirty="0"/>
          </a:p>
        </p:txBody>
      </p:sp>
    </p:spTree>
    <p:extLst>
      <p:ext uri="{BB962C8B-B14F-4D97-AF65-F5344CB8AC3E}">
        <p14:creationId xmlns:p14="http://schemas.microsoft.com/office/powerpoint/2010/main" val="295754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838200" y="365125"/>
            <a:ext cx="10515600" cy="1709745"/>
          </a:xfrm>
          <a:prstGeom prst="rect">
            <a:avLst/>
          </a:prstGeom>
          <a:noFill/>
          <a:ln>
            <a:noFill/>
          </a:ln>
        </p:spPr>
        <p:txBody>
          <a:bodyPr lIns="91425" tIns="45700" rIns="91425" bIns="45700" anchor="t" anchorCtr="0">
            <a:noAutofit/>
          </a:bodyPr>
          <a:lstStyle/>
          <a:p>
            <a:pPr marL="0" marR="0" lvl="0" indent="0" rtl="0">
              <a:lnSpc>
                <a:spcPct val="100000"/>
              </a:lnSpc>
              <a:spcBef>
                <a:spcPts val="0"/>
              </a:spcBef>
              <a:buClr>
                <a:schemeClr val="accent1"/>
              </a:buClr>
              <a:buSzPct val="25000"/>
              <a:buFont typeface="Trebuchet MS"/>
              <a:buNone/>
            </a:pPr>
            <a:r>
              <a:rPr lang="en-US" sz="3600" b="1" dirty="0" smtClean="0">
                <a:ea typeface="Trebuchet MS"/>
                <a:cs typeface="Trebuchet MS"/>
                <a:sym typeface="Trebuchet MS"/>
              </a:rPr>
              <a:t>Our proposed system:</a:t>
            </a:r>
            <a:br>
              <a:rPr lang="en-US" sz="3600" b="1" dirty="0" smtClean="0">
                <a:ea typeface="Trebuchet MS"/>
                <a:cs typeface="Trebuchet MS"/>
                <a:sym typeface="Trebuchet MS"/>
              </a:rPr>
            </a:br>
            <a:r>
              <a:rPr lang="en-US" sz="3600" b="1" i="1" dirty="0" smtClean="0">
                <a:ea typeface="Trebuchet MS"/>
                <a:cs typeface="Trebuchet MS"/>
                <a:sym typeface="Trebuchet MS"/>
              </a:rPr>
              <a:t>A basic visual block diagram for ‘Scribe’</a:t>
            </a:r>
            <a:endParaRPr lang="en-US" sz="3600" b="1" i="1" u="none" strike="noStrike" cap="none" baseline="0" dirty="0">
              <a:ea typeface="Trebuchet MS"/>
              <a:cs typeface="Trebuchet MS"/>
              <a:sym typeface="Trebuchet MS"/>
            </a:endParaRPr>
          </a:p>
        </p:txBody>
      </p:sp>
      <p:sp>
        <p:nvSpPr>
          <p:cNvPr id="189" name="Shape 189"/>
          <p:cNvSpPr/>
          <p:nvPr/>
        </p:nvSpPr>
        <p:spPr>
          <a:xfrm>
            <a:off x="3227127" y="2404997"/>
            <a:ext cx="1929008" cy="1290180"/>
          </a:xfrm>
          <a:prstGeom prst="rect">
            <a:avLst/>
          </a:prstGeom>
          <a:solidFill>
            <a:schemeClr val="accent1"/>
          </a:solidFill>
          <a:ln w="19050" cap="rnd" cmpd="sng">
            <a:solidFill>
              <a:srgbClr val="698D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dirty="0">
                <a:solidFill>
                  <a:schemeClr val="lt1"/>
                </a:solidFill>
                <a:latin typeface="Trebuchet MS" panose="020B0603020202020204" pitchFamily="34" charset="0"/>
                <a:ea typeface="Trebuchet MS"/>
                <a:cs typeface="Trebuchet MS"/>
                <a:sym typeface="Trebuchet MS"/>
              </a:rPr>
              <a:t>System </a:t>
            </a:r>
          </a:p>
        </p:txBody>
      </p:sp>
      <p:sp>
        <p:nvSpPr>
          <p:cNvPr id="190" name="Shape 190"/>
          <p:cNvSpPr txBox="1"/>
          <p:nvPr/>
        </p:nvSpPr>
        <p:spPr>
          <a:xfrm>
            <a:off x="1263627" y="2405017"/>
            <a:ext cx="1352811"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err="1">
                <a:solidFill>
                  <a:srgbClr val="0070C0"/>
                </a:solidFill>
                <a:latin typeface="Trebuchet MS" panose="020B0603020202020204" pitchFamily="34" charset="0"/>
                <a:ea typeface="Trebuchet MS"/>
                <a:cs typeface="Trebuchet MS"/>
                <a:sym typeface="Trebuchet MS"/>
              </a:rPr>
              <a:t>Sachin</a:t>
            </a:r>
            <a:r>
              <a:rPr lang="en-US" sz="1800" b="0" i="0" u="none" strike="noStrike" cap="none" baseline="0" dirty="0">
                <a:solidFill>
                  <a:srgbClr val="0070C0"/>
                </a:solidFill>
                <a:latin typeface="Trebuchet MS" panose="020B0603020202020204" pitchFamily="34" charset="0"/>
                <a:ea typeface="Trebuchet MS"/>
                <a:cs typeface="Trebuchet MS"/>
                <a:sym typeface="Trebuchet MS"/>
              </a:rPr>
              <a:t> scored 100 runs on 66 balls</a:t>
            </a:r>
          </a:p>
        </p:txBody>
      </p:sp>
      <p:cxnSp>
        <p:nvCxnSpPr>
          <p:cNvPr id="191" name="Shape 191"/>
          <p:cNvCxnSpPr>
            <a:endCxn id="189" idx="1"/>
          </p:cNvCxnSpPr>
          <p:nvPr/>
        </p:nvCxnSpPr>
        <p:spPr>
          <a:xfrm>
            <a:off x="1022429" y="3043787"/>
            <a:ext cx="2204700" cy="6300"/>
          </a:xfrm>
          <a:prstGeom prst="straightConnector1">
            <a:avLst/>
          </a:prstGeom>
          <a:noFill/>
          <a:ln w="12700" cap="rnd" cmpd="sng">
            <a:solidFill>
              <a:schemeClr val="accent1"/>
            </a:solidFill>
            <a:prstDash val="solid"/>
            <a:round/>
            <a:headEnd type="none" w="med" len="med"/>
            <a:tailEnd type="triangle" w="lg" len="lg"/>
          </a:ln>
        </p:spPr>
      </p:cxnSp>
      <p:sp>
        <p:nvSpPr>
          <p:cNvPr id="192" name="Shape 192"/>
          <p:cNvSpPr/>
          <p:nvPr/>
        </p:nvSpPr>
        <p:spPr>
          <a:xfrm>
            <a:off x="6153206" y="2404997"/>
            <a:ext cx="1856935" cy="1290180"/>
          </a:xfrm>
          <a:prstGeom prst="rect">
            <a:avLst/>
          </a:prstGeom>
          <a:solidFill>
            <a:schemeClr val="accent1"/>
          </a:solidFill>
          <a:ln w="19050" cap="rnd" cmpd="sng">
            <a:solidFill>
              <a:srgbClr val="698D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Trebuchet MS" panose="020B0603020202020204" pitchFamily="34" charset="0"/>
                <a:ea typeface="Trebuchet MS"/>
                <a:cs typeface="Trebuchet MS"/>
                <a:sym typeface="Trebuchet MS"/>
              </a:rPr>
              <a:t>System learns</a:t>
            </a:r>
          </a:p>
        </p:txBody>
      </p:sp>
      <p:sp>
        <p:nvSpPr>
          <p:cNvPr id="193" name="Shape 193"/>
          <p:cNvSpPr/>
          <p:nvPr/>
        </p:nvSpPr>
        <p:spPr>
          <a:xfrm>
            <a:off x="3227127" y="4709753"/>
            <a:ext cx="1929008" cy="1290180"/>
          </a:xfrm>
          <a:prstGeom prst="rect">
            <a:avLst/>
          </a:prstGeom>
          <a:solidFill>
            <a:schemeClr val="accent1"/>
          </a:solidFill>
          <a:ln w="19050" cap="rnd" cmpd="sng">
            <a:solidFill>
              <a:srgbClr val="698D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Trebuchet MS" panose="020B0603020202020204" pitchFamily="34" charset="0"/>
                <a:ea typeface="Trebuchet MS"/>
                <a:cs typeface="Trebuchet MS"/>
                <a:sym typeface="Trebuchet MS"/>
              </a:rPr>
              <a:t>Enter raw data:</a:t>
            </a:r>
          </a:p>
        </p:txBody>
      </p:sp>
      <p:sp>
        <p:nvSpPr>
          <p:cNvPr id="194" name="Shape 194"/>
          <p:cNvSpPr txBox="1"/>
          <p:nvPr/>
        </p:nvSpPr>
        <p:spPr>
          <a:xfrm>
            <a:off x="1022559" y="4893198"/>
            <a:ext cx="1454753"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rgbClr val="0070C0"/>
                </a:solidFill>
                <a:latin typeface="Trebuchet MS" panose="020B0603020202020204" pitchFamily="34" charset="0"/>
                <a:ea typeface="Trebuchet MS"/>
                <a:cs typeface="Trebuchet MS"/>
                <a:sym typeface="Trebuchet MS"/>
              </a:rPr>
              <a:t>“</a:t>
            </a:r>
            <a:r>
              <a:rPr lang="en-US" sz="1800" b="0" i="0" u="none" strike="noStrike" cap="none" baseline="0" dirty="0" err="1">
                <a:solidFill>
                  <a:srgbClr val="0070C0"/>
                </a:solidFill>
                <a:latin typeface="Trebuchet MS" panose="020B0603020202020204" pitchFamily="34" charset="0"/>
                <a:ea typeface="Trebuchet MS"/>
                <a:cs typeface="Trebuchet MS"/>
                <a:sym typeface="Trebuchet MS"/>
              </a:rPr>
              <a:t>kohli</a:t>
            </a:r>
            <a:r>
              <a:rPr lang="en-US" sz="1800" b="0" i="0" u="none" strike="noStrike" cap="none" baseline="0" dirty="0">
                <a:solidFill>
                  <a:srgbClr val="0070C0"/>
                </a:solidFill>
                <a:latin typeface="Trebuchet MS" panose="020B0603020202020204" pitchFamily="34" charset="0"/>
                <a:ea typeface="Trebuchet MS"/>
                <a:cs typeface="Trebuchet MS"/>
                <a:sym typeface="Trebuchet MS"/>
              </a:rPr>
              <a:t>”, “66 runs”, “30 balls”</a:t>
            </a:r>
          </a:p>
        </p:txBody>
      </p:sp>
      <p:cxnSp>
        <p:nvCxnSpPr>
          <p:cNvPr id="195" name="Shape 195"/>
          <p:cNvCxnSpPr/>
          <p:nvPr/>
        </p:nvCxnSpPr>
        <p:spPr>
          <a:xfrm>
            <a:off x="1022547" y="5472332"/>
            <a:ext cx="2101867" cy="14068"/>
          </a:xfrm>
          <a:prstGeom prst="straightConnector1">
            <a:avLst/>
          </a:prstGeom>
          <a:noFill/>
          <a:ln w="12700" cap="rnd" cmpd="sng">
            <a:solidFill>
              <a:schemeClr val="accent1"/>
            </a:solidFill>
            <a:prstDash val="solid"/>
            <a:round/>
            <a:headEnd type="none" w="med" len="med"/>
            <a:tailEnd type="triangle" w="lg" len="lg"/>
          </a:ln>
        </p:spPr>
      </p:cxnSp>
      <p:sp>
        <p:nvSpPr>
          <p:cNvPr id="196" name="Shape 196"/>
          <p:cNvSpPr/>
          <p:nvPr/>
        </p:nvSpPr>
        <p:spPr>
          <a:xfrm>
            <a:off x="6113509" y="4709753"/>
            <a:ext cx="1929008" cy="1290180"/>
          </a:xfrm>
          <a:prstGeom prst="rect">
            <a:avLst/>
          </a:prstGeom>
          <a:solidFill>
            <a:schemeClr val="accent1"/>
          </a:solidFill>
          <a:ln w="19050" cap="rnd" cmpd="sng">
            <a:solidFill>
              <a:srgbClr val="698D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Trebuchet MS" panose="020B0603020202020204" pitchFamily="34" charset="0"/>
                <a:ea typeface="Trebuchet MS"/>
                <a:cs typeface="Trebuchet MS"/>
                <a:sym typeface="Trebuchet MS"/>
              </a:rPr>
              <a:t>Output:</a:t>
            </a:r>
          </a:p>
          <a:p>
            <a:pPr marL="0" marR="0" lvl="0" indent="0" algn="ctr" rtl="0">
              <a:spcBef>
                <a:spcPts val="0"/>
              </a:spcBef>
              <a:buSzPct val="25000"/>
              <a:buNone/>
            </a:pPr>
            <a:r>
              <a:rPr lang="en-US" sz="1800" b="0" i="0" u="none" strike="noStrike" cap="none" baseline="0">
                <a:solidFill>
                  <a:schemeClr val="lt1"/>
                </a:solidFill>
                <a:latin typeface="Trebuchet MS" panose="020B0603020202020204" pitchFamily="34" charset="0"/>
                <a:ea typeface="Trebuchet MS"/>
                <a:cs typeface="Trebuchet MS"/>
                <a:sym typeface="Trebuchet MS"/>
              </a:rPr>
              <a:t>Kohli scored 66 runs on 30 balls</a:t>
            </a:r>
          </a:p>
        </p:txBody>
      </p:sp>
      <p:sp>
        <p:nvSpPr>
          <p:cNvPr id="197" name="Shape 197"/>
          <p:cNvSpPr txBox="1"/>
          <p:nvPr/>
        </p:nvSpPr>
        <p:spPr>
          <a:xfrm>
            <a:off x="8582679" y="2543516"/>
            <a:ext cx="1871003"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rgbClr val="0070C0"/>
                </a:solidFill>
                <a:latin typeface="Trebuchet MS" panose="020B0603020202020204" pitchFamily="34" charset="0"/>
                <a:ea typeface="Trebuchet MS"/>
                <a:cs typeface="Trebuchet MS"/>
                <a:sym typeface="Trebuchet MS"/>
              </a:rPr>
              <a:t>Natural language understanding </a:t>
            </a:r>
          </a:p>
        </p:txBody>
      </p:sp>
      <p:sp>
        <p:nvSpPr>
          <p:cNvPr id="198" name="Shape 198"/>
          <p:cNvSpPr txBox="1"/>
          <p:nvPr/>
        </p:nvSpPr>
        <p:spPr>
          <a:xfrm>
            <a:off x="8434979" y="5031698"/>
            <a:ext cx="2166425"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rgbClr val="0070C0"/>
                </a:solidFill>
                <a:latin typeface="Trebuchet MS" panose="020B0603020202020204" pitchFamily="34" charset="0"/>
                <a:ea typeface="Trebuchet MS"/>
                <a:cs typeface="Trebuchet MS"/>
                <a:sym typeface="Trebuchet MS"/>
              </a:rPr>
              <a:t>Natural language generation </a:t>
            </a:r>
          </a:p>
        </p:txBody>
      </p:sp>
    </p:spTree>
    <p:extLst>
      <p:ext uri="{BB962C8B-B14F-4D97-AF65-F5344CB8AC3E}">
        <p14:creationId xmlns:p14="http://schemas.microsoft.com/office/powerpoint/2010/main" val="4717533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5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fade">
                                      <p:cBhvr>
                                        <p:cTn id="22" dur="500"/>
                                        <p:tgtEl>
                                          <p:spTgt spid="1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7"/>
                                        </p:tgtEl>
                                        <p:attrNameLst>
                                          <p:attrName>style.visibility</p:attrName>
                                        </p:attrNameLst>
                                      </p:cBhvr>
                                      <p:to>
                                        <p:strVal val="visible"/>
                                      </p:to>
                                    </p:set>
                                    <p:animEffect transition="in" filter="fade">
                                      <p:cBhvr>
                                        <p:cTn id="27" dur="500"/>
                                        <p:tgtEl>
                                          <p:spTgt spid="19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fade">
                                      <p:cBhvr>
                                        <p:cTn id="32" dur="500"/>
                                        <p:tgtEl>
                                          <p:spTgt spid="1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fade">
                                      <p:cBhvr>
                                        <p:cTn id="37" dur="500"/>
                                        <p:tgtEl>
                                          <p:spTgt spid="1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5"/>
                                        </p:tgtEl>
                                        <p:attrNameLst>
                                          <p:attrName>style.visibility</p:attrName>
                                        </p:attrNameLst>
                                      </p:cBhvr>
                                      <p:to>
                                        <p:strVal val="visible"/>
                                      </p:to>
                                    </p:set>
                                    <p:animEffect transition="in" filter="fade">
                                      <p:cBhvr>
                                        <p:cTn id="42" dur="500"/>
                                        <p:tgtEl>
                                          <p:spTgt spid="19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6"/>
                                        </p:tgtEl>
                                        <p:attrNameLst>
                                          <p:attrName>style.visibility</p:attrName>
                                        </p:attrNameLst>
                                      </p:cBhvr>
                                      <p:to>
                                        <p:strVal val="visible"/>
                                      </p:to>
                                    </p:set>
                                    <p:animEffect transition="in" filter="fade">
                                      <p:cBhvr>
                                        <p:cTn id="47" dur="500"/>
                                        <p:tgtEl>
                                          <p:spTgt spid="19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8"/>
                                        </p:tgtEl>
                                        <p:attrNameLst>
                                          <p:attrName>style.visibility</p:attrName>
                                        </p:attrNameLst>
                                      </p:cBhvr>
                                      <p:to>
                                        <p:strVal val="visible"/>
                                      </p:to>
                                    </p:set>
                                    <p:animEffect transition="in" filter="fade">
                                      <p:cBhvr>
                                        <p:cTn id="52"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ctrTitle"/>
          </p:nvPr>
        </p:nvSpPr>
        <p:spPr>
          <a:xfrm>
            <a:off x="2216906" y="250089"/>
            <a:ext cx="8096556" cy="1616320"/>
          </a:xfrm>
          <a:prstGeom prst="rect">
            <a:avLst/>
          </a:prstGeom>
          <a:noFill/>
          <a:ln>
            <a:noFill/>
          </a:ln>
        </p:spPr>
        <p:txBody>
          <a:bodyPr lIns="91425" tIns="45700" rIns="91425" bIns="45700" anchor="b" anchorCtr="0">
            <a:noAutofit/>
          </a:bodyPr>
          <a:lstStyle/>
          <a:p>
            <a:pPr marL="0" marR="0" lvl="0" indent="0" rtl="0">
              <a:spcBef>
                <a:spcPts val="0"/>
              </a:spcBef>
              <a:buClr>
                <a:schemeClr val="accent1"/>
              </a:buClr>
              <a:buSzPct val="25000"/>
              <a:buFont typeface="Trebuchet MS"/>
              <a:buNone/>
            </a:pPr>
            <a:r>
              <a:rPr lang="en-US" sz="5400" b="0" i="0" u="none" strike="noStrike" cap="none" baseline="0" dirty="0" smtClean="0">
                <a:latin typeface="Trebuchet MS"/>
                <a:ea typeface="Trebuchet MS"/>
                <a:cs typeface="Trebuchet MS"/>
                <a:sym typeface="Trebuchet MS"/>
              </a:rPr>
              <a:t>phases of </a:t>
            </a:r>
            <a:r>
              <a:rPr lang="en-US" sz="5400" b="0" i="0" u="none" strike="noStrike" cap="none" baseline="0" dirty="0">
                <a:latin typeface="Trebuchet MS"/>
                <a:ea typeface="Trebuchet MS"/>
                <a:cs typeface="Trebuchet MS"/>
                <a:sym typeface="Trebuchet MS"/>
              </a:rPr>
              <a:t>SCRIBE</a:t>
            </a:r>
          </a:p>
        </p:txBody>
      </p:sp>
      <p:cxnSp>
        <p:nvCxnSpPr>
          <p:cNvPr id="177" name="Shape 177"/>
          <p:cNvCxnSpPr>
            <a:stCxn id="176" idx="2"/>
          </p:cNvCxnSpPr>
          <p:nvPr/>
        </p:nvCxnSpPr>
        <p:spPr>
          <a:xfrm flipH="1">
            <a:off x="4246182" y="1866410"/>
            <a:ext cx="2019000" cy="1064700"/>
          </a:xfrm>
          <a:prstGeom prst="straightConnector1">
            <a:avLst/>
          </a:prstGeom>
          <a:noFill/>
          <a:ln w="12700" cap="rnd" cmpd="sng">
            <a:solidFill>
              <a:schemeClr val="accent1"/>
            </a:solidFill>
            <a:prstDash val="solid"/>
            <a:round/>
            <a:headEnd type="none" w="med" len="med"/>
            <a:tailEnd type="triangle" w="lg" len="lg"/>
          </a:ln>
        </p:spPr>
      </p:cxnSp>
      <p:sp>
        <p:nvSpPr>
          <p:cNvPr id="178" name="Shape 178"/>
          <p:cNvSpPr txBox="1"/>
          <p:nvPr/>
        </p:nvSpPr>
        <p:spPr>
          <a:xfrm>
            <a:off x="2169175" y="2931111"/>
            <a:ext cx="355522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tx1"/>
                </a:solidFill>
                <a:latin typeface="Trebuchet MS"/>
                <a:ea typeface="Trebuchet MS"/>
                <a:cs typeface="Trebuchet MS"/>
                <a:sym typeface="Trebuchet MS"/>
              </a:rPr>
              <a:t>Natural language </a:t>
            </a:r>
          </a:p>
          <a:p>
            <a:pPr marL="0" marR="0" lvl="0" indent="0" algn="l" rtl="0">
              <a:spcBef>
                <a:spcPts val="0"/>
              </a:spcBef>
              <a:buSzPct val="25000"/>
              <a:buNone/>
            </a:pPr>
            <a:r>
              <a:rPr lang="en-US" sz="1800" b="0" i="0" u="none" strike="noStrike" cap="none" baseline="0" dirty="0">
                <a:solidFill>
                  <a:schemeClr val="tx1"/>
                </a:solidFill>
                <a:latin typeface="Trebuchet MS"/>
                <a:ea typeface="Trebuchet MS"/>
                <a:cs typeface="Trebuchet MS"/>
                <a:sym typeface="Trebuchet MS"/>
              </a:rPr>
              <a:t>understanding   </a:t>
            </a:r>
          </a:p>
        </p:txBody>
      </p:sp>
      <p:cxnSp>
        <p:nvCxnSpPr>
          <p:cNvPr id="179" name="Shape 179"/>
          <p:cNvCxnSpPr>
            <a:stCxn id="176" idx="2"/>
          </p:cNvCxnSpPr>
          <p:nvPr/>
        </p:nvCxnSpPr>
        <p:spPr>
          <a:xfrm>
            <a:off x="6265182" y="1866410"/>
            <a:ext cx="2628000" cy="964500"/>
          </a:xfrm>
          <a:prstGeom prst="straightConnector1">
            <a:avLst/>
          </a:prstGeom>
          <a:noFill/>
          <a:ln w="12700" cap="rnd" cmpd="sng">
            <a:solidFill>
              <a:schemeClr val="accent1"/>
            </a:solidFill>
            <a:prstDash val="solid"/>
            <a:round/>
            <a:headEnd type="none" w="med" len="med"/>
            <a:tailEnd type="triangle" w="lg" len="lg"/>
          </a:ln>
        </p:spPr>
      </p:cxnSp>
      <p:sp>
        <p:nvSpPr>
          <p:cNvPr id="181" name="Shape 181"/>
          <p:cNvSpPr txBox="1"/>
          <p:nvPr/>
        </p:nvSpPr>
        <p:spPr>
          <a:xfrm>
            <a:off x="1465558" y="3845509"/>
            <a:ext cx="3106455" cy="923329"/>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800" b="0" i="0" u="none" strike="noStrike" cap="none" baseline="0" dirty="0">
                <a:solidFill>
                  <a:schemeClr val="tx1"/>
                </a:solidFill>
                <a:latin typeface="Trebuchet MS"/>
                <a:ea typeface="Trebuchet MS"/>
                <a:cs typeface="Trebuchet MS"/>
                <a:sym typeface="Trebuchet MS"/>
              </a:rPr>
              <a:t>The part of the system that learns the English language syntax</a:t>
            </a:r>
          </a:p>
        </p:txBody>
      </p:sp>
      <p:sp>
        <p:nvSpPr>
          <p:cNvPr id="182" name="Shape 182"/>
          <p:cNvSpPr txBox="1"/>
          <p:nvPr/>
        </p:nvSpPr>
        <p:spPr>
          <a:xfrm>
            <a:off x="7579182" y="3845509"/>
            <a:ext cx="3757808" cy="1200329"/>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800" b="0" i="0" u="none" strike="noStrike" cap="none" baseline="0" dirty="0">
                <a:solidFill>
                  <a:schemeClr val="tx1"/>
                </a:solidFill>
                <a:latin typeface="Trebuchet MS"/>
                <a:ea typeface="Trebuchet MS"/>
                <a:cs typeface="Trebuchet MS"/>
                <a:sym typeface="Trebuchet MS"/>
              </a:rPr>
              <a:t>The part of the system that gives the output in English language, based on raw data on the news events.</a:t>
            </a:r>
          </a:p>
        </p:txBody>
      </p:sp>
      <p:sp>
        <p:nvSpPr>
          <p:cNvPr id="9" name="Shape 178"/>
          <p:cNvSpPr txBox="1"/>
          <p:nvPr/>
        </p:nvSpPr>
        <p:spPr>
          <a:xfrm>
            <a:off x="8162222" y="2931110"/>
            <a:ext cx="355522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tx1"/>
                </a:solidFill>
                <a:latin typeface="Trebuchet MS"/>
                <a:ea typeface="Trebuchet MS"/>
                <a:cs typeface="Trebuchet MS"/>
                <a:sym typeface="Trebuchet MS"/>
              </a:rPr>
              <a:t>Natural language </a:t>
            </a:r>
          </a:p>
          <a:p>
            <a:pPr marL="0" marR="0" lvl="0" indent="0" algn="l" rtl="0">
              <a:spcBef>
                <a:spcPts val="0"/>
              </a:spcBef>
              <a:buSzPct val="25000"/>
              <a:buNone/>
            </a:pPr>
            <a:r>
              <a:rPr lang="en-US" sz="1800" dirty="0" smtClean="0">
                <a:solidFill>
                  <a:schemeClr val="tx1"/>
                </a:solidFill>
                <a:latin typeface="Trebuchet MS"/>
                <a:ea typeface="Trebuchet MS"/>
                <a:cs typeface="Trebuchet MS"/>
                <a:sym typeface="Trebuchet MS"/>
              </a:rPr>
              <a:t>generation</a:t>
            </a:r>
            <a:r>
              <a:rPr lang="en-US" sz="1800" b="0" i="0" u="none" strike="noStrike" cap="none" baseline="0" dirty="0" smtClean="0">
                <a:solidFill>
                  <a:schemeClr val="tx1"/>
                </a:solidFill>
                <a:latin typeface="Trebuchet MS"/>
                <a:ea typeface="Trebuchet MS"/>
                <a:cs typeface="Trebuchet MS"/>
                <a:sym typeface="Trebuchet MS"/>
              </a:rPr>
              <a:t>  </a:t>
            </a:r>
            <a:endParaRPr lang="en-US" sz="1800" b="0" i="0" u="none" strike="noStrike" cap="none" baseline="0" dirty="0">
              <a:solidFill>
                <a:schemeClr val="tx1"/>
              </a:solidFill>
              <a:latin typeface="Trebuchet MS"/>
              <a:ea typeface="Trebuchet MS"/>
              <a:cs typeface="Trebuchet MS"/>
              <a:sym typeface="Trebuchet MS"/>
            </a:endParaRPr>
          </a:p>
        </p:txBody>
      </p:sp>
    </p:spTree>
    <p:extLst>
      <p:ext uri="{BB962C8B-B14F-4D97-AF65-F5344CB8AC3E}">
        <p14:creationId xmlns:p14="http://schemas.microsoft.com/office/powerpoint/2010/main" val="160944373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fade">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1"/>
                                        </p:tgtEl>
                                        <p:attrNameLst>
                                          <p:attrName>style.visibility</p:attrName>
                                        </p:attrNameLst>
                                      </p:cBhvr>
                                      <p:to>
                                        <p:strVal val="visible"/>
                                      </p:to>
                                    </p:set>
                                    <p:animEffect transition="in" filter="fade">
                                      <p:cBhvr>
                                        <p:cTn id="27" dur="500"/>
                                        <p:tgtEl>
                                          <p:spTgt spid="1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fade">
                                      <p:cBhvr>
                                        <p:cTn id="32"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10"/>
            <a:ext cx="10515600" cy="1325563"/>
          </a:xfrm>
        </p:spPr>
        <p:txBody>
          <a:bodyPr/>
          <a:lstStyle/>
          <a:p>
            <a:r>
              <a:rPr lang="en-US" b="1" dirty="0" smtClean="0"/>
              <a:t>Detailed concept</a:t>
            </a:r>
            <a:endParaRPr lang="en-IN" b="1" dirty="0"/>
          </a:p>
        </p:txBody>
      </p:sp>
      <p:sp>
        <p:nvSpPr>
          <p:cNvPr id="3" name="Content Placeholder 2"/>
          <p:cNvSpPr>
            <a:spLocks noGrp="1"/>
          </p:cNvSpPr>
          <p:nvPr>
            <p:ph idx="1"/>
          </p:nvPr>
        </p:nvSpPr>
        <p:spPr>
          <a:xfrm>
            <a:off x="838200" y="1168802"/>
            <a:ext cx="10515600" cy="4806995"/>
          </a:xfrm>
        </p:spPr>
        <p:txBody>
          <a:bodyPr>
            <a:noAutofit/>
          </a:bodyPr>
          <a:lstStyle/>
          <a:p>
            <a:pPr marL="342900" indent="-342900">
              <a:lnSpc>
                <a:spcPct val="160000"/>
              </a:lnSpc>
              <a:buFont typeface="+mj-lt"/>
              <a:buAutoNum type="arabicPeriod"/>
            </a:pPr>
            <a:r>
              <a:rPr lang="en-US" sz="2000" dirty="0" smtClean="0"/>
              <a:t>With the help of Stanford NLP libraries, we have designed a Parser v1.0 for our project that will tokenize the text.</a:t>
            </a:r>
          </a:p>
          <a:p>
            <a:pPr marL="342900" indent="-342900">
              <a:lnSpc>
                <a:spcPct val="160000"/>
              </a:lnSpc>
              <a:buFont typeface="+mj-lt"/>
              <a:buAutoNum type="arabicPeriod"/>
            </a:pPr>
            <a:r>
              <a:rPr lang="en-US" sz="2000" dirty="0" smtClean="0"/>
              <a:t>This tokenized input data will be sent to our database used here.</a:t>
            </a:r>
          </a:p>
          <a:p>
            <a:pPr marL="342900" indent="-342900">
              <a:lnSpc>
                <a:spcPct val="160000"/>
              </a:lnSpc>
              <a:buFont typeface="+mj-lt"/>
              <a:buAutoNum type="arabicPeriod"/>
            </a:pPr>
            <a:r>
              <a:rPr lang="en-US" sz="2000" dirty="0" smtClean="0"/>
              <a:t>The database that we have used in our project will be MongoDB database.</a:t>
            </a:r>
          </a:p>
          <a:p>
            <a:pPr marL="342900" indent="-342900">
              <a:lnSpc>
                <a:spcPct val="160000"/>
              </a:lnSpc>
              <a:buFont typeface="+mj-lt"/>
              <a:buAutoNum type="arabicPeriod"/>
            </a:pPr>
            <a:r>
              <a:rPr lang="en-US" sz="2000" dirty="0" smtClean="0"/>
              <a:t>This data will be formatted using a </a:t>
            </a:r>
            <a:r>
              <a:rPr lang="en-US" sz="2000" dirty="0" err="1" smtClean="0"/>
              <a:t>mongoDB</a:t>
            </a:r>
            <a:r>
              <a:rPr lang="en-US" sz="2000" dirty="0" smtClean="0"/>
              <a:t> formatter</a:t>
            </a:r>
          </a:p>
          <a:p>
            <a:pPr marL="342900" indent="-342900">
              <a:lnSpc>
                <a:spcPct val="160000"/>
              </a:lnSpc>
              <a:buFont typeface="+mj-lt"/>
              <a:buAutoNum type="arabicPeriod"/>
            </a:pPr>
            <a:r>
              <a:rPr lang="en-US" sz="2000" dirty="0" smtClean="0"/>
              <a:t>Now for the input side, we have designed the Realized engine of this system.</a:t>
            </a:r>
          </a:p>
          <a:p>
            <a:pPr marL="342900" indent="-342900">
              <a:lnSpc>
                <a:spcPct val="160000"/>
              </a:lnSpc>
              <a:buFont typeface="+mj-lt"/>
              <a:buAutoNum type="arabicPeriod"/>
            </a:pPr>
            <a:r>
              <a:rPr lang="en-US" sz="2000" dirty="0" smtClean="0"/>
              <a:t>The realizer will accept data input from the user, map this input to the previous sentence structures stored in the database.</a:t>
            </a:r>
          </a:p>
          <a:p>
            <a:pPr marL="342900" indent="-342900">
              <a:lnSpc>
                <a:spcPct val="160000"/>
              </a:lnSpc>
              <a:buFont typeface="+mj-lt"/>
              <a:buAutoNum type="arabicPeriod"/>
            </a:pPr>
            <a:r>
              <a:rPr lang="en-US" sz="2000" dirty="0" smtClean="0"/>
              <a:t>Based on that, new sentences will be formed by the Simple NLG module that we have used to produce sentences. </a:t>
            </a:r>
            <a:endParaRPr lang="en-IN" sz="1800" dirty="0"/>
          </a:p>
        </p:txBody>
      </p:sp>
    </p:spTree>
    <p:extLst>
      <p:ext uri="{BB962C8B-B14F-4D97-AF65-F5344CB8AC3E}">
        <p14:creationId xmlns:p14="http://schemas.microsoft.com/office/powerpoint/2010/main" val="371253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71" y="0"/>
            <a:ext cx="10515600" cy="1325563"/>
          </a:xfrm>
        </p:spPr>
        <p:txBody>
          <a:bodyPr/>
          <a:lstStyle/>
          <a:p>
            <a:r>
              <a:rPr lang="en-US" b="1" dirty="0" smtClean="0"/>
              <a:t>Implemented flow of the system</a:t>
            </a:r>
            <a:endParaRPr lang="en-IN" b="1" dirty="0"/>
          </a:p>
        </p:txBody>
      </p:sp>
      <p:pic>
        <p:nvPicPr>
          <p:cNvPr id="5" name="Content Placeholder 4"/>
          <p:cNvPicPr>
            <a:picLocks noGrp="1"/>
          </p:cNvPicPr>
          <p:nvPr>
            <p:ph idx="1"/>
          </p:nvPr>
        </p:nvPicPr>
        <p:blipFill rotWithShape="1">
          <a:blip r:embed="rId2"/>
          <a:srcRect l="41226" t="31590" r="12051" b="14257"/>
          <a:stretch/>
        </p:blipFill>
        <p:spPr bwMode="auto">
          <a:xfrm>
            <a:off x="3073137" y="1194329"/>
            <a:ext cx="4133856" cy="2693752"/>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45095" t="30086" r="15857" b="14887"/>
          <a:stretch/>
        </p:blipFill>
        <p:spPr bwMode="auto">
          <a:xfrm>
            <a:off x="3463469" y="3795745"/>
            <a:ext cx="3353192" cy="26567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543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43" y="0"/>
            <a:ext cx="10515600" cy="1325563"/>
          </a:xfrm>
        </p:spPr>
        <p:txBody>
          <a:bodyPr/>
          <a:lstStyle/>
          <a:p>
            <a:r>
              <a:rPr lang="en-US" b="1" dirty="0" smtClean="0"/>
              <a:t>Implementation of the system</a:t>
            </a:r>
            <a:br>
              <a:rPr lang="en-US" b="1" dirty="0" smtClean="0"/>
            </a:br>
            <a:r>
              <a:rPr lang="en-US" b="1" i="1" dirty="0" smtClean="0"/>
              <a:t>parser</a:t>
            </a:r>
            <a:endParaRPr lang="en-IN" b="1" i="1" dirty="0"/>
          </a:p>
        </p:txBody>
      </p:sp>
      <p:sp>
        <p:nvSpPr>
          <p:cNvPr id="3" name="Content Placeholder 2"/>
          <p:cNvSpPr>
            <a:spLocks noGrp="1"/>
          </p:cNvSpPr>
          <p:nvPr>
            <p:ph idx="1"/>
          </p:nvPr>
        </p:nvSpPr>
        <p:spPr>
          <a:xfrm>
            <a:off x="596543" y="965915"/>
            <a:ext cx="10515600" cy="5696142"/>
          </a:xfrm>
        </p:spPr>
        <p:txBody>
          <a:bodyPr>
            <a:normAutofit fontScale="77500" lnSpcReduction="20000"/>
          </a:bodyPr>
          <a:lstStyle/>
          <a:p>
            <a:endParaRPr lang="en-US" sz="2900" dirty="0" smtClean="0"/>
          </a:p>
          <a:p>
            <a:r>
              <a:rPr lang="en-US" sz="2900" dirty="0" smtClean="0"/>
              <a:t>we now will begin with the implementation aspect of the project</a:t>
            </a:r>
            <a:endParaRPr lang="en-US" sz="2900" b="1" dirty="0" smtClean="0"/>
          </a:p>
          <a:p>
            <a:pPr marL="0" indent="0">
              <a:lnSpc>
                <a:spcPct val="150000"/>
              </a:lnSpc>
              <a:buNone/>
            </a:pPr>
            <a:r>
              <a:rPr lang="en-US" sz="2900" b="1" dirty="0" smtClean="0"/>
              <a:t>Parsing</a:t>
            </a:r>
          </a:p>
          <a:p>
            <a:pPr marL="0" indent="0">
              <a:lnSpc>
                <a:spcPct val="150000"/>
              </a:lnSpc>
              <a:buNone/>
            </a:pPr>
            <a:r>
              <a:rPr lang="en-US" sz="2900" dirty="0" smtClean="0">
                <a:ea typeface="Trebuchet MS"/>
                <a:cs typeface="Trebuchet MS"/>
                <a:sym typeface="Trebuchet MS"/>
              </a:rPr>
              <a:t>Also </a:t>
            </a:r>
            <a:r>
              <a:rPr lang="en-US" sz="2900" dirty="0">
                <a:ea typeface="Trebuchet MS"/>
                <a:cs typeface="Trebuchet MS"/>
                <a:sym typeface="Trebuchet MS"/>
              </a:rPr>
              <a:t>known as syntax analysis, consists of dividing a text in syntactically correlated parts of </a:t>
            </a:r>
            <a:r>
              <a:rPr lang="en-US" sz="2900" dirty="0" smtClean="0">
                <a:ea typeface="Trebuchet MS"/>
                <a:cs typeface="Trebuchet MS"/>
                <a:sym typeface="Trebuchet MS"/>
              </a:rPr>
              <a:t>words. It leads to formation of a </a:t>
            </a:r>
            <a:r>
              <a:rPr lang="en-US" sz="2900" dirty="0">
                <a:ea typeface="Trebuchet MS"/>
                <a:cs typeface="Trebuchet MS"/>
                <a:sym typeface="Trebuchet MS"/>
              </a:rPr>
              <a:t>tree that would tell you how exactly these words are joining together to make the overall sentence</a:t>
            </a:r>
            <a:r>
              <a:rPr lang="en-US" sz="2900" dirty="0" smtClean="0">
                <a:ea typeface="Trebuchet MS"/>
                <a:cs typeface="Trebuchet MS"/>
                <a:sym typeface="Trebuchet MS"/>
              </a:rPr>
              <a:t>. Components of parsing include:-</a:t>
            </a:r>
          </a:p>
          <a:p>
            <a:pPr>
              <a:lnSpc>
                <a:spcPct val="150000"/>
              </a:lnSpc>
            </a:pPr>
            <a:r>
              <a:rPr lang="en-US" sz="2900" dirty="0" smtClean="0">
                <a:ea typeface="Trebuchet MS"/>
                <a:cs typeface="Trebuchet MS"/>
                <a:sym typeface="Trebuchet MS"/>
              </a:rPr>
              <a:t>Text Segmentation</a:t>
            </a:r>
          </a:p>
          <a:p>
            <a:pPr marL="0" lvl="0" indent="0">
              <a:lnSpc>
                <a:spcPct val="150000"/>
              </a:lnSpc>
              <a:buNone/>
            </a:pPr>
            <a:r>
              <a:rPr lang="en-US" sz="2900" dirty="0" smtClean="0">
                <a:ea typeface="Trebuchet MS"/>
                <a:cs typeface="Trebuchet MS"/>
                <a:sym typeface="Trebuchet MS"/>
              </a:rPr>
              <a:t>Divides written </a:t>
            </a:r>
            <a:r>
              <a:rPr lang="en-US" sz="2900" dirty="0">
                <a:ea typeface="Trebuchet MS"/>
                <a:cs typeface="Trebuchet MS"/>
                <a:sym typeface="Trebuchet MS"/>
              </a:rPr>
              <a:t>text into meaningful </a:t>
            </a:r>
            <a:r>
              <a:rPr lang="en-US" sz="2900" dirty="0" smtClean="0">
                <a:ea typeface="Trebuchet MS"/>
                <a:cs typeface="Trebuchet MS"/>
                <a:sym typeface="Trebuchet MS"/>
              </a:rPr>
              <a:t>units by detecting the punctuation marks or full stop.</a:t>
            </a:r>
            <a:endParaRPr lang="en-US" sz="2900" dirty="0">
              <a:ea typeface="Trebuchet MS"/>
              <a:cs typeface="Trebuchet MS"/>
              <a:sym typeface="Trebuchet MS"/>
            </a:endParaRPr>
          </a:p>
          <a:p>
            <a:pPr>
              <a:lnSpc>
                <a:spcPct val="150000"/>
              </a:lnSpc>
            </a:pPr>
            <a:r>
              <a:rPr lang="en-US" sz="2900" dirty="0" smtClean="0">
                <a:ea typeface="Trebuchet MS"/>
                <a:cs typeface="Trebuchet MS"/>
                <a:sym typeface="Trebuchet MS"/>
              </a:rPr>
              <a:t>Tokenization</a:t>
            </a:r>
          </a:p>
          <a:p>
            <a:pPr marL="0" lvl="0" indent="0">
              <a:lnSpc>
                <a:spcPct val="150000"/>
              </a:lnSpc>
              <a:buNone/>
            </a:pPr>
            <a:r>
              <a:rPr lang="en-US" sz="2900" dirty="0" smtClean="0">
                <a:ea typeface="Trebuchet MS"/>
                <a:cs typeface="Trebuchet MS"/>
                <a:sym typeface="Trebuchet MS"/>
              </a:rPr>
              <a:t>It</a:t>
            </a:r>
            <a:r>
              <a:rPr lang="en-US" sz="2900" dirty="0">
                <a:ea typeface="Trebuchet MS"/>
                <a:cs typeface="Trebuchet MS"/>
                <a:sym typeface="Trebuchet MS"/>
              </a:rPr>
              <a:t> is the process of breaking a stream of text up into words, phrases, symbols, or other meaningful elements called tokens </a:t>
            </a:r>
          </a:p>
          <a:p>
            <a:endParaRPr lang="en-US" sz="2200" dirty="0" smtClean="0">
              <a:ea typeface="Trebuchet MS"/>
              <a:cs typeface="Trebuchet MS"/>
              <a:sym typeface="Trebuchet MS"/>
            </a:endParaRPr>
          </a:p>
          <a:p>
            <a:endParaRPr lang="en-US" sz="2200" dirty="0" smtClean="0">
              <a:ea typeface="Trebuchet MS"/>
              <a:cs typeface="Trebuchet MS"/>
              <a:sym typeface="Trebuchet MS"/>
            </a:endParaRPr>
          </a:p>
          <a:p>
            <a:pPr marL="0" lvl="0" indent="0">
              <a:spcBef>
                <a:spcPts val="0"/>
              </a:spcBef>
              <a:buSzPct val="25000"/>
              <a:buNone/>
            </a:pPr>
            <a:endParaRPr lang="en-US" sz="2400" dirty="0">
              <a:ea typeface="Trebuchet MS"/>
              <a:cs typeface="Trebuchet MS"/>
              <a:sym typeface="Trebuchet MS"/>
            </a:endParaRPr>
          </a:p>
          <a:p>
            <a:pPr marL="514350" indent="-514350">
              <a:buFont typeface="+mj-lt"/>
              <a:buAutoNum type="arabicPeriod"/>
            </a:pP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946282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1662</Words>
  <Application>Microsoft Office PowerPoint</Application>
  <PresentationFormat>Widescreen</PresentationFormat>
  <Paragraphs>250</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Times New Roman</vt:lpstr>
      <vt:lpstr>Trebuchet MS</vt:lpstr>
      <vt:lpstr>Wingdings</vt:lpstr>
      <vt:lpstr>Office Theme</vt:lpstr>
      <vt:lpstr>Scribe  A Natural Language Processing And Generation Engine</vt:lpstr>
      <vt:lpstr>Introduction :  the current scenario in journalism</vt:lpstr>
      <vt:lpstr>Introduction : our choice of domain and project</vt:lpstr>
      <vt:lpstr>Our proposed system</vt:lpstr>
      <vt:lpstr>Our proposed system: A basic visual block diagram for ‘Scribe’</vt:lpstr>
      <vt:lpstr>phases of SCRIBE</vt:lpstr>
      <vt:lpstr>Detailed concept</vt:lpstr>
      <vt:lpstr>Implemented flow of the system</vt:lpstr>
      <vt:lpstr>Implementation of the system parser</vt:lpstr>
      <vt:lpstr>Implementation of the system parser</vt:lpstr>
      <vt:lpstr>Implementation of the system parser</vt:lpstr>
      <vt:lpstr>Implementation of the system parser (Eg:- India scored 100 runs quickly.) </vt:lpstr>
      <vt:lpstr>The input file POS view</vt:lpstr>
      <vt:lpstr>MongoDB</vt:lpstr>
      <vt:lpstr>Implementation of the system MongoDB</vt:lpstr>
      <vt:lpstr>Contents and structure of MongoDB collection.</vt:lpstr>
      <vt:lpstr>PowerPoint Presentation</vt:lpstr>
      <vt:lpstr>Features of our MongoDB system</vt:lpstr>
      <vt:lpstr>PowerPoint Presentation</vt:lpstr>
      <vt:lpstr>PowerPoint Presentation</vt:lpstr>
      <vt:lpstr>PowerPoint Presentation</vt:lpstr>
      <vt:lpstr>PowerPoint Presentation</vt:lpstr>
      <vt:lpstr>PowerPoint Presentation</vt:lpstr>
      <vt:lpstr>From the basic users’ perpective</vt:lpstr>
      <vt:lpstr>Future scope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Scribe  a natural language processing and generation engine</dc:title>
  <dc:creator>rishabh vig</dc:creator>
  <cp:lastModifiedBy>Shende</cp:lastModifiedBy>
  <cp:revision>45</cp:revision>
  <dcterms:created xsi:type="dcterms:W3CDTF">2016-04-17T10:10:21Z</dcterms:created>
  <dcterms:modified xsi:type="dcterms:W3CDTF">2016-04-18T05:13:35Z</dcterms:modified>
</cp:coreProperties>
</file>