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2C0B99-1196-4BB1-BC78-8B8912AE8EFE}"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03EFB-8F18-499B-B870-A7A0C5EB80E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1638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2C0B99-1196-4BB1-BC78-8B8912AE8EFE}"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03EFB-8F18-499B-B870-A7A0C5EB80EF}" type="slidenum">
              <a:rPr lang="en-US" smtClean="0"/>
              <a:t>‹#›</a:t>
            </a:fld>
            <a:endParaRPr lang="en-US"/>
          </a:p>
        </p:txBody>
      </p:sp>
    </p:spTree>
    <p:extLst>
      <p:ext uri="{BB962C8B-B14F-4D97-AF65-F5344CB8AC3E}">
        <p14:creationId xmlns:p14="http://schemas.microsoft.com/office/powerpoint/2010/main" val="2094951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2C0B99-1196-4BB1-BC78-8B8912AE8EFE}"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03EFB-8F18-499B-B870-A7A0C5EB80EF}" type="slidenum">
              <a:rPr lang="en-US" smtClean="0"/>
              <a:t>‹#›</a:t>
            </a:fld>
            <a:endParaRPr lang="en-US"/>
          </a:p>
        </p:txBody>
      </p:sp>
    </p:spTree>
    <p:extLst>
      <p:ext uri="{BB962C8B-B14F-4D97-AF65-F5344CB8AC3E}">
        <p14:creationId xmlns:p14="http://schemas.microsoft.com/office/powerpoint/2010/main" val="222562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2C0B99-1196-4BB1-BC78-8B8912AE8EFE}"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03EFB-8F18-499B-B870-A7A0C5EB80EF}" type="slidenum">
              <a:rPr lang="en-US" smtClean="0"/>
              <a:t>‹#›</a:t>
            </a:fld>
            <a:endParaRPr lang="en-US"/>
          </a:p>
        </p:txBody>
      </p:sp>
    </p:spTree>
    <p:extLst>
      <p:ext uri="{BB962C8B-B14F-4D97-AF65-F5344CB8AC3E}">
        <p14:creationId xmlns:p14="http://schemas.microsoft.com/office/powerpoint/2010/main" val="1609628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2C0B99-1196-4BB1-BC78-8B8912AE8EFE}"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03EFB-8F18-499B-B870-A7A0C5EB80E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378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2C0B99-1196-4BB1-BC78-8B8912AE8EFE}"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03EFB-8F18-499B-B870-A7A0C5EB80EF}" type="slidenum">
              <a:rPr lang="en-US" smtClean="0"/>
              <a:t>‹#›</a:t>
            </a:fld>
            <a:endParaRPr lang="en-US"/>
          </a:p>
        </p:txBody>
      </p:sp>
    </p:spTree>
    <p:extLst>
      <p:ext uri="{BB962C8B-B14F-4D97-AF65-F5344CB8AC3E}">
        <p14:creationId xmlns:p14="http://schemas.microsoft.com/office/powerpoint/2010/main" val="405232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2C0B99-1196-4BB1-BC78-8B8912AE8EFE}" type="datetimeFigureOut">
              <a:rPr lang="en-US" smtClean="0"/>
              <a:t>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603EFB-8F18-499B-B870-A7A0C5EB80EF}" type="slidenum">
              <a:rPr lang="en-US" smtClean="0"/>
              <a:t>‹#›</a:t>
            </a:fld>
            <a:endParaRPr lang="en-US"/>
          </a:p>
        </p:txBody>
      </p:sp>
    </p:spTree>
    <p:extLst>
      <p:ext uri="{BB962C8B-B14F-4D97-AF65-F5344CB8AC3E}">
        <p14:creationId xmlns:p14="http://schemas.microsoft.com/office/powerpoint/2010/main" val="3535703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2C0B99-1196-4BB1-BC78-8B8912AE8EFE}" type="datetimeFigureOut">
              <a:rPr lang="en-US" smtClean="0"/>
              <a:t>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603EFB-8F18-499B-B870-A7A0C5EB80EF}" type="slidenum">
              <a:rPr lang="en-US" smtClean="0"/>
              <a:t>‹#›</a:t>
            </a:fld>
            <a:endParaRPr lang="en-US"/>
          </a:p>
        </p:txBody>
      </p:sp>
    </p:spTree>
    <p:extLst>
      <p:ext uri="{BB962C8B-B14F-4D97-AF65-F5344CB8AC3E}">
        <p14:creationId xmlns:p14="http://schemas.microsoft.com/office/powerpoint/2010/main" val="2807158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32C0B99-1196-4BB1-BC78-8B8912AE8EFE}" type="datetimeFigureOut">
              <a:rPr lang="en-US" smtClean="0"/>
              <a:t>2/10/2020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D603EFB-8F18-499B-B870-A7A0C5EB80EF}" type="slidenum">
              <a:rPr lang="en-US" smtClean="0"/>
              <a:t>‹#›</a:t>
            </a:fld>
            <a:endParaRPr lang="en-US"/>
          </a:p>
        </p:txBody>
      </p:sp>
    </p:spTree>
    <p:extLst>
      <p:ext uri="{BB962C8B-B14F-4D97-AF65-F5344CB8AC3E}">
        <p14:creationId xmlns:p14="http://schemas.microsoft.com/office/powerpoint/2010/main" val="4151476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32C0B99-1196-4BB1-BC78-8B8912AE8EFE}" type="datetimeFigureOut">
              <a:rPr lang="en-US" smtClean="0"/>
              <a:t>2/10/2020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D603EFB-8F18-499B-B870-A7A0C5EB80EF}" type="slidenum">
              <a:rPr lang="en-US" smtClean="0"/>
              <a:t>‹#›</a:t>
            </a:fld>
            <a:endParaRPr lang="en-US"/>
          </a:p>
        </p:txBody>
      </p:sp>
    </p:spTree>
    <p:extLst>
      <p:ext uri="{BB962C8B-B14F-4D97-AF65-F5344CB8AC3E}">
        <p14:creationId xmlns:p14="http://schemas.microsoft.com/office/powerpoint/2010/main" val="427203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2C0B99-1196-4BB1-BC78-8B8912AE8EFE}"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03EFB-8F18-499B-B870-A7A0C5EB80EF}" type="slidenum">
              <a:rPr lang="en-US" smtClean="0"/>
              <a:t>‹#›</a:t>
            </a:fld>
            <a:endParaRPr lang="en-US"/>
          </a:p>
        </p:txBody>
      </p:sp>
    </p:spTree>
    <p:extLst>
      <p:ext uri="{BB962C8B-B14F-4D97-AF65-F5344CB8AC3E}">
        <p14:creationId xmlns:p14="http://schemas.microsoft.com/office/powerpoint/2010/main" val="162607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32C0B99-1196-4BB1-BC78-8B8912AE8EFE}" type="datetimeFigureOut">
              <a:rPr lang="en-US" smtClean="0"/>
              <a:t>2/10/2020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D603EFB-8F18-499B-B870-A7A0C5EB80E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64406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76D2-35D4-4821-917F-4C083BCBE214}"/>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6A7C39B5-9FDC-4C34-987C-71D626DE20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50767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17B67-8FE7-4941-9002-5F9487CC0AE4}"/>
              </a:ext>
            </a:extLst>
          </p:cNvPr>
          <p:cNvSpPr>
            <a:spLocks noGrp="1"/>
          </p:cNvSpPr>
          <p:nvPr>
            <p:ph type="title"/>
          </p:nvPr>
        </p:nvSpPr>
        <p:spPr>
          <a:xfrm>
            <a:off x="0" y="18422"/>
            <a:ext cx="3108960" cy="1450757"/>
          </a:xfrm>
        </p:spPr>
        <p:txBody>
          <a:bodyPr/>
          <a:lstStyle/>
          <a:p>
            <a:r>
              <a:rPr lang="en-US" dirty="0"/>
              <a:t>Variables</a:t>
            </a:r>
          </a:p>
        </p:txBody>
      </p:sp>
      <p:sp>
        <p:nvSpPr>
          <p:cNvPr id="3" name="Content Placeholder 2">
            <a:extLst>
              <a:ext uri="{FF2B5EF4-FFF2-40B4-BE49-F238E27FC236}">
                <a16:creationId xmlns:a16="http://schemas.microsoft.com/office/drawing/2014/main" id="{3EBC50FA-5E21-4073-BEE1-31552624DCAA}"/>
              </a:ext>
            </a:extLst>
          </p:cNvPr>
          <p:cNvSpPr>
            <a:spLocks noGrp="1"/>
          </p:cNvSpPr>
          <p:nvPr>
            <p:ph idx="1"/>
          </p:nvPr>
        </p:nvSpPr>
        <p:spPr>
          <a:xfrm>
            <a:off x="60960" y="1824363"/>
            <a:ext cx="5791200" cy="4297681"/>
          </a:xfrm>
        </p:spPr>
        <p:txBody>
          <a:bodyPr>
            <a:noAutofit/>
          </a:bodyPr>
          <a:lstStyle/>
          <a:p>
            <a:r>
              <a:rPr lang="en-US" sz="3200" dirty="0"/>
              <a:t>Independent Variables:</a:t>
            </a:r>
          </a:p>
          <a:p>
            <a:pPr fontAlgn="base">
              <a:buFont typeface="Arial" panose="020B0604020202020204" pitchFamily="34" charset="0"/>
              <a:buChar char="•"/>
            </a:pPr>
            <a:r>
              <a:rPr lang="en-US" dirty="0"/>
              <a:t>The first independent variable is the location at which the sound will be playing</a:t>
            </a:r>
          </a:p>
          <a:p>
            <a:pPr fontAlgn="base">
              <a:buFont typeface="Arial" panose="020B0604020202020204" pitchFamily="34" charset="0"/>
              <a:buChar char="•"/>
            </a:pPr>
            <a:r>
              <a:rPr lang="en-US" dirty="0"/>
              <a:t>Another independent variable is the decibel level of the sound being played</a:t>
            </a:r>
          </a:p>
          <a:p>
            <a:pPr fontAlgn="base">
              <a:buFont typeface="Arial" panose="020B0604020202020204" pitchFamily="34" charset="0"/>
              <a:buChar char="•"/>
            </a:pPr>
            <a:r>
              <a:rPr lang="en-US" dirty="0"/>
              <a:t>Time the sound and test is taking place. Specific testing times were selected according to ideal times when people might go to the locations.</a:t>
            </a:r>
          </a:p>
        </p:txBody>
      </p:sp>
      <p:sp>
        <p:nvSpPr>
          <p:cNvPr id="7" name="Content Placeholder 2">
            <a:extLst>
              <a:ext uri="{FF2B5EF4-FFF2-40B4-BE49-F238E27FC236}">
                <a16:creationId xmlns:a16="http://schemas.microsoft.com/office/drawing/2014/main" id="{A26EFFCF-8732-4728-ACDF-1FA020D95B67}"/>
              </a:ext>
            </a:extLst>
          </p:cNvPr>
          <p:cNvSpPr txBox="1">
            <a:spLocks/>
          </p:cNvSpPr>
          <p:nvPr/>
        </p:nvSpPr>
        <p:spPr>
          <a:xfrm>
            <a:off x="6096000" y="1824362"/>
            <a:ext cx="6096000" cy="411923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3200" dirty="0"/>
              <a:t>Dependent Variables:</a:t>
            </a:r>
          </a:p>
          <a:p>
            <a:pPr fontAlgn="base">
              <a:buFont typeface="Arial" panose="020B0604020202020204" pitchFamily="34" charset="0"/>
              <a:buChar char="•"/>
            </a:pPr>
            <a:r>
              <a:rPr lang="en-US" dirty="0"/>
              <a:t>When a large decibel level is heard at an “odd” location, the vibrator and light will both be activated to alert the person to a danger. </a:t>
            </a:r>
          </a:p>
          <a:p>
            <a:pPr fontAlgn="base">
              <a:buFont typeface="Arial" panose="020B0604020202020204" pitchFamily="34" charset="0"/>
              <a:buChar char="•"/>
            </a:pPr>
            <a:r>
              <a:rPr lang="en-US" dirty="0"/>
              <a:t>The decibel level and the exact location and whether or not the alert was sent will be stored as data. The dependent variable will essentially be the outcome of the responses under different conditions. </a:t>
            </a:r>
          </a:p>
          <a:p>
            <a:br>
              <a:rPr lang="en-US" sz="2800" dirty="0"/>
            </a:br>
            <a:endParaRPr lang="en-US" dirty="0"/>
          </a:p>
        </p:txBody>
      </p:sp>
    </p:spTree>
    <p:extLst>
      <p:ext uri="{BB962C8B-B14F-4D97-AF65-F5344CB8AC3E}">
        <p14:creationId xmlns:p14="http://schemas.microsoft.com/office/powerpoint/2010/main" val="2593484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17B67-8FE7-4941-9002-5F9487CC0AE4}"/>
              </a:ext>
            </a:extLst>
          </p:cNvPr>
          <p:cNvSpPr>
            <a:spLocks noGrp="1"/>
          </p:cNvSpPr>
          <p:nvPr>
            <p:ph type="title" idx="4294967295"/>
          </p:nvPr>
        </p:nvSpPr>
        <p:spPr>
          <a:xfrm>
            <a:off x="0" y="1"/>
            <a:ext cx="1934817" cy="989012"/>
          </a:xfrm>
        </p:spPr>
        <p:txBody>
          <a:bodyPr/>
          <a:lstStyle/>
          <a:p>
            <a:r>
              <a:rPr lang="en-US" dirty="0"/>
              <a:t>Results</a:t>
            </a:r>
          </a:p>
        </p:txBody>
      </p:sp>
      <p:sp>
        <p:nvSpPr>
          <p:cNvPr id="3" name="Content Placeholder 2">
            <a:extLst>
              <a:ext uri="{FF2B5EF4-FFF2-40B4-BE49-F238E27FC236}">
                <a16:creationId xmlns:a16="http://schemas.microsoft.com/office/drawing/2014/main" id="{3EBC50FA-5E21-4073-BEE1-31552624DCAA}"/>
              </a:ext>
            </a:extLst>
          </p:cNvPr>
          <p:cNvSpPr>
            <a:spLocks noGrp="1"/>
          </p:cNvSpPr>
          <p:nvPr>
            <p:ph idx="4294967295"/>
          </p:nvPr>
        </p:nvSpPr>
        <p:spPr>
          <a:xfrm>
            <a:off x="0" y="989013"/>
            <a:ext cx="12192000" cy="5868987"/>
          </a:xfrm>
        </p:spPr>
        <p:txBody>
          <a:bodyPr>
            <a:noAutofit/>
          </a:bodyPr>
          <a:lstStyle/>
          <a:p>
            <a:r>
              <a:rPr lang="en-US" sz="1800" u="sng" dirty="0"/>
              <a:t>60-70 Decibel:</a:t>
            </a:r>
            <a:endParaRPr lang="en-US" sz="1800" dirty="0"/>
          </a:p>
          <a:p>
            <a:r>
              <a:rPr lang="en-US" sz="1800" dirty="0"/>
              <a:t>The test where a range of 60-70 decibels were experimented with, as is shown in Table 1. For the three different types of locations(Generally Quiet, Loud but Safe, Loud and Dangerous), it was shown that the device did not alert the user to any of the three alert levels.</a:t>
            </a:r>
          </a:p>
          <a:p>
            <a:r>
              <a:rPr lang="en-US" sz="1800" dirty="0"/>
              <a:t>Because of the fact that 0% of the time there was an alarm sounded, the pie chart showed 0% of the levels of alarms possible.</a:t>
            </a:r>
          </a:p>
          <a:p>
            <a:r>
              <a:rPr lang="en-US" sz="1800" u="sng" dirty="0"/>
              <a:t>70-80 Decibel Levels:</a:t>
            </a:r>
            <a:endParaRPr lang="en-US" sz="1800" dirty="0"/>
          </a:p>
          <a:p>
            <a:r>
              <a:rPr lang="en-US" sz="1800" dirty="0"/>
              <a:t>The test where a range of 70-80 decibels were experimented with, as is shown in Table 2. For the three different types of locations(Generally Quiet, Loud but Safe, Loud and Dangerous), it was shown that the device did not alert the user to any of the three alert levels.</a:t>
            </a:r>
          </a:p>
          <a:p>
            <a:r>
              <a:rPr lang="en-US" sz="1800" dirty="0"/>
              <a:t>Because of the fact that 0% of the time there was an alarm sounded, the pie chart showed 0% of the levels of alarms possible.</a:t>
            </a:r>
          </a:p>
          <a:p>
            <a:r>
              <a:rPr lang="en-US" sz="1800" u="sng" dirty="0"/>
              <a:t>80-90 Decibel Levels:</a:t>
            </a:r>
            <a:endParaRPr lang="en-US" sz="1800" dirty="0"/>
          </a:p>
          <a:p>
            <a:r>
              <a:rPr lang="en-US" sz="1800" dirty="0"/>
              <a:t>The test where a range of 80-90 decibels were experimented with, as is shown in Table 3. For the three different types of locations(Generally Quiet, Loud but Safe, Loud and Dangerous), it was shown that the device did not alert the user to any of the three alert levels.</a:t>
            </a:r>
          </a:p>
          <a:p>
            <a:r>
              <a:rPr lang="en-US" sz="1800" dirty="0"/>
              <a:t>Because of the fact that 0% of the time there was an alarm sounded, the pie chart showed 0% of the levels of alarms possible.</a:t>
            </a:r>
          </a:p>
          <a:p>
            <a:br>
              <a:rPr lang="en-US" sz="1800" dirty="0"/>
            </a:br>
            <a:br>
              <a:rPr lang="en-US" sz="1800" dirty="0"/>
            </a:br>
            <a:endParaRPr lang="en-US" sz="1800" dirty="0"/>
          </a:p>
        </p:txBody>
      </p:sp>
    </p:spTree>
    <p:extLst>
      <p:ext uri="{BB962C8B-B14F-4D97-AF65-F5344CB8AC3E}">
        <p14:creationId xmlns:p14="http://schemas.microsoft.com/office/powerpoint/2010/main" val="2041095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C50FA-5E21-4073-BEE1-31552624DCAA}"/>
              </a:ext>
            </a:extLst>
          </p:cNvPr>
          <p:cNvSpPr>
            <a:spLocks noGrp="1"/>
          </p:cNvSpPr>
          <p:nvPr>
            <p:ph idx="4294967295"/>
          </p:nvPr>
        </p:nvSpPr>
        <p:spPr>
          <a:xfrm>
            <a:off x="0" y="989013"/>
            <a:ext cx="12192000" cy="5868987"/>
          </a:xfrm>
        </p:spPr>
        <p:txBody>
          <a:bodyPr>
            <a:noAutofit/>
          </a:bodyPr>
          <a:lstStyle/>
          <a:p>
            <a:r>
              <a:rPr lang="en-US" u="sng" dirty="0"/>
              <a:t>90-100 Decibel Levels:</a:t>
            </a:r>
            <a:endParaRPr lang="en-US" sz="1800" dirty="0"/>
          </a:p>
          <a:p>
            <a:r>
              <a:rPr lang="en-US" dirty="0"/>
              <a:t>The test where a range of 90-100 decibels were experimented with, as is shown in Table 4. For the three different types of locations(Generally Quiet, Loud but Safe, Loud and Dangerous), it was shown that the device did not alert the user to any of the three alert levels.</a:t>
            </a:r>
            <a:endParaRPr lang="en-US" sz="1800" dirty="0"/>
          </a:p>
          <a:p>
            <a:r>
              <a:rPr lang="en-US" dirty="0"/>
              <a:t>Because of the fact that 0% of the time there was an alarm sounded, the pie chart showed 0% of the levels of alarms possible.</a:t>
            </a:r>
            <a:endParaRPr lang="en-US" sz="1800" dirty="0"/>
          </a:p>
          <a:p>
            <a:r>
              <a:rPr lang="en-US" u="sng" dirty="0"/>
              <a:t>105-110 Decibel Levels:</a:t>
            </a:r>
            <a:endParaRPr lang="en-US" sz="1800" dirty="0"/>
          </a:p>
          <a:p>
            <a:r>
              <a:rPr lang="en-US" dirty="0"/>
              <a:t>The test where a range of 105-110 decibels were experimented with, as is shown in Table 6. For the three different types of locations(Generally Quiet, Loud but Safe, Loud and Dangerous), it was shown that the device alerted users to an alert Level 2 at a Generally Quiet Area, Loud but Safe area, and Loud but Potentially Dangerous area. The device also alerted the user to the alert level 3 during irregular times of the Generally Quiet Areas. For every other time for the three types of locations, the device alerted to alert level 1.</a:t>
            </a:r>
            <a:endParaRPr lang="en-US" sz="1800" dirty="0"/>
          </a:p>
          <a:p>
            <a:r>
              <a:rPr lang="en-US" dirty="0"/>
              <a:t>In Figure 6 as well as Table 9, it states that 42.86% of the time it called Alert Level 1, 42.86% of the time it called Alert Level 2, and 14.29% of the test Alert Level 3 was called.</a:t>
            </a:r>
            <a:endParaRPr lang="en-US" sz="1800" dirty="0"/>
          </a:p>
          <a:p>
            <a:br>
              <a:rPr lang="en-US" sz="1800" dirty="0"/>
            </a:br>
            <a:endParaRPr lang="en-US" sz="1800" dirty="0"/>
          </a:p>
          <a:p>
            <a:pPr marL="0" indent="0">
              <a:buNone/>
            </a:pPr>
            <a:endParaRPr lang="en-US" sz="1800" dirty="0"/>
          </a:p>
        </p:txBody>
      </p:sp>
    </p:spTree>
    <p:extLst>
      <p:ext uri="{BB962C8B-B14F-4D97-AF65-F5344CB8AC3E}">
        <p14:creationId xmlns:p14="http://schemas.microsoft.com/office/powerpoint/2010/main" val="3854316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C50FA-5E21-4073-BEE1-31552624DCAA}"/>
              </a:ext>
            </a:extLst>
          </p:cNvPr>
          <p:cNvSpPr>
            <a:spLocks noGrp="1"/>
          </p:cNvSpPr>
          <p:nvPr>
            <p:ph idx="4294967295"/>
          </p:nvPr>
        </p:nvSpPr>
        <p:spPr>
          <a:xfrm>
            <a:off x="0" y="989013"/>
            <a:ext cx="12192000" cy="5868987"/>
          </a:xfrm>
        </p:spPr>
        <p:txBody>
          <a:bodyPr>
            <a:noAutofit/>
          </a:bodyPr>
          <a:lstStyle/>
          <a:p>
            <a:r>
              <a:rPr lang="en-US" u="sng" dirty="0"/>
              <a:t>110-120 Decibel Levels:</a:t>
            </a:r>
            <a:endParaRPr lang="en-US" dirty="0"/>
          </a:p>
          <a:p>
            <a:r>
              <a:rPr lang="en-US" dirty="0"/>
              <a:t>The test where a range of 110-120 decibels were experimented with, as is shown in Table 7. For the three different types of locations(Generally Quiet, Loud but Safe, Loud and Dangerous), it was shown that the device alerted user to an alert Level 2 at Loud but Safe areas, and a Loud but Potentially Dangerous area. The device also alerted the user to the alert level 3 during all times of the Generally Quiet Areas, a Loud but Safe area, as well as an area that is Loud but potentially Dangerous. </a:t>
            </a:r>
          </a:p>
          <a:p>
            <a:r>
              <a:rPr lang="en-US" dirty="0"/>
              <a:t>In Figure 7 as well as Table 9, it states that 42.86% of the time it called Alert Level 2, and 57.14% of the test Alert Level 3 was called.</a:t>
            </a:r>
          </a:p>
          <a:p>
            <a:br>
              <a:rPr lang="en-US" dirty="0"/>
            </a:br>
            <a:r>
              <a:rPr lang="en-US" u="sng" dirty="0"/>
              <a:t>120+ Decibel Levels:</a:t>
            </a:r>
            <a:endParaRPr lang="en-US" dirty="0"/>
          </a:p>
          <a:p>
            <a:r>
              <a:rPr lang="en-US" dirty="0"/>
              <a:t>The test where a range of 120+ decibels were experimented with, as is shown in Table 8. For the three different types of locations(Generally Quiet, Loud but Safe, Loud and Dangerous), it was shown that the device alerted the user to all of the types of locations as well as times.</a:t>
            </a:r>
          </a:p>
          <a:p>
            <a:r>
              <a:rPr lang="en-US" dirty="0"/>
              <a:t>In Figure 8 as well as Table 9, it states that 100% of the test Alert Level 3 was called</a:t>
            </a:r>
          </a:p>
          <a:p>
            <a:pPr marL="0" indent="0">
              <a:buNone/>
            </a:pPr>
            <a:endParaRPr lang="en-US" sz="1800" dirty="0"/>
          </a:p>
        </p:txBody>
      </p:sp>
    </p:spTree>
    <p:extLst>
      <p:ext uri="{BB962C8B-B14F-4D97-AF65-F5344CB8AC3E}">
        <p14:creationId xmlns:p14="http://schemas.microsoft.com/office/powerpoint/2010/main" val="2920106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C50FA-5E21-4073-BEE1-31552624DCAA}"/>
              </a:ext>
            </a:extLst>
          </p:cNvPr>
          <p:cNvSpPr>
            <a:spLocks noGrp="1"/>
          </p:cNvSpPr>
          <p:nvPr>
            <p:ph idx="4294967295"/>
          </p:nvPr>
        </p:nvSpPr>
        <p:spPr>
          <a:xfrm>
            <a:off x="0" y="1"/>
            <a:ext cx="12192000" cy="6858000"/>
          </a:xfrm>
        </p:spPr>
        <p:txBody>
          <a:bodyPr>
            <a:noAutofit/>
          </a:bodyPr>
          <a:lstStyle/>
          <a:p>
            <a:r>
              <a:rPr lang="en-US" sz="3200" u="sng" dirty="0"/>
              <a:t>Accuracy:</a:t>
            </a:r>
            <a:endParaRPr lang="en-US" sz="3200" dirty="0"/>
          </a:p>
          <a:p>
            <a:r>
              <a:rPr lang="en-US" dirty="0"/>
              <a:t>For the accuracy testing, 5 tests were taken for each of the 5 objects that created a sound. For each of these 5 tests, there was a difference of average decibel level on the correct sound sensor and the device created. </a:t>
            </a:r>
          </a:p>
          <a:p>
            <a:br>
              <a:rPr lang="en-US" dirty="0"/>
            </a:br>
            <a:r>
              <a:rPr lang="en-US" dirty="0"/>
              <a:t>For the leaf blower, in the various tests there was a difference of 0.3, 0.05, 0, 0.75, and 0.27 decibels respectively between the means(averages) in the sound sensor and the device readings. Each of these graphs show a comparison of accuracy between the correct decibel sound sensor and the decibel level read on our device for the leaf blower. Moreover, the standard deviation was taken from this data as well. However, the individual standard deviations of each test would not have been useful to the interpretation of our data to make conclusions, so it was necessary to take the mean of the standard deviations of the five tests. This value would come down to 1.59.</a:t>
            </a:r>
          </a:p>
          <a:p>
            <a:br>
              <a:rPr lang="en-US" dirty="0"/>
            </a:br>
            <a:r>
              <a:rPr lang="en-US" dirty="0"/>
              <a:t>Next, a blender was used to carry out more testing on the accuracy of the device. For each of these 5 tests, there was a difference of average decibel level on the correct sound sensor and the device created. For this item, in the various tests there was a difference of 0.05, 0.45, 0.1, 0.15, and 0.55 decibels respectively between the means(averages) in the sound sensor and the device readings. Each of these graphs show a comparison of accuracy between the correct decibel sound sensor and the decibel level read on the device for the blender. Likewise, the standard deviation was taken from this data as well. However, the individual standard deviations of each test would not have been useful to the interpretation of our data to make conclusions, so it was necessary to take the mean of the standard deviations of the five tests. This value would come down to 1.14.</a:t>
            </a:r>
          </a:p>
        </p:txBody>
      </p:sp>
    </p:spTree>
    <p:extLst>
      <p:ext uri="{BB962C8B-B14F-4D97-AF65-F5344CB8AC3E}">
        <p14:creationId xmlns:p14="http://schemas.microsoft.com/office/powerpoint/2010/main" val="2310123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C50FA-5E21-4073-BEE1-31552624DCAA}"/>
              </a:ext>
            </a:extLst>
          </p:cNvPr>
          <p:cNvSpPr>
            <a:spLocks noGrp="1"/>
          </p:cNvSpPr>
          <p:nvPr>
            <p:ph idx="4294967295"/>
          </p:nvPr>
        </p:nvSpPr>
        <p:spPr>
          <a:xfrm>
            <a:off x="0" y="1"/>
            <a:ext cx="12192000" cy="6858000"/>
          </a:xfrm>
        </p:spPr>
        <p:txBody>
          <a:bodyPr>
            <a:noAutofit/>
          </a:bodyPr>
          <a:lstStyle/>
          <a:p>
            <a:r>
              <a:rPr lang="en-US" sz="1800" dirty="0"/>
              <a:t>In addition, a TV was used to carry out more testing on the accuracy of the device. For each of these 5 tests, there was a difference of average decibel level on the correct sound sensor and the device created. For this item, in the various tests there was a difference of 0.65, 0.1, 0.08, 0.75, and 0.25 decibels respectfully between the means(averages) in the sound sensor and the device readings. Each of these graphs show a comparison of accuracy between the correct decibel sound sensor and the decibel level read on the device for the TV. In the same way, the standard deviation was taken from this data as well. However, the individual standard deviations of each test would not have been useful to the interpretation of our data to make conclusions, so it was necessary to take the mean of the standard deviations of the five tests. This value would come down to 1.50.</a:t>
            </a:r>
          </a:p>
          <a:p>
            <a:pPr marL="0" indent="0">
              <a:buNone/>
            </a:pPr>
            <a:r>
              <a:rPr lang="en-US" sz="1800" dirty="0"/>
              <a:t>Furthermore, a saw machine was used to carry out more testing on the accuracy of the device. For each of these 5 tests, there was a difference of average decibel level on the correct sound sensor and the device created. For this item, in the various tests there was a difference of 0.3, 0.5, 0.1, 0.25, and 0.45 decibels respectfully between the means(averages) in the sound sensor and the device readings. Each of these graphs show a comparison of accuracy between the correct decibel sound sensor and the decibel level read on the device for the saw machine. Also, the standard deviation was taken from this data as well. However, the individual standard deviations of each test would not have been useful to the interpretation of our data to make conclusions, so it was necessary to take the mean of the standard deviations of the five tests. This value would come down to 1.39.</a:t>
            </a:r>
          </a:p>
          <a:p>
            <a:endParaRPr lang="en-US" sz="1800" dirty="0"/>
          </a:p>
          <a:p>
            <a:r>
              <a:rPr lang="en-US" sz="1800" dirty="0"/>
              <a:t>Finally, an alarm was used to carry out more testing on the accuracy of the device. For each of these 5 tests, there was a difference of average decibel level on the correct sound sensor and the device created. For this item, in the various tests there was a difference of 0.6, 0.6, 0.2, 0.8, and 0.15 decibels respectively between the means(averages) in the sound sensor and the device readings. Each of these graphs show a comparison of accuracy between the correct decibel sound sensor and the decibel level read on the device for the saw machine. Equally, the standard deviation was taken from this data as well. However, the individual standard deviations of each test would not have been useful to the interpretation of our data to make conclusions, so it was necessary to take the mean of the standard deviations of the five tests. This value would come down to 1.58.</a:t>
            </a:r>
          </a:p>
          <a:p>
            <a:br>
              <a:rPr lang="en-US" sz="1800" dirty="0"/>
            </a:br>
            <a:endParaRPr lang="en-US" sz="1800" dirty="0"/>
          </a:p>
        </p:txBody>
      </p:sp>
    </p:spTree>
    <p:extLst>
      <p:ext uri="{BB962C8B-B14F-4D97-AF65-F5344CB8AC3E}">
        <p14:creationId xmlns:p14="http://schemas.microsoft.com/office/powerpoint/2010/main" val="3019254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C50FA-5E21-4073-BEE1-31552624DCAA}"/>
              </a:ext>
            </a:extLst>
          </p:cNvPr>
          <p:cNvSpPr>
            <a:spLocks noGrp="1"/>
          </p:cNvSpPr>
          <p:nvPr>
            <p:ph idx="4294967295"/>
          </p:nvPr>
        </p:nvSpPr>
        <p:spPr>
          <a:xfrm>
            <a:off x="0" y="0"/>
            <a:ext cx="12192000" cy="6858001"/>
          </a:xfrm>
        </p:spPr>
        <p:txBody>
          <a:bodyPr>
            <a:noAutofit/>
          </a:bodyPr>
          <a:lstStyle/>
          <a:p>
            <a:r>
              <a:rPr lang="en-US" sz="3200" u="sng" dirty="0"/>
              <a:t>Distance:</a:t>
            </a:r>
            <a:endParaRPr lang="en-US" sz="3200" dirty="0"/>
          </a:p>
          <a:p>
            <a:r>
              <a:rPr lang="en-US" dirty="0"/>
              <a:t>For the leaf blower, the averages of each of the distances became gradually greater with a starting points of 84.1 decibels at 30ft and 93.8 decibels at 2ft. The average standard deviation was also calculated and was valued at 1.11. The averages of each of the distances became gradually greater with a starting point of 83 decibels at 20ft and 103.3 decibels at 2ft. Moreover, the average standard deviation was calculated to be 1.35.</a:t>
            </a:r>
          </a:p>
          <a:p>
            <a:br>
              <a:rPr lang="en-US" dirty="0"/>
            </a:br>
            <a:r>
              <a:rPr lang="en-US" dirty="0"/>
              <a:t>For the blender, the averages of each of the distances became gradually greater with a starting points of 70.8 decibels at 30ft and 83.6 decibels at 2ft. The average standard deviation was also calculated and was valued at 1.25. Likewise, the same experiment was conducted outside. The averages of each of the distances became gradually greater with a starting point of 71.6 decibels at 20ft and 83.6 decibels at 2ft. Moreover, the average standard deviation was calculated to be 1.24.</a:t>
            </a:r>
          </a:p>
          <a:p>
            <a:pPr marL="0" indent="0">
              <a:buNone/>
            </a:pPr>
            <a:br>
              <a:rPr lang="en-US" dirty="0"/>
            </a:br>
            <a:r>
              <a:rPr lang="en-US" dirty="0"/>
              <a:t>For the TV, the averages of each of the distances became gradually greater with a starting points of 85.5 decibels at 30ft and 97.3 decibels at 2ft. The average standard deviation was also calculated and was valued at 1.02. In contrast with the other items, the experiment with the TV could not be conducted outside because of the inability for the TV to be moved outside the house.</a:t>
            </a:r>
          </a:p>
        </p:txBody>
      </p:sp>
    </p:spTree>
    <p:extLst>
      <p:ext uri="{BB962C8B-B14F-4D97-AF65-F5344CB8AC3E}">
        <p14:creationId xmlns:p14="http://schemas.microsoft.com/office/powerpoint/2010/main" val="2618625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C50FA-5E21-4073-BEE1-31552624DCAA}"/>
              </a:ext>
            </a:extLst>
          </p:cNvPr>
          <p:cNvSpPr>
            <a:spLocks noGrp="1"/>
          </p:cNvSpPr>
          <p:nvPr>
            <p:ph idx="4294967295"/>
          </p:nvPr>
        </p:nvSpPr>
        <p:spPr>
          <a:xfrm>
            <a:off x="0" y="1"/>
            <a:ext cx="12192000" cy="6858000"/>
          </a:xfrm>
        </p:spPr>
        <p:txBody>
          <a:bodyPr>
            <a:noAutofit/>
          </a:bodyPr>
          <a:lstStyle/>
          <a:p>
            <a:r>
              <a:rPr lang="en-US" dirty="0"/>
              <a:t>For the saw machine, the averages of each of the distances became gradually greater with a starting points of 99.7 decibels at 30ft and 114.2 decibels at 2ft. The average standard deviation was also calculated and was valued at 1.23. Likewise, the same experiment was conducted outside. The averages of each of the distances became gradually greater with a starting point of 93.9 decibels at 20ft and 114.2 decibels at 2ft. Moreover, the average standard deviation was calculated to be 1.24.</a:t>
            </a:r>
          </a:p>
          <a:p>
            <a:br>
              <a:rPr lang="en-US" dirty="0"/>
            </a:br>
            <a:r>
              <a:rPr lang="en-US" dirty="0"/>
              <a:t>For the alarm, the averages of each of the distances became gradually greater with a starting points of 62.5 decibels at 30ft and 74.8 decibels at 2ft. The average standard deviation was also calculated and was valued at 1.00. Likewise, the same experiment was conducted outside. The averages of each of the distances became gradually greater with a starting point of 60.7 decibels at 20ft and 74.8 decibels at 2ft. Moreover, the average standard deviation was calculated to be 1.16.</a:t>
            </a:r>
          </a:p>
          <a:p>
            <a:endParaRPr lang="en-US" dirty="0"/>
          </a:p>
        </p:txBody>
      </p:sp>
    </p:spTree>
    <p:extLst>
      <p:ext uri="{BB962C8B-B14F-4D97-AF65-F5344CB8AC3E}">
        <p14:creationId xmlns:p14="http://schemas.microsoft.com/office/powerpoint/2010/main" val="3704947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70AD-78BA-4F9A-B8C3-BEE92A3ACAE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0839D2C-8FAD-4B05-AB0C-304FFC5D810C}"/>
              </a:ext>
            </a:extLst>
          </p:cNvPr>
          <p:cNvSpPr>
            <a:spLocks noGrp="1"/>
          </p:cNvSpPr>
          <p:nvPr>
            <p:ph sz="half" idx="1"/>
          </p:nvPr>
        </p:nvSpPr>
        <p:spPr>
          <a:xfrm>
            <a:off x="1097280" y="1845734"/>
            <a:ext cx="4937760" cy="4488805"/>
          </a:xfrm>
        </p:spPr>
        <p:txBody>
          <a:bodyPr>
            <a:normAutofit fontScale="85000" lnSpcReduction="20000"/>
          </a:bodyPr>
          <a:lstStyle/>
          <a:p>
            <a:pPr fontAlgn="base"/>
            <a:r>
              <a:rPr lang="en-US" dirty="0"/>
              <a:t>The conclusions that could be creating using the percentages of the alert levels that were created as an output were that the higher the decibel level, the more it will alert the user. </a:t>
            </a:r>
          </a:p>
          <a:p>
            <a:pPr fontAlgn="base"/>
            <a:r>
              <a:rPr lang="en-US" dirty="0"/>
              <a:t>Furthermore, one of the biggest goals of the project was to show that the device would only alert the user at a decibel level where it could come from something that is harmful. </a:t>
            </a:r>
          </a:p>
          <a:p>
            <a:pPr fontAlgn="base"/>
            <a:r>
              <a:rPr lang="en-US" dirty="0"/>
              <a:t>The hypothesis that was stated was upheld and supported from this data because it showed that the device would be able to pick up loud noises which may lead to danger.</a:t>
            </a:r>
          </a:p>
          <a:p>
            <a:pPr fontAlgn="base"/>
            <a:r>
              <a:rPr lang="en-US" dirty="0"/>
              <a:t>Also, the hypothesis that the higher the decibel level increases, the higher the alert level will become.</a:t>
            </a:r>
          </a:p>
          <a:p>
            <a:br>
              <a:rPr lang="en-US" dirty="0"/>
            </a:br>
            <a:r>
              <a:rPr lang="en-US" dirty="0"/>
              <a:t>In addition, there could have been multiple sources of error. One could have been the background noise that may have interfered with the precise decibel level that was emitted.</a:t>
            </a:r>
          </a:p>
          <a:p>
            <a:endParaRPr lang="en-US" dirty="0"/>
          </a:p>
        </p:txBody>
      </p:sp>
      <p:sp>
        <p:nvSpPr>
          <p:cNvPr id="4" name="Content Placeholder 3">
            <a:extLst>
              <a:ext uri="{FF2B5EF4-FFF2-40B4-BE49-F238E27FC236}">
                <a16:creationId xmlns:a16="http://schemas.microsoft.com/office/drawing/2014/main" id="{6718C03F-7D0E-4B42-B44A-967FE73A99B7}"/>
              </a:ext>
            </a:extLst>
          </p:cNvPr>
          <p:cNvSpPr>
            <a:spLocks noGrp="1"/>
          </p:cNvSpPr>
          <p:nvPr>
            <p:ph sz="half" idx="2"/>
          </p:nvPr>
        </p:nvSpPr>
        <p:spPr>
          <a:xfrm>
            <a:off x="6217920" y="1845735"/>
            <a:ext cx="4937760" cy="4488804"/>
          </a:xfrm>
        </p:spPr>
        <p:txBody>
          <a:bodyPr>
            <a:normAutofit fontScale="85000" lnSpcReduction="20000"/>
          </a:bodyPr>
          <a:lstStyle/>
          <a:p>
            <a:pPr fontAlgn="base"/>
            <a:r>
              <a:rPr lang="en-US" dirty="0"/>
              <a:t>Another could have been a technical problem where the code that the app runs on was too slow, so then it could have glitched as the program runs.</a:t>
            </a:r>
          </a:p>
          <a:p>
            <a:pPr fontAlgn="base"/>
            <a:r>
              <a:rPr lang="en-US" dirty="0"/>
              <a:t>After conducting the experiment, it was fundamental to figure out the accuracy of our device to make sure that the analog sound.</a:t>
            </a:r>
          </a:p>
          <a:p>
            <a:pPr fontAlgn="base"/>
            <a:r>
              <a:rPr lang="en-US" dirty="0"/>
              <a:t>Likewise, another experiment was taken by changing the distances which was hypothesized to change the decibel levels of the items.</a:t>
            </a:r>
          </a:p>
          <a:p>
            <a:pPr fontAlgn="base"/>
            <a:r>
              <a:rPr lang="en-US" dirty="0"/>
              <a:t>Based on the calculations of the mean standard deviation, the device is very precise in the way that it reads incoming decibels.</a:t>
            </a:r>
          </a:p>
          <a:p>
            <a:r>
              <a:rPr lang="en-US" dirty="0"/>
              <a:t>Finally, it was shown that at 30ft inside and 20ft outside, the decibel level meters dropped off. This means that after 20 and 30 feet, the distance would be ineffective showing that the device will work within 20ft outside and 30ft inside.</a:t>
            </a:r>
          </a:p>
        </p:txBody>
      </p:sp>
    </p:spTree>
    <p:extLst>
      <p:ext uri="{BB962C8B-B14F-4D97-AF65-F5344CB8AC3E}">
        <p14:creationId xmlns:p14="http://schemas.microsoft.com/office/powerpoint/2010/main" val="3085456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17B67-8FE7-4941-9002-5F9487CC0AE4}"/>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3EBC50FA-5E21-4073-BEE1-31552624DCAA}"/>
              </a:ext>
            </a:extLst>
          </p:cNvPr>
          <p:cNvSpPr>
            <a:spLocks noGrp="1"/>
          </p:cNvSpPr>
          <p:nvPr>
            <p:ph idx="1"/>
          </p:nvPr>
        </p:nvSpPr>
        <p:spPr/>
        <p:txBody>
          <a:bodyPr>
            <a:noAutofit/>
          </a:bodyPr>
          <a:lstStyle/>
          <a:p>
            <a:r>
              <a:rPr lang="en-US" sz="3200" dirty="0"/>
              <a:t>Technology has been a huge factor for development in the 21st century and has been helpful and convenient for everyday tasks. However, there are more things that can be applied to a certain group of people in the world: deaf people. This group of people has a very hard time in dangerous areas because their reaction time will be limited. Additionally, in order to help these people, a system can be created to send a notification to their phone, which can be easily accessible whenever danger is near. </a:t>
            </a:r>
          </a:p>
          <a:p>
            <a:br>
              <a:rPr lang="en-US" sz="3200" dirty="0"/>
            </a:br>
            <a:endParaRPr lang="en-US" sz="3200" dirty="0"/>
          </a:p>
        </p:txBody>
      </p:sp>
    </p:spTree>
    <p:extLst>
      <p:ext uri="{BB962C8B-B14F-4D97-AF65-F5344CB8AC3E}">
        <p14:creationId xmlns:p14="http://schemas.microsoft.com/office/powerpoint/2010/main" val="163903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17B67-8FE7-4941-9002-5F9487CC0AE4}"/>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3EBC50FA-5E21-4073-BEE1-31552624DCAA}"/>
              </a:ext>
            </a:extLst>
          </p:cNvPr>
          <p:cNvSpPr>
            <a:spLocks noGrp="1"/>
          </p:cNvSpPr>
          <p:nvPr>
            <p:ph idx="1"/>
          </p:nvPr>
        </p:nvSpPr>
        <p:spPr/>
        <p:txBody>
          <a:bodyPr>
            <a:noAutofit/>
          </a:bodyPr>
          <a:lstStyle/>
          <a:p>
            <a:r>
              <a:rPr lang="en-US" sz="3200" dirty="0"/>
              <a:t>In this engineering project, many different hypotheses were created. First, if the device was exposed to any decibel level in its surroundings, the device would react with the appropriate amount of caution. Secondly, if the device would need to correctly read decibel level, then the device would have to read accurate decibel levels. Finally, if the distance of the item that created the sound got closer/farther away, then the device would match with the correct alert level.</a:t>
            </a:r>
          </a:p>
          <a:p>
            <a:br>
              <a:rPr lang="en-US" sz="3200" dirty="0"/>
            </a:br>
            <a:endParaRPr lang="en-US" sz="3200" dirty="0"/>
          </a:p>
        </p:txBody>
      </p:sp>
    </p:spTree>
    <p:extLst>
      <p:ext uri="{BB962C8B-B14F-4D97-AF65-F5344CB8AC3E}">
        <p14:creationId xmlns:p14="http://schemas.microsoft.com/office/powerpoint/2010/main" val="1556159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17B67-8FE7-4941-9002-5F9487CC0AE4}"/>
              </a:ext>
            </a:extLst>
          </p:cNvPr>
          <p:cNvSpPr>
            <a:spLocks noGrp="1"/>
          </p:cNvSpPr>
          <p:nvPr>
            <p:ph type="title"/>
          </p:nvPr>
        </p:nvSpPr>
        <p:spPr/>
        <p:txBody>
          <a:bodyPr/>
          <a:lstStyle/>
          <a:p>
            <a:r>
              <a:rPr lang="en-US" dirty="0"/>
              <a:t>Background Research</a:t>
            </a:r>
          </a:p>
        </p:txBody>
      </p:sp>
      <p:sp>
        <p:nvSpPr>
          <p:cNvPr id="3" name="Content Placeholder 2">
            <a:extLst>
              <a:ext uri="{FF2B5EF4-FFF2-40B4-BE49-F238E27FC236}">
                <a16:creationId xmlns:a16="http://schemas.microsoft.com/office/drawing/2014/main" id="{3EBC50FA-5E21-4073-BEE1-31552624DCAA}"/>
              </a:ext>
            </a:extLst>
          </p:cNvPr>
          <p:cNvSpPr>
            <a:spLocks noGrp="1"/>
          </p:cNvSpPr>
          <p:nvPr>
            <p:ph idx="1"/>
          </p:nvPr>
        </p:nvSpPr>
        <p:spPr>
          <a:xfrm>
            <a:off x="1097280" y="1845734"/>
            <a:ext cx="10058400" cy="4023360"/>
          </a:xfrm>
        </p:spPr>
        <p:txBody>
          <a:bodyPr>
            <a:noAutofit/>
          </a:bodyPr>
          <a:lstStyle/>
          <a:p>
            <a:pPr fontAlgn="base">
              <a:buFont typeface="Arial" panose="020B0604020202020204" pitchFamily="34" charset="0"/>
              <a:buChar char="•"/>
            </a:pPr>
            <a:r>
              <a:rPr lang="en-US" sz="2400" dirty="0"/>
              <a:t>Speech-to-text software is a type of software that takes audio content and transcribes it into written words in a- word processor or other display destination. </a:t>
            </a:r>
          </a:p>
          <a:p>
            <a:pPr lvl="1" fontAlgn="base"/>
            <a:r>
              <a:rPr lang="en-US" sz="2400" dirty="0"/>
              <a:t>This type of speech recognition software is extremely valuable to anyone who needs to generate a lot of written content without a lot of manual typing. It is also useful for people with disabilities that make it difficult for them to use a keyboard.</a:t>
            </a:r>
          </a:p>
          <a:p>
            <a:pPr fontAlgn="base">
              <a:buFont typeface="Arial" panose="020B0604020202020204" pitchFamily="34" charset="0"/>
              <a:buChar char="•"/>
            </a:pPr>
            <a:r>
              <a:rPr lang="en-US" sz="2400" dirty="0"/>
              <a:t>Arduino acts as a handler in this device as it collects the data from the Sound Level Meter and passes it to the phone. The Arduino is a programmable logic controller or an open-source electronics prototyping platform. In other words, it is a little computer that you can program to do things. It interacts with the world using electronic sensors, lights, and motors </a:t>
            </a:r>
          </a:p>
        </p:txBody>
      </p:sp>
    </p:spTree>
    <p:extLst>
      <p:ext uri="{BB962C8B-B14F-4D97-AF65-F5344CB8AC3E}">
        <p14:creationId xmlns:p14="http://schemas.microsoft.com/office/powerpoint/2010/main" val="3568552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17B67-8FE7-4941-9002-5F9487CC0AE4}"/>
              </a:ext>
            </a:extLst>
          </p:cNvPr>
          <p:cNvSpPr>
            <a:spLocks noGrp="1"/>
          </p:cNvSpPr>
          <p:nvPr>
            <p:ph type="title"/>
          </p:nvPr>
        </p:nvSpPr>
        <p:spPr/>
        <p:txBody>
          <a:bodyPr/>
          <a:lstStyle/>
          <a:p>
            <a:r>
              <a:rPr lang="en-US" dirty="0"/>
              <a:t>Background Research</a:t>
            </a:r>
          </a:p>
        </p:txBody>
      </p:sp>
      <p:sp>
        <p:nvSpPr>
          <p:cNvPr id="3" name="Content Placeholder 2">
            <a:extLst>
              <a:ext uri="{FF2B5EF4-FFF2-40B4-BE49-F238E27FC236}">
                <a16:creationId xmlns:a16="http://schemas.microsoft.com/office/drawing/2014/main" id="{3EBC50FA-5E21-4073-BEE1-31552624DCAA}"/>
              </a:ext>
            </a:extLst>
          </p:cNvPr>
          <p:cNvSpPr>
            <a:spLocks noGrp="1"/>
          </p:cNvSpPr>
          <p:nvPr>
            <p:ph idx="1"/>
          </p:nvPr>
        </p:nvSpPr>
        <p:spPr>
          <a:xfrm>
            <a:off x="1097280" y="1845734"/>
            <a:ext cx="10058400" cy="4023360"/>
          </a:xfrm>
        </p:spPr>
        <p:txBody>
          <a:bodyPr>
            <a:noAutofit/>
          </a:bodyPr>
          <a:lstStyle/>
          <a:p>
            <a:pPr fontAlgn="base">
              <a:buFont typeface="Arial" panose="020B0604020202020204" pitchFamily="34" charset="0"/>
              <a:buChar char="•"/>
            </a:pPr>
            <a:r>
              <a:rPr lang="en-US" sz="2800" dirty="0"/>
              <a:t>Deaf people cannot hear the dangers of their environment so they cannot be aware as fast as other people. So based on the sound intensity of a certain environment the hearing impaired person can be warned and aware, just as fast as a person with regular hearing. To measure the sound intensity, an analog sound level meter is used.</a:t>
            </a:r>
          </a:p>
          <a:p>
            <a:pPr fontAlgn="base">
              <a:buFont typeface="Arial" panose="020B0604020202020204" pitchFamily="34" charset="0"/>
              <a:buChar char="•"/>
            </a:pPr>
            <a:r>
              <a:rPr lang="en-US" sz="2800" dirty="0"/>
              <a:t>An Analog Sound Level Meter takes in the electric current from the microphone and analyzes it to measure the sound intensity. The Analog Sound Level Meter is a basic noise measurement device that is compatible with the Arduino. It can accurately measure the decibel levels of its surroundings.</a:t>
            </a:r>
          </a:p>
        </p:txBody>
      </p:sp>
    </p:spTree>
    <p:extLst>
      <p:ext uri="{BB962C8B-B14F-4D97-AF65-F5344CB8AC3E}">
        <p14:creationId xmlns:p14="http://schemas.microsoft.com/office/powerpoint/2010/main" val="2028674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17B67-8FE7-4941-9002-5F9487CC0AE4}"/>
              </a:ext>
            </a:extLst>
          </p:cNvPr>
          <p:cNvSpPr>
            <a:spLocks noGrp="1"/>
          </p:cNvSpPr>
          <p:nvPr>
            <p:ph type="title"/>
          </p:nvPr>
        </p:nvSpPr>
        <p:spPr/>
        <p:txBody>
          <a:bodyPr/>
          <a:lstStyle/>
          <a:p>
            <a:r>
              <a:rPr lang="en-US" dirty="0"/>
              <a:t>Background Research</a:t>
            </a:r>
          </a:p>
        </p:txBody>
      </p:sp>
      <p:sp>
        <p:nvSpPr>
          <p:cNvPr id="3" name="Content Placeholder 2">
            <a:extLst>
              <a:ext uri="{FF2B5EF4-FFF2-40B4-BE49-F238E27FC236}">
                <a16:creationId xmlns:a16="http://schemas.microsoft.com/office/drawing/2014/main" id="{3EBC50FA-5E21-4073-BEE1-31552624DCAA}"/>
              </a:ext>
            </a:extLst>
          </p:cNvPr>
          <p:cNvSpPr>
            <a:spLocks noGrp="1"/>
          </p:cNvSpPr>
          <p:nvPr>
            <p:ph idx="1"/>
          </p:nvPr>
        </p:nvSpPr>
        <p:spPr>
          <a:xfrm>
            <a:off x="1097280" y="1737359"/>
            <a:ext cx="10058400" cy="4834037"/>
          </a:xfrm>
        </p:spPr>
        <p:txBody>
          <a:bodyPr>
            <a:noAutofit/>
          </a:bodyPr>
          <a:lstStyle/>
          <a:p>
            <a:pPr fontAlgn="base">
              <a:buFont typeface="Arial" panose="020B0604020202020204" pitchFamily="34" charset="0"/>
              <a:buChar char="•"/>
            </a:pPr>
            <a:r>
              <a:rPr lang="en-US" sz="2800" dirty="0"/>
              <a:t>The microphone and Analog Sound Level Meter receive and analyze sound, so if a certain level of sound intensity is reached a warning is sent out. The microphone converts sound energy into electricity that can be stored, used, or analyzed.</a:t>
            </a:r>
          </a:p>
          <a:p>
            <a:pPr fontAlgn="base">
              <a:buFont typeface="Arial" panose="020B0604020202020204" pitchFamily="34" charset="0"/>
              <a:buChar char="•"/>
            </a:pPr>
            <a:r>
              <a:rPr lang="en-US" sz="2800" dirty="0"/>
              <a:t>Decibels play an important role in this project as the device detects danger based on the sound intensity of the user’s surroundings. A decibel (dB) is used to measure the intensity of a sound.</a:t>
            </a:r>
          </a:p>
          <a:p>
            <a:pPr fontAlgn="base">
              <a:buFont typeface="Arial" panose="020B0604020202020204" pitchFamily="34" charset="0"/>
              <a:buChar char="•"/>
            </a:pPr>
            <a:r>
              <a:rPr lang="en-US" sz="2800" dirty="0"/>
              <a:t>Artificial intelligence is a branch of computer science that aims to create intelligent machines. It has become an essential part of the technology industry. Research associated with artificial intelligence is highly technical and specialized. </a:t>
            </a:r>
          </a:p>
        </p:txBody>
      </p:sp>
    </p:spTree>
    <p:extLst>
      <p:ext uri="{BB962C8B-B14F-4D97-AF65-F5344CB8AC3E}">
        <p14:creationId xmlns:p14="http://schemas.microsoft.com/office/powerpoint/2010/main" val="1311345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17B67-8FE7-4941-9002-5F9487CC0AE4}"/>
              </a:ext>
            </a:extLst>
          </p:cNvPr>
          <p:cNvSpPr>
            <a:spLocks noGrp="1"/>
          </p:cNvSpPr>
          <p:nvPr>
            <p:ph type="title"/>
          </p:nvPr>
        </p:nvSpPr>
        <p:spPr/>
        <p:txBody>
          <a:bodyPr/>
          <a:lstStyle/>
          <a:p>
            <a:r>
              <a:rPr lang="en-US" dirty="0"/>
              <a:t>Background Research</a:t>
            </a:r>
          </a:p>
        </p:txBody>
      </p:sp>
      <p:sp>
        <p:nvSpPr>
          <p:cNvPr id="3" name="Content Placeholder 2">
            <a:extLst>
              <a:ext uri="{FF2B5EF4-FFF2-40B4-BE49-F238E27FC236}">
                <a16:creationId xmlns:a16="http://schemas.microsoft.com/office/drawing/2014/main" id="{3EBC50FA-5E21-4073-BEE1-31552624DCAA}"/>
              </a:ext>
            </a:extLst>
          </p:cNvPr>
          <p:cNvSpPr>
            <a:spLocks noGrp="1"/>
          </p:cNvSpPr>
          <p:nvPr>
            <p:ph idx="1"/>
          </p:nvPr>
        </p:nvSpPr>
        <p:spPr>
          <a:xfrm>
            <a:off x="1097280" y="1737359"/>
            <a:ext cx="10058400" cy="4834037"/>
          </a:xfrm>
        </p:spPr>
        <p:txBody>
          <a:bodyPr>
            <a:noAutofit/>
          </a:bodyPr>
          <a:lstStyle/>
          <a:p>
            <a:pPr fontAlgn="base">
              <a:buFont typeface="Arial" panose="020B0604020202020204" pitchFamily="34" charset="0"/>
              <a:buChar char="•"/>
            </a:pPr>
            <a:r>
              <a:rPr lang="en-US" sz="2400" dirty="0"/>
              <a:t>Bluetooth is a short-range (10m) wireless communication technology that allows devices to transmit data to each other. The Bluetooth is a tiny part of a chip of a device that interacts with other nearby modules sharing data using little energy. </a:t>
            </a:r>
          </a:p>
          <a:p>
            <a:pPr lvl="1" fontAlgn="base">
              <a:buFont typeface="Arial" panose="020B0604020202020204" pitchFamily="34" charset="0"/>
              <a:buChar char="•"/>
            </a:pPr>
            <a:r>
              <a:rPr lang="en-US" sz="2200" dirty="0"/>
              <a:t>Bluetooth uses radio waves to transmit information (specifically in the 2.4GHz spectrum) and also uses a special technique called frequency hopping</a:t>
            </a:r>
          </a:p>
          <a:p>
            <a:pPr fontAlgn="base">
              <a:buFont typeface="Arial" panose="020B0604020202020204" pitchFamily="34" charset="0"/>
              <a:buChar char="•"/>
            </a:pPr>
            <a:r>
              <a:rPr lang="en-US" sz="2400" dirty="0"/>
              <a:t>To be able to code this project, we will need to use the coding website called MIT App Inventor. It is an intuitive, visual programming environment that allows everyone, even those with no prior coding experience, to build fully functional applications for smartphones and tablets.</a:t>
            </a:r>
          </a:p>
          <a:p>
            <a:pPr lvl="1" fontAlgn="base">
              <a:buFont typeface="Arial" panose="020B0604020202020204" pitchFamily="34" charset="0"/>
              <a:buChar char="•"/>
            </a:pPr>
            <a:r>
              <a:rPr lang="en-US" sz="2200" dirty="0"/>
              <a:t>The tool allows anyone to program more complex, impactful apps in significantly less time than with more traditional programming environments</a:t>
            </a:r>
          </a:p>
        </p:txBody>
      </p:sp>
    </p:spTree>
    <p:extLst>
      <p:ext uri="{BB962C8B-B14F-4D97-AF65-F5344CB8AC3E}">
        <p14:creationId xmlns:p14="http://schemas.microsoft.com/office/powerpoint/2010/main" val="3805522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17B67-8FE7-4941-9002-5F9487CC0AE4}"/>
              </a:ext>
            </a:extLst>
          </p:cNvPr>
          <p:cNvSpPr>
            <a:spLocks noGrp="1"/>
          </p:cNvSpPr>
          <p:nvPr>
            <p:ph type="title"/>
          </p:nvPr>
        </p:nvSpPr>
        <p:spPr/>
        <p:txBody>
          <a:bodyPr/>
          <a:lstStyle/>
          <a:p>
            <a:r>
              <a:rPr lang="en-US" dirty="0"/>
              <a:t>Materials</a:t>
            </a:r>
          </a:p>
        </p:txBody>
      </p:sp>
      <p:sp>
        <p:nvSpPr>
          <p:cNvPr id="3" name="Content Placeholder 2">
            <a:extLst>
              <a:ext uri="{FF2B5EF4-FFF2-40B4-BE49-F238E27FC236}">
                <a16:creationId xmlns:a16="http://schemas.microsoft.com/office/drawing/2014/main" id="{3EBC50FA-5E21-4073-BEE1-31552624DCAA}"/>
              </a:ext>
            </a:extLst>
          </p:cNvPr>
          <p:cNvSpPr>
            <a:spLocks noGrp="1"/>
          </p:cNvSpPr>
          <p:nvPr>
            <p:ph idx="1"/>
          </p:nvPr>
        </p:nvSpPr>
        <p:spPr>
          <a:xfrm>
            <a:off x="1097280" y="1737359"/>
            <a:ext cx="4411980" cy="4297681"/>
          </a:xfrm>
        </p:spPr>
        <p:txBody>
          <a:bodyPr>
            <a:noAutofit/>
          </a:bodyPr>
          <a:lstStyle/>
          <a:p>
            <a:pPr fontAlgn="base">
              <a:buFont typeface="Arial" panose="020B0604020202020204" pitchFamily="34" charset="0"/>
              <a:buChar char="•"/>
            </a:pPr>
            <a:r>
              <a:rPr lang="en-US" sz="3200" dirty="0"/>
              <a:t>Android Phone</a:t>
            </a:r>
          </a:p>
          <a:p>
            <a:pPr fontAlgn="base">
              <a:buFont typeface="Arial" panose="020B0604020202020204" pitchFamily="34" charset="0"/>
              <a:buChar char="•"/>
            </a:pPr>
            <a:r>
              <a:rPr lang="en-US" sz="3200" dirty="0"/>
              <a:t>1 piece of 1cm by 1cm Velcro</a:t>
            </a:r>
          </a:p>
          <a:p>
            <a:pPr fontAlgn="base">
              <a:buFont typeface="Arial" panose="020B0604020202020204" pitchFamily="34" charset="0"/>
              <a:buChar char="•"/>
            </a:pPr>
            <a:r>
              <a:rPr lang="en-US" sz="3200" dirty="0"/>
              <a:t>Arduino</a:t>
            </a:r>
          </a:p>
          <a:p>
            <a:pPr fontAlgn="base">
              <a:buFont typeface="Arial" panose="020B0604020202020204" pitchFamily="34" charset="0"/>
              <a:buChar char="•"/>
            </a:pPr>
            <a:r>
              <a:rPr lang="en-US" sz="3200" dirty="0"/>
              <a:t>Sound Detection Module</a:t>
            </a:r>
          </a:p>
          <a:p>
            <a:pPr fontAlgn="base">
              <a:buFont typeface="Arial" panose="020B0604020202020204" pitchFamily="34" charset="0"/>
              <a:buChar char="•"/>
            </a:pPr>
            <a:r>
              <a:rPr lang="en-US" sz="3200" dirty="0"/>
              <a:t>9  jumper wires</a:t>
            </a:r>
          </a:p>
          <a:p>
            <a:pPr fontAlgn="base">
              <a:buFont typeface="Arial" panose="020B0604020202020204" pitchFamily="34" charset="0"/>
              <a:buChar char="•"/>
            </a:pPr>
            <a:r>
              <a:rPr lang="en-US" sz="3200" dirty="0"/>
              <a:t>Vibrator</a:t>
            </a:r>
          </a:p>
        </p:txBody>
      </p:sp>
      <p:sp>
        <p:nvSpPr>
          <p:cNvPr id="7" name="Content Placeholder 2">
            <a:extLst>
              <a:ext uri="{FF2B5EF4-FFF2-40B4-BE49-F238E27FC236}">
                <a16:creationId xmlns:a16="http://schemas.microsoft.com/office/drawing/2014/main" id="{A26EFFCF-8732-4728-ACDF-1FA020D95B67}"/>
              </a:ext>
            </a:extLst>
          </p:cNvPr>
          <p:cNvSpPr txBox="1">
            <a:spLocks/>
          </p:cNvSpPr>
          <p:nvPr/>
        </p:nvSpPr>
        <p:spPr>
          <a:xfrm>
            <a:off x="6096000" y="1737358"/>
            <a:ext cx="4411980" cy="429768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base">
              <a:buFont typeface="Arial" panose="020B0604020202020204" pitchFamily="34" charset="0"/>
              <a:buChar char="•"/>
            </a:pPr>
            <a:r>
              <a:rPr lang="en-US" sz="3200" dirty="0"/>
              <a:t>Arduino Expansion Module</a:t>
            </a:r>
          </a:p>
          <a:p>
            <a:pPr fontAlgn="base">
              <a:buFont typeface="Arial" panose="020B0604020202020204" pitchFamily="34" charset="0"/>
              <a:buChar char="•"/>
            </a:pPr>
            <a:r>
              <a:rPr lang="en-US" sz="3200" dirty="0"/>
              <a:t>25.6 inches squared of Lexan Polycarbonate</a:t>
            </a:r>
          </a:p>
          <a:p>
            <a:pPr fontAlgn="base">
              <a:buFont typeface="Arial" panose="020B0604020202020204" pitchFamily="34" charset="0"/>
              <a:buChar char="•"/>
            </a:pPr>
            <a:r>
              <a:rPr lang="en-US" sz="3200" dirty="0"/>
              <a:t>Bluetooth Module</a:t>
            </a:r>
          </a:p>
          <a:p>
            <a:pPr fontAlgn="base">
              <a:buFont typeface="Arial" panose="020B0604020202020204" pitchFamily="34" charset="0"/>
              <a:buChar char="•"/>
            </a:pPr>
            <a:r>
              <a:rPr lang="en-US" sz="3200" dirty="0"/>
              <a:t>Button</a:t>
            </a:r>
          </a:p>
          <a:p>
            <a:pPr fontAlgn="base">
              <a:buFont typeface="Arial" panose="020B0604020202020204" pitchFamily="34" charset="0"/>
              <a:buChar char="•"/>
            </a:pPr>
            <a:r>
              <a:rPr lang="en-US" sz="3200" dirty="0"/>
              <a:t>Soldering Gun</a:t>
            </a:r>
          </a:p>
          <a:p>
            <a:pPr fontAlgn="base">
              <a:buFont typeface="Arial" panose="020B0604020202020204" pitchFamily="34" charset="0"/>
              <a:buChar char="•"/>
            </a:pPr>
            <a:r>
              <a:rPr lang="en-US" sz="3200" dirty="0"/>
              <a:t>Lead</a:t>
            </a:r>
          </a:p>
        </p:txBody>
      </p:sp>
    </p:spTree>
    <p:extLst>
      <p:ext uri="{BB962C8B-B14F-4D97-AF65-F5344CB8AC3E}">
        <p14:creationId xmlns:p14="http://schemas.microsoft.com/office/powerpoint/2010/main" val="2401256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17B67-8FE7-4941-9002-5F9487CC0AE4}"/>
              </a:ext>
            </a:extLst>
          </p:cNvPr>
          <p:cNvSpPr>
            <a:spLocks noGrp="1"/>
          </p:cNvSpPr>
          <p:nvPr>
            <p:ph type="title"/>
          </p:nvPr>
        </p:nvSpPr>
        <p:spPr>
          <a:xfrm>
            <a:off x="0" y="18422"/>
            <a:ext cx="3108960" cy="1450757"/>
          </a:xfrm>
        </p:spPr>
        <p:txBody>
          <a:bodyPr/>
          <a:lstStyle/>
          <a:p>
            <a:r>
              <a:rPr lang="en-US" dirty="0"/>
              <a:t>Procedures</a:t>
            </a:r>
          </a:p>
        </p:txBody>
      </p:sp>
      <p:sp>
        <p:nvSpPr>
          <p:cNvPr id="3" name="Content Placeholder 2">
            <a:extLst>
              <a:ext uri="{FF2B5EF4-FFF2-40B4-BE49-F238E27FC236}">
                <a16:creationId xmlns:a16="http://schemas.microsoft.com/office/drawing/2014/main" id="{3EBC50FA-5E21-4073-BEE1-31552624DCAA}"/>
              </a:ext>
            </a:extLst>
          </p:cNvPr>
          <p:cNvSpPr>
            <a:spLocks noGrp="1"/>
          </p:cNvSpPr>
          <p:nvPr>
            <p:ph idx="1"/>
          </p:nvPr>
        </p:nvSpPr>
        <p:spPr>
          <a:xfrm>
            <a:off x="60960" y="1824363"/>
            <a:ext cx="5791200" cy="4297681"/>
          </a:xfrm>
        </p:spPr>
        <p:txBody>
          <a:bodyPr>
            <a:noAutofit/>
          </a:bodyPr>
          <a:lstStyle/>
          <a:p>
            <a:pPr marL="0" indent="0" fontAlgn="base">
              <a:buNone/>
            </a:pPr>
            <a:r>
              <a:rPr lang="en-US" sz="3200" dirty="0"/>
              <a:t>Building</a:t>
            </a:r>
          </a:p>
          <a:p>
            <a:pPr marL="457200" indent="-457200" fontAlgn="base">
              <a:buFont typeface="+mj-lt"/>
              <a:buAutoNum type="arabicPeriod"/>
            </a:pPr>
            <a:r>
              <a:rPr lang="en-US" dirty="0"/>
              <a:t>Attach Expansion Module to the Arduino</a:t>
            </a:r>
          </a:p>
          <a:p>
            <a:pPr marL="457200" indent="-457200" fontAlgn="base">
              <a:buFont typeface="+mj-lt"/>
              <a:buAutoNum type="arabicPeriod"/>
            </a:pPr>
            <a:r>
              <a:rPr lang="en-US" dirty="0"/>
              <a:t>Solder 4 jumper wires to the Bluetooth Module</a:t>
            </a:r>
          </a:p>
          <a:p>
            <a:pPr marL="457200" indent="-457200" fontAlgn="base">
              <a:buFont typeface="+mj-lt"/>
              <a:buAutoNum type="arabicPeriod"/>
            </a:pPr>
            <a:r>
              <a:rPr lang="en-US" dirty="0"/>
              <a:t>Attach 3 jumper wires into the analog sound sensor</a:t>
            </a:r>
          </a:p>
          <a:p>
            <a:pPr marL="457200" indent="-457200" fontAlgn="base">
              <a:buFont typeface="+mj-lt"/>
              <a:buAutoNum type="arabicPeriod"/>
            </a:pPr>
            <a:r>
              <a:rPr lang="en-US" dirty="0"/>
              <a:t>Solder the wires from Step 3 into the Expansion module</a:t>
            </a:r>
          </a:p>
          <a:p>
            <a:pPr marL="457200" indent="-457200" fontAlgn="base">
              <a:buFont typeface="+mj-lt"/>
              <a:buAutoNum type="arabicPeriod"/>
            </a:pPr>
            <a:r>
              <a:rPr lang="en-US" dirty="0"/>
              <a:t>Solder wires from step 2 into the expansion module</a:t>
            </a:r>
          </a:p>
          <a:p>
            <a:pPr marL="457200" indent="-457200" fontAlgn="base">
              <a:buFont typeface="+mj-lt"/>
              <a:buAutoNum type="arabicPeriod"/>
            </a:pPr>
            <a:r>
              <a:rPr lang="en-US" dirty="0"/>
              <a:t>Solder 2 wires into the button</a:t>
            </a:r>
          </a:p>
          <a:p>
            <a:pPr marL="457200" indent="-457200" fontAlgn="base">
              <a:buFont typeface="+mj-lt"/>
              <a:buAutoNum type="arabicPeriod"/>
            </a:pPr>
            <a:r>
              <a:rPr lang="en-US" dirty="0"/>
              <a:t>Solder wires from step 6 into the expansion module</a:t>
            </a:r>
          </a:p>
          <a:p>
            <a:pPr marL="514350" indent="-514350" fontAlgn="base">
              <a:buFont typeface="+mj-lt"/>
              <a:buAutoNum type="arabicPeriod"/>
            </a:pPr>
            <a:endParaRPr lang="en-US" sz="3200" dirty="0"/>
          </a:p>
        </p:txBody>
      </p:sp>
      <p:sp>
        <p:nvSpPr>
          <p:cNvPr id="7" name="Content Placeholder 2">
            <a:extLst>
              <a:ext uri="{FF2B5EF4-FFF2-40B4-BE49-F238E27FC236}">
                <a16:creationId xmlns:a16="http://schemas.microsoft.com/office/drawing/2014/main" id="{A26EFFCF-8732-4728-ACDF-1FA020D95B67}"/>
              </a:ext>
            </a:extLst>
          </p:cNvPr>
          <p:cNvSpPr txBox="1">
            <a:spLocks/>
          </p:cNvSpPr>
          <p:nvPr/>
        </p:nvSpPr>
        <p:spPr>
          <a:xfrm>
            <a:off x="5791200" y="68580"/>
            <a:ext cx="6400800" cy="587502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dirty="0"/>
              <a:t>Testing and Data Collecting (Accuracy):</a:t>
            </a:r>
          </a:p>
          <a:p>
            <a:pPr marL="457200" indent="-457200" fontAlgn="base">
              <a:buFont typeface="+mj-lt"/>
              <a:buAutoNum type="arabicPeriod"/>
            </a:pPr>
            <a:r>
              <a:rPr lang="en-US" dirty="0"/>
              <a:t>Turn on the device which will make a sound for 10 seconds</a:t>
            </a:r>
          </a:p>
          <a:p>
            <a:pPr marL="457200" indent="-457200" fontAlgn="base">
              <a:buFont typeface="+mj-lt"/>
              <a:buAutoNum type="arabicPeriod"/>
            </a:pPr>
            <a:r>
              <a:rPr lang="en-US" dirty="0"/>
              <a:t>Simultaneously for 10 seconds record the actual decibel level as well as the device’s decibel level</a:t>
            </a:r>
          </a:p>
          <a:p>
            <a:pPr marL="457200" indent="-457200" fontAlgn="base">
              <a:buFont typeface="+mj-lt"/>
              <a:buAutoNum type="arabicPeriod"/>
            </a:pPr>
            <a:r>
              <a:rPr lang="en-US" dirty="0"/>
              <a:t>Repeat steps 1-2 4 more times</a:t>
            </a:r>
          </a:p>
          <a:p>
            <a:pPr marL="457200" indent="-457200" fontAlgn="base">
              <a:buFont typeface="+mj-lt"/>
              <a:buAutoNum type="arabicPeriod"/>
            </a:pPr>
            <a:r>
              <a:rPr lang="en-US" dirty="0"/>
              <a:t>Repeat steps 1-3 4 more times for 4 different items that make noise at different decibel levels</a:t>
            </a:r>
          </a:p>
          <a:p>
            <a:r>
              <a:rPr lang="en-US" sz="2800" dirty="0"/>
              <a:t>Testing and Data Collecting (Distance):</a:t>
            </a:r>
          </a:p>
          <a:p>
            <a:pPr marL="457200" indent="-457200" fontAlgn="base">
              <a:buFont typeface="+mj-lt"/>
              <a:buAutoNum type="arabicPeriod"/>
            </a:pPr>
            <a:r>
              <a:rPr lang="en-US" dirty="0"/>
              <a:t>Turn on the device which will make a sound for 10 seconds at 30ft</a:t>
            </a:r>
          </a:p>
          <a:p>
            <a:pPr marL="457200" indent="-457200" fontAlgn="base">
              <a:buFont typeface="+mj-lt"/>
              <a:buAutoNum type="arabicPeriod"/>
            </a:pPr>
            <a:r>
              <a:rPr lang="en-US" dirty="0"/>
              <a:t>Repeat step 1 for 20ft, 15ft, 10ft, 8ft, 6ft, 4ft, and 2ft</a:t>
            </a:r>
          </a:p>
          <a:p>
            <a:pPr marL="457200" indent="-457200" fontAlgn="base">
              <a:buFont typeface="+mj-lt"/>
              <a:buAutoNum type="arabicPeriod"/>
            </a:pPr>
            <a:r>
              <a:rPr lang="en-US" dirty="0"/>
              <a:t>Repeat steps 1-2 4 more times for 4 of the same items as were used in the Accuracy data collection</a:t>
            </a:r>
          </a:p>
          <a:p>
            <a:pPr marL="457200" indent="-457200" fontAlgn="base">
              <a:buFont typeface="+mj-lt"/>
              <a:buAutoNum type="arabicPeriod"/>
            </a:pPr>
            <a:r>
              <a:rPr lang="en-US" dirty="0"/>
              <a:t>Repeat steps 1-3 starting at 20ft outdoors</a:t>
            </a:r>
          </a:p>
        </p:txBody>
      </p:sp>
    </p:spTree>
    <p:extLst>
      <p:ext uri="{BB962C8B-B14F-4D97-AF65-F5344CB8AC3E}">
        <p14:creationId xmlns:p14="http://schemas.microsoft.com/office/powerpoint/2010/main" val="58707890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192</TotalTime>
  <Words>3409</Words>
  <Application>Microsoft Office PowerPoint</Application>
  <PresentationFormat>Widescreen</PresentationFormat>
  <Paragraphs>113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Retrospect</vt:lpstr>
      <vt:lpstr>PowerPoint Presentation</vt:lpstr>
      <vt:lpstr>Purpose</vt:lpstr>
      <vt:lpstr>Hypothesis</vt:lpstr>
      <vt:lpstr>Background Research</vt:lpstr>
      <vt:lpstr>Background Research</vt:lpstr>
      <vt:lpstr>Background Research</vt:lpstr>
      <vt:lpstr>Background Research</vt:lpstr>
      <vt:lpstr>Materials</vt:lpstr>
      <vt:lpstr>Procedures</vt:lpstr>
      <vt:lpstr>Variables</vt:lpstr>
      <vt:lpstr>Results</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Yolo Polo</dc:creator>
  <cp:lastModifiedBy>Yolo Polo</cp:lastModifiedBy>
  <cp:revision>9</cp:revision>
  <cp:lastPrinted>2020-02-10T22:55:06Z</cp:lastPrinted>
  <dcterms:created xsi:type="dcterms:W3CDTF">2020-02-10T21:39:59Z</dcterms:created>
  <dcterms:modified xsi:type="dcterms:W3CDTF">2020-02-11T00:52:09Z</dcterms:modified>
</cp:coreProperties>
</file>