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4" autoAdjust="0"/>
    <p:restoredTop sz="94660"/>
  </p:normalViewPr>
  <p:slideViewPr>
    <p:cSldViewPr>
      <p:cViewPr varScale="1">
        <p:scale>
          <a:sx n="66" d="100"/>
          <a:sy n="66" d="100"/>
        </p:scale>
        <p:origin x="1488"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685800" y="228601"/>
            <a:ext cx="7772400" cy="6629399"/>
          </a:xfrm>
        </p:spPr>
        <p:txBody>
          <a:bodyPr>
            <a:normAutofit/>
          </a:bodyPr>
          <a:lstStyle/>
          <a:p>
            <a:r>
              <a:rPr lang="en-US" sz="4000"/>
              <a:t>Retina kan damarlarını çıkarmak için </a:t>
            </a:r>
            <a:r>
              <a:rPr lang="tr-TR" sz="4000" smtClean="0"/>
              <a:t>  </a:t>
            </a:r>
            <a:r>
              <a:rPr lang="en-US" sz="4000" smtClean="0"/>
              <a:t>eşikleme </a:t>
            </a:r>
            <a:r>
              <a:rPr lang="en-US" sz="4000"/>
              <a:t>temelli morfolojik bir </a:t>
            </a:r>
            <a:r>
              <a:rPr lang="en-US" sz="4000" smtClean="0"/>
              <a:t>yöntem</a:t>
            </a:r>
            <a:r>
              <a:rPr lang="tr-TR" sz="4000" smtClean="0"/>
              <a:t/>
            </a:r>
            <a:br>
              <a:rPr lang="tr-TR" sz="4000" smtClean="0"/>
            </a:br>
            <a:r>
              <a:rPr lang="tr-TR" sz="4000"/>
              <a:t/>
            </a:r>
            <a:br>
              <a:rPr lang="tr-TR" sz="4000"/>
            </a:br>
            <a:r>
              <a:rPr lang="tr-TR" sz="3600"/>
              <a:t/>
            </a:r>
            <a:br>
              <a:rPr lang="tr-TR" sz="3600"/>
            </a:br>
            <a:r>
              <a:rPr lang="tr-TR" sz="3600" smtClean="0"/>
              <a:t/>
            </a:r>
            <a:br>
              <a:rPr lang="tr-TR" sz="3600" smtClean="0"/>
            </a:br>
            <a:r>
              <a:rPr lang="tr-TR" sz="3600"/>
              <a:t/>
            </a:r>
            <a:br>
              <a:rPr lang="tr-TR" sz="3600"/>
            </a:br>
            <a:r>
              <a:rPr lang="tr-TR" sz="3600" smtClean="0"/>
              <a:t/>
            </a:r>
            <a:br>
              <a:rPr lang="tr-TR" sz="3600" smtClean="0"/>
            </a:br>
            <a:r>
              <a:rPr lang="tr-TR" sz="2700" smtClean="0"/>
              <a:t>Sumeya Adem Abdukrim</a:t>
            </a:r>
            <a:br>
              <a:rPr lang="tr-TR" sz="2700" smtClean="0"/>
            </a:br>
            <a:r>
              <a:rPr lang="tr-TR" sz="2700" smtClean="0"/>
              <a:t>02190201121</a:t>
            </a:r>
            <a:r>
              <a:rPr lang="tr-TR" sz="2700"/>
              <a:t/>
            </a:r>
            <a:br>
              <a:rPr lang="tr-TR" sz="2700"/>
            </a:br>
            <a:r>
              <a:rPr lang="tr-TR" sz="2700" smtClean="0"/>
              <a:t/>
            </a:r>
            <a:br>
              <a:rPr lang="tr-TR" sz="2700" smtClean="0"/>
            </a:br>
            <a:r>
              <a:rPr lang="en-US" sz="3600" smtClean="0"/>
              <a:t> </a:t>
            </a:r>
            <a:endParaRPr lang="en-US" sz="3600"/>
          </a:p>
        </p:txBody>
      </p:sp>
    </p:spTree>
    <p:extLst>
      <p:ext uri="{BB962C8B-B14F-4D97-AF65-F5344CB8AC3E}">
        <p14:creationId xmlns:p14="http://schemas.microsoft.com/office/powerpoint/2010/main" val="3301732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609600"/>
            <a:ext cx="4648199" cy="5562599"/>
          </a:xfrm>
        </p:spPr>
      </p:pic>
    </p:spTree>
    <p:extLst>
      <p:ext uri="{BB962C8B-B14F-4D97-AF65-F5344CB8AC3E}">
        <p14:creationId xmlns:p14="http://schemas.microsoft.com/office/powerpoint/2010/main" val="7369004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76200"/>
            <a:ext cx="8229600" cy="6049963"/>
          </a:xfrm>
        </p:spPr>
        <p:txBody>
          <a:bodyPr/>
          <a:lstStyle/>
          <a:p>
            <a:pPr marL="0" indent="0">
              <a:buNone/>
            </a:pPr>
            <a:r>
              <a:rPr lang="en-US"/>
              <a:t>3.1 Veri seti </a:t>
            </a:r>
            <a:endParaRPr lang="tr-TR" smtClean="0"/>
          </a:p>
          <a:p>
            <a:r>
              <a:rPr lang="en-US" sz="2400" smtClean="0"/>
              <a:t>Önerilen </a:t>
            </a:r>
            <a:r>
              <a:rPr lang="en-US" sz="2400"/>
              <a:t>yöntem diğer yöntemlerle kıyaslanabilir olması açısından halka açık olarak sunulan DRIVE veri seti üzerinde test edilmiştir. DRIVE veri setindeki görüntüler 45°görüş alanında Canon 3CCD ile çekilmiştir. Görüntülerin her biri 565 × 584 piksel boyutunda 20 eğitim ve 20 test görüntüsünden oluşmaktadır. </a:t>
            </a:r>
            <a:endParaRPr lang="tr-TR" sz="2400" smtClean="0"/>
          </a:p>
          <a:p>
            <a:pPr marL="0" indent="0">
              <a:buNone/>
            </a:pPr>
            <a:r>
              <a:rPr lang="en-US"/>
              <a:t>3.2 Morfolojik </a:t>
            </a:r>
            <a:r>
              <a:rPr lang="en-US" smtClean="0"/>
              <a:t>işlemler</a:t>
            </a:r>
            <a:endParaRPr lang="tr-TR" smtClean="0"/>
          </a:p>
          <a:p>
            <a:endParaRPr lang="en-US" sz="240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581400"/>
            <a:ext cx="5638800" cy="2286000"/>
          </a:xfrm>
          <a:prstGeom prst="rect">
            <a:avLst/>
          </a:prstGeom>
        </p:spPr>
      </p:pic>
    </p:spTree>
    <p:extLst>
      <p:ext uri="{BB962C8B-B14F-4D97-AF65-F5344CB8AC3E}">
        <p14:creationId xmlns:p14="http://schemas.microsoft.com/office/powerpoint/2010/main" val="3923518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04800" y="152400"/>
            <a:ext cx="8382000" cy="6705600"/>
          </a:xfrm>
        </p:spPr>
        <p:txBody>
          <a:bodyPr>
            <a:normAutofit/>
          </a:bodyPr>
          <a:lstStyle/>
          <a:p>
            <a:r>
              <a:rPr lang="en-US" sz="2400"/>
              <a:t>Denklem (10)’da toplam üst şapka işlemine dahil edilen toplam alt şapka ve toplam morfolojik açma işlemi matematiksel olarak ifade edilmiştir. Şekil 4’te bu aşamaya ait işlem sonuçları görsel olarak verilmiştir</a:t>
            </a:r>
            <a:r>
              <a:rPr lang="en-US" sz="2400" smtClean="0"/>
              <a:t>.</a:t>
            </a:r>
            <a:endParaRPr lang="tr-TR" sz="2400" smtClean="0"/>
          </a:p>
          <a:p>
            <a:endParaRPr lang="tr-TR" sz="2400"/>
          </a:p>
          <a:p>
            <a:endParaRPr lang="tr-TR" sz="2400" smtClean="0"/>
          </a:p>
          <a:p>
            <a:endParaRPr lang="tr-TR" sz="2400"/>
          </a:p>
          <a:p>
            <a:pPr algn="just"/>
            <a:r>
              <a:rPr lang="en-US" sz="2400" smtClean="0"/>
              <a:t>Denklem </a:t>
            </a:r>
            <a:r>
              <a:rPr lang="en-US" sz="2400"/>
              <a:t>(11)’de ifade edildiği gibi işleme alınmıştır. Uzunluğu 21 piksel olan ve 22.5°’lik açılarla dönerek her açı için oluşturulan toplam morfolojik açma işlemi toplam üst şapka dönüşümüne eklenmiş ve elde edilen sonuç toplam alt şapka dönüşümünden çıkarılmıştır.</a:t>
            </a:r>
            <a:endParaRPr lang="tr-TR" sz="2400" smtClean="0"/>
          </a:p>
          <a:p>
            <a:endParaRPr lang="tr-TR" sz="2400"/>
          </a:p>
          <a:p>
            <a:endParaRPr lang="tr-TR" sz="2400" smtClean="0"/>
          </a:p>
          <a:p>
            <a:endParaRPr lang="tr-TR" sz="2400"/>
          </a:p>
          <a:p>
            <a:pPr marL="0" indent="0">
              <a:buNone/>
            </a:pPr>
            <a:endParaRPr lang="en-US" sz="240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828800"/>
            <a:ext cx="3810000" cy="1295400"/>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4818744"/>
            <a:ext cx="5001323" cy="1810656"/>
          </a:xfrm>
          <a:prstGeom prst="rect">
            <a:avLst/>
          </a:prstGeom>
        </p:spPr>
      </p:pic>
    </p:spTree>
    <p:extLst>
      <p:ext uri="{BB962C8B-B14F-4D97-AF65-F5344CB8AC3E}">
        <p14:creationId xmlns:p14="http://schemas.microsoft.com/office/powerpoint/2010/main" val="3664116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57200" y="274638"/>
            <a:ext cx="4724400" cy="563562"/>
          </a:xfrm>
        </p:spPr>
        <p:txBody>
          <a:bodyPr>
            <a:normAutofit fontScale="90000"/>
          </a:bodyPr>
          <a:lstStyle/>
          <a:p>
            <a:r>
              <a:rPr lang="en-US" sz="3600"/>
              <a:t>4 Bulgular ve </a:t>
            </a:r>
            <a:r>
              <a:rPr lang="en-US" sz="3600" smtClean="0"/>
              <a:t>tartışma</a:t>
            </a:r>
            <a:r>
              <a:rPr lang="tr-TR" sz="3600"/>
              <a:t/>
            </a:r>
            <a:br>
              <a:rPr lang="tr-TR" sz="3600"/>
            </a:br>
            <a:r>
              <a:rPr lang="en-US" sz="3600"/>
              <a:t>4.1 Bölütleme sonuçları</a:t>
            </a:r>
          </a:p>
        </p:txBody>
      </p:sp>
      <p:sp>
        <p:nvSpPr>
          <p:cNvPr id="3" name="İçerik Yer Tutucusu 2"/>
          <p:cNvSpPr>
            <a:spLocks noGrp="1"/>
          </p:cNvSpPr>
          <p:nvPr>
            <p:ph idx="1"/>
          </p:nvPr>
        </p:nvSpPr>
        <p:spPr>
          <a:xfrm>
            <a:off x="457200" y="1066800"/>
            <a:ext cx="8229600" cy="5562600"/>
          </a:xfrm>
        </p:spPr>
        <p:txBody>
          <a:bodyPr>
            <a:normAutofit/>
          </a:bodyPr>
          <a:lstStyle/>
          <a:p>
            <a:r>
              <a:rPr lang="en-US" sz="2400"/>
              <a:t>Üç farklı eşikleme algoritması iyileştirilmiş fundus görüntüleri üzerinde uygulanarak damar piksellerinin bölütlenmesi sağlanmıştır</a:t>
            </a:r>
            <a:r>
              <a:rPr lang="en-US" sz="2400" smtClean="0"/>
              <a:t>.</a:t>
            </a:r>
            <a:endParaRPr lang="tr-TR" sz="2400" smtClean="0"/>
          </a:p>
          <a:p>
            <a:endParaRPr lang="en-US" sz="240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286000"/>
            <a:ext cx="4353533" cy="4429743"/>
          </a:xfrm>
          <a:prstGeom prst="rect">
            <a:avLst/>
          </a:prstGeom>
        </p:spPr>
      </p:pic>
    </p:spTree>
    <p:extLst>
      <p:ext uri="{BB962C8B-B14F-4D97-AF65-F5344CB8AC3E}">
        <p14:creationId xmlns:p14="http://schemas.microsoft.com/office/powerpoint/2010/main" val="266646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52400"/>
            <a:ext cx="8458200" cy="6477000"/>
          </a:xfrm>
        </p:spPr>
        <p:txBody>
          <a:bodyPr>
            <a:normAutofit lnSpcReduction="10000"/>
          </a:bodyPr>
          <a:lstStyle/>
          <a:p>
            <a:r>
              <a:rPr lang="en-US" sz="2400"/>
              <a:t>Denklem (12)’de Doğruluk Oranı ölçütünün matematiksel ifadesi verilmiştir</a:t>
            </a:r>
            <a:r>
              <a:rPr lang="en-US" sz="2400" smtClean="0"/>
              <a:t>.</a:t>
            </a:r>
            <a:endParaRPr lang="tr-TR" sz="2400" smtClean="0"/>
          </a:p>
          <a:p>
            <a:endParaRPr lang="tr-TR" sz="2400"/>
          </a:p>
          <a:p>
            <a:endParaRPr lang="tr-TR" sz="2400" smtClean="0"/>
          </a:p>
          <a:p>
            <a:r>
              <a:rPr lang="en-US" sz="2400"/>
              <a:t>Burada, TP parametresi doğru pozitif, FP parametresi yanlış pozitif, TN parametresi doğru negatif ve FN parametresi yanlış negatif pikselleri temsil eder. ACC parametresi doğruluk oranını temsil eder. Hem bölütlenmiş görüntüde hem de gerçek zemin görüntüsünde aynı piksele ait ve piksel değerleri “1” olan piksellerin toplamı TP parametresinin değerini oluşturur. Hem bölütlenmiş görüntüde hem de gerçek zemin görüntüsünde aynı piksele ait ve piksel değerleri “0” olan piksellerin toplamı TN parametresinin değerini oluşturur. Hem bölütlenmiş görüntüde hem de gerçek zemin görüntüsünde aynı piksele ait ve piksel değerleri bölütlenmiş görüntü için “0”, gerçek zemin görüntüsü için “1” olan piksellerin toplamı </a:t>
            </a:r>
            <a:r>
              <a:rPr lang="en-US" sz="2400" smtClean="0"/>
              <a:t>FN</a:t>
            </a:r>
            <a:r>
              <a:rPr lang="en-US" sz="2400"/>
              <a:t> parametresinin değerini oluşturur. Hem bölütlenmiş görüntüde hem de gerçek zemin görüntüsünde aynı piksele ait </a:t>
            </a:r>
            <a:endParaRPr lang="tr-TR" sz="2400" smtClean="0"/>
          </a:p>
          <a:p>
            <a:endParaRPr lang="en-US" sz="240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066800"/>
            <a:ext cx="4477375" cy="666843"/>
          </a:xfrm>
          <a:prstGeom prst="rect">
            <a:avLst/>
          </a:prstGeom>
        </p:spPr>
      </p:pic>
    </p:spTree>
    <p:extLst>
      <p:ext uri="{BB962C8B-B14F-4D97-AF65-F5344CB8AC3E}">
        <p14:creationId xmlns:p14="http://schemas.microsoft.com/office/powerpoint/2010/main" val="21108446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28600" y="152400"/>
            <a:ext cx="8458200" cy="6400800"/>
          </a:xfrm>
        </p:spPr>
        <p:txBody>
          <a:bodyPr>
            <a:normAutofit lnSpcReduction="10000"/>
          </a:bodyPr>
          <a:lstStyle/>
          <a:p>
            <a:r>
              <a:rPr lang="en-US" sz="2400" smtClean="0"/>
              <a:t> </a:t>
            </a:r>
            <a:r>
              <a:rPr lang="en-US" sz="2400"/>
              <a:t>ve piksel değerleri bölütlenmiş görüntü için “1”, gerçek zemin görüntüsü için “0” olan piksellerin toplamı FP parametresinin değerini oluşturur</a:t>
            </a:r>
            <a:r>
              <a:rPr lang="en-US" sz="2400" smtClean="0"/>
              <a:t>.</a:t>
            </a:r>
            <a:endParaRPr lang="tr-TR" sz="2400" smtClean="0"/>
          </a:p>
          <a:p>
            <a:pPr marL="0" indent="0">
              <a:buNone/>
            </a:pPr>
            <a:r>
              <a:rPr lang="en-US"/>
              <a:t>5 </a:t>
            </a:r>
            <a:r>
              <a:rPr lang="en-US" smtClean="0"/>
              <a:t>Sonuçlar</a:t>
            </a:r>
            <a:endParaRPr lang="tr-TR" smtClean="0"/>
          </a:p>
          <a:p>
            <a:r>
              <a:rPr lang="en-US" sz="2400"/>
              <a:t>Bu makalede, paylaşıma açık olarak sunulan DRIVE veri seti üzerinde morfolojik işlemlere dayalı bir damar iyileştirme yöntemi kullanılmıştır. Damar iyileştirme aşamasından sonra Çoklu Eşikleme, Bulanık Mantık Tabanlı Eşikleme ve Maksimum Eşikleme yöntemleri kullanılarak damar bölütlemesi yapılmıştır</a:t>
            </a:r>
            <a:r>
              <a:rPr lang="en-US" sz="2400" smtClean="0"/>
              <a:t>.</a:t>
            </a:r>
            <a:endParaRPr lang="tr-TR" sz="2400" smtClean="0"/>
          </a:p>
          <a:p>
            <a:r>
              <a:rPr lang="en-US" sz="2400"/>
              <a:t>Bu yöntem temelde morfolojik işlemlere dayanmış olsa da asıl amaç eşikleme algoritmalarının yöntem üzerindeki performanslarının karşılaştırılmasıdır. Eşikleme yöntemleri, doğası ne olursa olsun tüm veriler üzerinde kullanılabilir. Ancak, farklı eşikleme yöntemlerinin aynı iyileştirilmiş görüntü üzerinde farklı sonuçlar verdiği gözlemlenmiştir. Bu makalede, Bulanık Mantık Tabanlı Eşikleme yönteminin ortalama doğruluk oranı 0.952 olarak hesaplanmış ve diğer iki eşikleme yönteminden daha yüksek bir değere sahip olmuştur.</a:t>
            </a:r>
          </a:p>
        </p:txBody>
      </p:sp>
    </p:spTree>
    <p:extLst>
      <p:ext uri="{BB962C8B-B14F-4D97-AF65-F5344CB8AC3E}">
        <p14:creationId xmlns:p14="http://schemas.microsoft.com/office/powerpoint/2010/main" val="4215479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çerik Yer Tutucusu 2"/>
          <p:cNvSpPr>
            <a:spLocks noGrp="1"/>
          </p:cNvSpPr>
          <p:nvPr>
            <p:ph idx="1"/>
          </p:nvPr>
        </p:nvSpPr>
        <p:spPr>
          <a:xfrm>
            <a:off x="457200" y="304800"/>
            <a:ext cx="8229600" cy="5821363"/>
          </a:xfrm>
        </p:spPr>
        <p:txBody>
          <a:bodyPr>
            <a:normAutofit fontScale="77500" lnSpcReduction="20000"/>
          </a:bodyPr>
          <a:lstStyle/>
          <a:p>
            <a:pPr marL="0" indent="0">
              <a:buNone/>
            </a:pPr>
            <a:r>
              <a:rPr lang="tr-TR" smtClean="0"/>
              <a:t>     </a:t>
            </a:r>
          </a:p>
          <a:p>
            <a:pPr marL="0" indent="0">
              <a:buNone/>
            </a:pPr>
            <a:endParaRPr lang="tr-TR"/>
          </a:p>
          <a:p>
            <a:pPr marL="0" indent="0">
              <a:buNone/>
            </a:pPr>
            <a:endParaRPr lang="tr-TR" smtClean="0"/>
          </a:p>
          <a:p>
            <a:pPr marL="0" indent="0">
              <a:buNone/>
            </a:pPr>
            <a:r>
              <a:rPr lang="tr-TR" smtClean="0"/>
              <a:t> </a:t>
            </a:r>
            <a:r>
              <a:rPr lang="en-US" sz="4400" smtClean="0"/>
              <a:t>Detection </a:t>
            </a:r>
            <a:r>
              <a:rPr lang="en-US" sz="4400"/>
              <a:t>and classification of </a:t>
            </a:r>
            <a:r>
              <a:rPr lang="en-US" sz="4400" smtClean="0"/>
              <a:t>hazelnut </a:t>
            </a:r>
            <a:r>
              <a:rPr lang="en-US" sz="4400"/>
              <a:t>fruit </a:t>
            </a:r>
            <a:r>
              <a:rPr lang="en-US" sz="4400" smtClean="0"/>
              <a:t>by </a:t>
            </a:r>
            <a:r>
              <a:rPr lang="en-US" sz="4400"/>
              <a:t>using image processing techniques and </a:t>
            </a:r>
            <a:r>
              <a:rPr lang="tr-TR" sz="4400" smtClean="0"/>
              <a:t>      </a:t>
            </a:r>
            <a:r>
              <a:rPr lang="en-US" sz="4400" smtClean="0"/>
              <a:t>clustering methods</a:t>
            </a:r>
            <a:endParaRPr lang="tr-TR" sz="4400" smtClean="0"/>
          </a:p>
          <a:p>
            <a:pPr marL="0" indent="0">
              <a:buNone/>
            </a:pPr>
            <a:endParaRPr lang="tr-TR"/>
          </a:p>
          <a:p>
            <a:pPr marL="0" indent="0">
              <a:buNone/>
            </a:pPr>
            <a:endParaRPr lang="tr-TR" smtClean="0"/>
          </a:p>
          <a:p>
            <a:pPr marL="0" indent="0">
              <a:buNone/>
            </a:pPr>
            <a:r>
              <a:rPr lang="tr-TR" smtClean="0"/>
              <a:t>                                             </a:t>
            </a:r>
            <a:endParaRPr lang="tr-TR"/>
          </a:p>
          <a:p>
            <a:pPr marL="0" indent="0">
              <a:buNone/>
            </a:pPr>
            <a:endParaRPr lang="tr-TR" smtClean="0"/>
          </a:p>
          <a:p>
            <a:pPr marL="0" indent="0">
              <a:buNone/>
            </a:pPr>
            <a:endParaRPr lang="tr-TR"/>
          </a:p>
          <a:p>
            <a:pPr marL="0" indent="0">
              <a:buNone/>
            </a:pPr>
            <a:endParaRPr lang="tr-TR" smtClean="0"/>
          </a:p>
          <a:p>
            <a:pPr marL="0" indent="0">
              <a:buNone/>
            </a:pPr>
            <a:endParaRPr lang="tr-TR"/>
          </a:p>
          <a:p>
            <a:pPr marL="0" indent="0">
              <a:buNone/>
            </a:pPr>
            <a:r>
              <a:rPr lang="tr-TR" smtClean="0"/>
              <a:t>                                       </a:t>
            </a:r>
            <a:endParaRPr lang="en-US"/>
          </a:p>
        </p:txBody>
      </p:sp>
    </p:spTree>
    <p:extLst>
      <p:ext uri="{BB962C8B-B14F-4D97-AF65-F5344CB8AC3E}">
        <p14:creationId xmlns:p14="http://schemas.microsoft.com/office/powerpoint/2010/main" val="2130809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04800" y="228600"/>
            <a:ext cx="8382000" cy="6324600"/>
          </a:xfrm>
        </p:spPr>
        <p:txBody>
          <a:bodyPr/>
          <a:lstStyle/>
          <a:p>
            <a:pPr marL="457200" indent="-457200">
              <a:buAutoNum type="arabicPeriod"/>
            </a:pPr>
            <a:r>
              <a:rPr lang="en-US" sz="2400" smtClean="0"/>
              <a:t>GİRİŞ </a:t>
            </a:r>
            <a:r>
              <a:rPr lang="en-US" sz="2400"/>
              <a:t>(INTRODUCTION</a:t>
            </a:r>
            <a:r>
              <a:rPr lang="en-US" sz="2400" smtClean="0"/>
              <a:t>)</a:t>
            </a:r>
            <a:endParaRPr lang="tr-TR" sz="2400" smtClean="0"/>
          </a:p>
          <a:p>
            <a:r>
              <a:rPr lang="en-US" sz="2400" smtClean="0"/>
              <a:t> </a:t>
            </a:r>
            <a:r>
              <a:rPr lang="en-US" sz="2400"/>
              <a:t>Görüntü işleme ve bilgisayarlı görme uygulamaları son yıllarda ciddi bir artış göstermektedir. Özellikle araç içi otomasyon, güvenlik sistemleri, gezgin robot uygulamaları, askeri alanlarda dost ve düşman kuvvetlerinin gözetlenmesi, tarım uygulamaları, biyomedikal ve tıp alanlarında, coğrafi bilgi sistemlerinde, tasarım ve imalat uygulamalarında yaygın olarak kullanılmaktadır </a:t>
            </a:r>
            <a:r>
              <a:rPr lang="en-US" sz="2400" smtClean="0"/>
              <a:t>.</a:t>
            </a:r>
            <a:endParaRPr lang="tr-TR" sz="2400" smtClean="0"/>
          </a:p>
          <a:p>
            <a:r>
              <a:rPr lang="en-US" sz="2400" smtClean="0"/>
              <a:t> </a:t>
            </a:r>
            <a:r>
              <a:rPr lang="en-US" sz="2400"/>
              <a:t>Görüntü işleme teknikleri kullanılarak yapılan çalışmalarda, ilk olarak kameradan görüntüler alınmaktadır. Alınan görüntüler üzerinde, görüntü ön işleme adımları uygulanmakta ve ilgilenilen nesnelere ait özellik çıkartımı gerçekleştirilmektedir. </a:t>
            </a:r>
            <a:endParaRPr lang="tr-TR" sz="2400" smtClean="0"/>
          </a:p>
          <a:p>
            <a:r>
              <a:rPr lang="en-US" sz="2400" smtClean="0"/>
              <a:t>Görüntü </a:t>
            </a:r>
            <a:r>
              <a:rPr lang="en-US" sz="2400"/>
              <a:t>işleme süreci ile özellikleri belirlenmiş olan nesneler, benzerlik veya benzemezlik oranlarına göre farklı sınıflarda kümelenmektedirler.</a:t>
            </a:r>
            <a:endParaRPr lang="tr-TR" sz="2400"/>
          </a:p>
          <a:p>
            <a:pPr marL="0" indent="0">
              <a:buNone/>
            </a:pPr>
            <a:endParaRPr lang="tr-TR" smtClean="0"/>
          </a:p>
        </p:txBody>
      </p:sp>
    </p:spTree>
    <p:extLst>
      <p:ext uri="{BB962C8B-B14F-4D97-AF65-F5344CB8AC3E}">
        <p14:creationId xmlns:p14="http://schemas.microsoft.com/office/powerpoint/2010/main" val="3294214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23371"/>
            <a:ext cx="8229600" cy="6400800"/>
          </a:xfrm>
        </p:spPr>
        <p:txBody>
          <a:bodyPr>
            <a:normAutofit/>
          </a:bodyPr>
          <a:lstStyle/>
          <a:p>
            <a:r>
              <a:rPr lang="en-US" sz="2800"/>
              <a:t>2. ÖNERİLEN YÖNTEM (PROPOSED METHOD</a:t>
            </a:r>
            <a:r>
              <a:rPr lang="en-US" sz="2800" smtClean="0"/>
              <a:t>)</a:t>
            </a:r>
            <a:endParaRPr lang="tr-TR" sz="2800" smtClean="0"/>
          </a:p>
          <a:p>
            <a:endParaRPr lang="tr-TR" sz="2800"/>
          </a:p>
          <a:p>
            <a:endParaRPr lang="tr-TR" sz="2800" smtClean="0"/>
          </a:p>
          <a:p>
            <a:endParaRPr lang="tr-TR" sz="2800"/>
          </a:p>
          <a:p>
            <a:endParaRPr lang="tr-TR" sz="2800" smtClean="0"/>
          </a:p>
          <a:p>
            <a:endParaRPr lang="tr-TR" sz="2800"/>
          </a:p>
          <a:p>
            <a:endParaRPr lang="tr-TR" sz="2800" smtClean="0"/>
          </a:p>
          <a:p>
            <a:endParaRPr lang="tr-TR" sz="2800"/>
          </a:p>
          <a:p>
            <a:endParaRPr lang="tr-TR" sz="2800" smtClean="0"/>
          </a:p>
          <a:p>
            <a:endParaRPr lang="tr-TR" sz="2800"/>
          </a:p>
          <a:p>
            <a:pPr marL="0" indent="0">
              <a:buNone/>
            </a:pPr>
            <a:r>
              <a:rPr lang="en-US" sz="2400" smtClean="0"/>
              <a:t>Önerilen </a:t>
            </a:r>
            <a:r>
              <a:rPr lang="en-US" sz="2400"/>
              <a:t>yöntemin aşamaları (The stages of proposed method) </a:t>
            </a:r>
            <a:endParaRPr lang="tr-TR" sz="2400" smtClean="0"/>
          </a:p>
          <a:p>
            <a:pPr marL="0" indent="0">
              <a:buNone/>
            </a:pPr>
            <a:endParaRPr lang="en-US" sz="280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914400"/>
            <a:ext cx="3505200" cy="4300819"/>
          </a:xfrm>
          <a:prstGeom prst="rect">
            <a:avLst/>
          </a:prstGeom>
        </p:spPr>
      </p:pic>
    </p:spTree>
    <p:extLst>
      <p:ext uri="{BB962C8B-B14F-4D97-AF65-F5344CB8AC3E}">
        <p14:creationId xmlns:p14="http://schemas.microsoft.com/office/powerpoint/2010/main" val="2493630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04800" y="152400"/>
            <a:ext cx="8610600" cy="6400800"/>
          </a:xfrm>
        </p:spPr>
        <p:txBody>
          <a:bodyPr>
            <a:normAutofit fontScale="92500" lnSpcReduction="20000"/>
          </a:bodyPr>
          <a:lstStyle/>
          <a:p>
            <a:pPr marL="0" indent="0">
              <a:buNone/>
            </a:pPr>
            <a:r>
              <a:rPr lang="en-US" sz="2800"/>
              <a:t>2.1. Görüntü </a:t>
            </a:r>
            <a:r>
              <a:rPr lang="en-US" sz="2800" smtClean="0"/>
              <a:t>ön </a:t>
            </a:r>
            <a:r>
              <a:rPr lang="en-US" sz="2800"/>
              <a:t>işleme aşaması (Image </a:t>
            </a:r>
            <a:r>
              <a:rPr lang="en-US" sz="2800" smtClean="0"/>
              <a:t>pre</a:t>
            </a:r>
            <a:r>
              <a:rPr lang="tr-TR" sz="2800" smtClean="0"/>
              <a:t>-</a:t>
            </a:r>
            <a:r>
              <a:rPr lang="en-US" sz="2800" smtClean="0"/>
              <a:t>processing)</a:t>
            </a:r>
            <a:endParaRPr lang="tr-TR" sz="2800" smtClean="0"/>
          </a:p>
          <a:p>
            <a:pPr marL="0" indent="0">
              <a:buNone/>
            </a:pPr>
            <a:endParaRPr lang="tr-TR" sz="2800"/>
          </a:p>
          <a:p>
            <a:pPr marL="0" indent="0">
              <a:buNone/>
            </a:pPr>
            <a:endParaRPr lang="tr-TR" sz="2800" smtClean="0"/>
          </a:p>
          <a:p>
            <a:pPr marL="0" indent="0">
              <a:buNone/>
            </a:pPr>
            <a:endParaRPr lang="tr-TR" sz="2800"/>
          </a:p>
          <a:p>
            <a:pPr marL="0" indent="0">
              <a:buNone/>
            </a:pPr>
            <a:endParaRPr lang="tr-TR" sz="2800" smtClean="0"/>
          </a:p>
          <a:p>
            <a:pPr marL="0" indent="0">
              <a:buNone/>
            </a:pPr>
            <a:endParaRPr lang="tr-TR" sz="2800"/>
          </a:p>
          <a:p>
            <a:pPr marL="0" indent="0">
              <a:buNone/>
            </a:pPr>
            <a:endParaRPr lang="tr-TR" sz="2800" smtClean="0"/>
          </a:p>
          <a:p>
            <a:pPr marL="0" indent="0">
              <a:buNone/>
            </a:pPr>
            <a:endParaRPr lang="tr-TR" sz="2800"/>
          </a:p>
          <a:p>
            <a:pPr marL="0" indent="0">
              <a:buNone/>
            </a:pPr>
            <a:endParaRPr lang="tr-TR" sz="2800" smtClean="0"/>
          </a:p>
          <a:p>
            <a:pPr marL="0" indent="0">
              <a:buNone/>
            </a:pPr>
            <a:endParaRPr lang="tr-TR" sz="2800"/>
          </a:p>
          <a:p>
            <a:pPr marL="0" indent="0">
              <a:buNone/>
            </a:pPr>
            <a:endParaRPr lang="tr-TR" sz="2800" smtClean="0"/>
          </a:p>
          <a:p>
            <a:pPr marL="0" indent="0">
              <a:buNone/>
            </a:pPr>
            <a:endParaRPr lang="tr-TR" sz="2800"/>
          </a:p>
          <a:p>
            <a:pPr marL="0" indent="0">
              <a:buNone/>
            </a:pPr>
            <a:endParaRPr lang="tr-TR" sz="2800" smtClean="0"/>
          </a:p>
          <a:p>
            <a:pPr marL="0" indent="0">
              <a:buNone/>
            </a:pPr>
            <a:r>
              <a:rPr lang="en-US" sz="2800" smtClean="0"/>
              <a:t>Görüntü </a:t>
            </a:r>
            <a:r>
              <a:rPr lang="en-US" sz="2800"/>
              <a:t>ön işleme aşamasında uygulanan adımlar (The steps of image pre-processing stage)</a:t>
            </a:r>
            <a:endParaRPr lang="tr-TR" sz="2800" smtClean="0"/>
          </a:p>
          <a:p>
            <a:pPr marL="0" indent="0">
              <a:buNone/>
            </a:pPr>
            <a:r>
              <a:rPr lang="en-US" sz="2800" smtClean="0"/>
              <a:t> </a:t>
            </a:r>
            <a:endParaRPr lang="en-US" sz="280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457200"/>
            <a:ext cx="3886200" cy="4563112"/>
          </a:xfrm>
          <a:prstGeom prst="rect">
            <a:avLst/>
          </a:prstGeom>
        </p:spPr>
      </p:pic>
    </p:spTree>
    <p:extLst>
      <p:ext uri="{BB962C8B-B14F-4D97-AF65-F5344CB8AC3E}">
        <p14:creationId xmlns:p14="http://schemas.microsoft.com/office/powerpoint/2010/main" val="173080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57200" y="274638"/>
            <a:ext cx="2362200" cy="563562"/>
          </a:xfrm>
        </p:spPr>
        <p:txBody>
          <a:bodyPr>
            <a:normAutofit fontScale="90000"/>
          </a:bodyPr>
          <a:lstStyle/>
          <a:p>
            <a:r>
              <a:rPr lang="tr-TR" smtClean="0"/>
              <a:t>1 </a:t>
            </a:r>
            <a:r>
              <a:rPr lang="en-US" smtClean="0"/>
              <a:t>Giriş</a:t>
            </a:r>
            <a:endParaRPr lang="en-US"/>
          </a:p>
        </p:txBody>
      </p:sp>
      <p:sp>
        <p:nvSpPr>
          <p:cNvPr id="3" name="İçerik Yer Tutucusu 2"/>
          <p:cNvSpPr>
            <a:spLocks noGrp="1"/>
          </p:cNvSpPr>
          <p:nvPr>
            <p:ph idx="1"/>
          </p:nvPr>
        </p:nvSpPr>
        <p:spPr>
          <a:xfrm>
            <a:off x="457200" y="914400"/>
            <a:ext cx="8229600" cy="5211763"/>
          </a:xfrm>
        </p:spPr>
        <p:txBody>
          <a:bodyPr>
            <a:normAutofit/>
          </a:bodyPr>
          <a:lstStyle/>
          <a:p>
            <a:r>
              <a:rPr lang="en-US" sz="2400"/>
              <a:t>Diyabete bağlı retina bozuklukları kişilerde körlüğe sebep olan ve Diyabetik Retinopati (DR) olarak adlandırılan en önemli hastalıklardan biridir</a:t>
            </a:r>
            <a:r>
              <a:rPr lang="en-US" sz="2400" smtClean="0"/>
              <a:t>.</a:t>
            </a:r>
            <a:endParaRPr lang="tr-TR" sz="2400" smtClean="0"/>
          </a:p>
          <a:p>
            <a:r>
              <a:rPr lang="en-US" sz="2400" smtClean="0"/>
              <a:t>DR </a:t>
            </a:r>
            <a:r>
              <a:rPr lang="en-US" sz="2400"/>
              <a:t>hastalığının erken ve doğru teşhis edilmesi için retina damarlarının doğru bir şekilde bölütlenmesi gerekir. Retina görüntülerinin tespit edilmesi için bilgisayar destekli sistemler geliştirilmiştir. Bu sistemler yenilikçi yöntemler kullanarak sürekli geliştirilmektedir</a:t>
            </a:r>
            <a:r>
              <a:rPr lang="en-US" sz="2400" smtClean="0"/>
              <a:t>.</a:t>
            </a:r>
            <a:endParaRPr lang="tr-TR" sz="2400" smtClean="0"/>
          </a:p>
          <a:p>
            <a:r>
              <a:rPr lang="en-US" sz="2400"/>
              <a:t>Literatürde retina damar bölütleme işlemi işin geleneksel yöntemler ve son zamanlarda popüler hale gelen derin öğrenme yöntemleri önerilmiştir</a:t>
            </a:r>
            <a:r>
              <a:rPr lang="en-US" sz="2400" smtClean="0"/>
              <a:t>.</a:t>
            </a:r>
            <a:endParaRPr lang="tr-TR" sz="2400" smtClean="0"/>
          </a:p>
          <a:p>
            <a:endParaRPr lang="tr-TR" sz="2400" smtClean="0"/>
          </a:p>
          <a:p>
            <a:endParaRPr lang="en-US" sz="2400"/>
          </a:p>
        </p:txBody>
      </p:sp>
    </p:spTree>
    <p:extLst>
      <p:ext uri="{BB962C8B-B14F-4D97-AF65-F5344CB8AC3E}">
        <p14:creationId xmlns:p14="http://schemas.microsoft.com/office/powerpoint/2010/main" val="2961989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2400" y="228600"/>
            <a:ext cx="8839200" cy="6629400"/>
          </a:xfrm>
        </p:spPr>
        <p:txBody>
          <a:bodyPr>
            <a:normAutofit/>
          </a:bodyPr>
          <a:lstStyle/>
          <a:p>
            <a:r>
              <a:rPr lang="en-US" sz="2400"/>
              <a:t>3x3, 5x5 vb küçük bir çekirdek matrisinin gezdirilmesi sonucunda filtreleme işlemi gerçekleşmektedir. Çalışmada, 3x3 boyutlarında çekirdek matrisi kullanan, ortalama filtreleme yöntemi kullanılmaktadır. </a:t>
            </a:r>
            <a:r>
              <a:rPr lang="en-US" sz="2400" smtClean="0"/>
              <a:t>Çalışmada </a:t>
            </a:r>
            <a:r>
              <a:rPr lang="en-US" sz="2400"/>
              <a:t>ortalama filtre uygulaması için seçilen çekirdek matris, denklem 1’de sunulmaktadır</a:t>
            </a:r>
            <a:r>
              <a:rPr lang="en-US" sz="2400" smtClean="0"/>
              <a:t>.</a:t>
            </a:r>
            <a:endParaRPr lang="tr-TR" sz="2400" smtClean="0"/>
          </a:p>
          <a:p>
            <a:endParaRPr lang="tr-TR" sz="2400"/>
          </a:p>
          <a:p>
            <a:endParaRPr lang="tr-TR" sz="2400" smtClean="0"/>
          </a:p>
          <a:p>
            <a:r>
              <a:rPr lang="en-US" sz="2400" smtClean="0"/>
              <a:t>K</a:t>
            </a:r>
            <a:r>
              <a:rPr lang="en-US" sz="2400"/>
              <a:t>, NxN boyutlarında filtreleme için kullanılan çekirdek matrisini, IR, kameradan alınan renkli görüntüye ait matrisi, </a:t>
            </a:r>
            <a:r>
              <a:rPr lang="en-US" sz="2400" smtClean="0"/>
              <a:t>filtreleme </a:t>
            </a:r>
            <a:r>
              <a:rPr lang="en-US" sz="2400"/>
              <a:t>sonunda oluşan yeni görüntü matrisini ifade etmektedir. Denklem 2’de her piksele ait yeni değerlerin hesaplanmasını gösteren formül sunulmaktadır. </a:t>
            </a:r>
            <a:endParaRPr lang="tr-TR" sz="2400" smtClean="0"/>
          </a:p>
          <a:p>
            <a:pPr marL="0" indent="0">
              <a:buNone/>
            </a:pPr>
            <a:endParaRPr lang="tr-TR" sz="240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057400"/>
            <a:ext cx="5201376" cy="1019317"/>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05400"/>
            <a:ext cx="5877745" cy="1267002"/>
          </a:xfrm>
          <a:prstGeom prst="rect">
            <a:avLst/>
          </a:prstGeom>
        </p:spPr>
      </p:pic>
    </p:spTree>
    <p:extLst>
      <p:ext uri="{BB962C8B-B14F-4D97-AF65-F5344CB8AC3E}">
        <p14:creationId xmlns:p14="http://schemas.microsoft.com/office/powerpoint/2010/main" val="3866379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28600" y="228600"/>
            <a:ext cx="8763000" cy="6477000"/>
          </a:xfrm>
        </p:spPr>
        <p:txBody>
          <a:bodyPr>
            <a:normAutofit/>
          </a:bodyPr>
          <a:lstStyle/>
          <a:p>
            <a:r>
              <a:rPr lang="en-US" sz="2400"/>
              <a:t>Filtreleme işleminden sonra renkli görüntünün, grileştirilmesi adımı gerçekleştirilmektedir. Grileştirme işlemine ait formül denklem 3’te sunulmaktadır</a:t>
            </a:r>
            <a:r>
              <a:rPr lang="en-US" sz="2400" smtClean="0"/>
              <a:t>.</a:t>
            </a:r>
            <a:endParaRPr lang="tr-TR" sz="2400" smtClean="0"/>
          </a:p>
          <a:p>
            <a:endParaRPr lang="tr-TR" sz="2400"/>
          </a:p>
          <a:p>
            <a:pPr marL="0" indent="0">
              <a:buNone/>
            </a:pPr>
            <a:endParaRPr lang="tr-TR" sz="2400"/>
          </a:p>
          <a:p>
            <a:r>
              <a:rPr lang="en-US" sz="2400" smtClean="0"/>
              <a:t>ikili </a:t>
            </a:r>
            <a:r>
              <a:rPr lang="en-US" sz="2400"/>
              <a:t>görüntü için yeni değer ataması gerçekleştirilmektedir. Denklem 4’te ikili görüntü oluşturma işlemine ait formül sunulmaktadır</a:t>
            </a:r>
            <a:r>
              <a:rPr lang="en-US" sz="2400" smtClean="0"/>
              <a:t>.</a:t>
            </a:r>
            <a:endParaRPr lang="tr-TR" sz="2400" smtClean="0"/>
          </a:p>
          <a:p>
            <a:endParaRPr lang="tr-TR" sz="2400"/>
          </a:p>
          <a:p>
            <a:endParaRPr lang="tr-TR" sz="2400" smtClean="0"/>
          </a:p>
          <a:p>
            <a:r>
              <a:rPr lang="en-US" sz="2400"/>
              <a:t>denklem 5 ve denklem 6 ‘da aşındırma, genişleme işlemlerine ait matematiksel ifadeler sunulmaktadır. </a:t>
            </a:r>
            <a:endParaRPr lang="tr-TR" sz="2400" smtClean="0"/>
          </a:p>
          <a:p>
            <a:endParaRPr lang="tr-TR" sz="2400" smtClean="0"/>
          </a:p>
          <a:p>
            <a:pPr marL="0" indent="0">
              <a:buNone/>
            </a:pPr>
            <a:endParaRPr lang="en-US" sz="240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371600"/>
            <a:ext cx="5105400" cy="762000"/>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3429000"/>
            <a:ext cx="5715000" cy="990600"/>
          </a:xfrm>
          <a:prstGeom prst="rect">
            <a:avLst/>
          </a:prstGeom>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5105400"/>
            <a:ext cx="5410200" cy="1467055"/>
          </a:xfrm>
          <a:prstGeom prst="rect">
            <a:avLst/>
          </a:prstGeom>
        </p:spPr>
      </p:pic>
    </p:spTree>
    <p:extLst>
      <p:ext uri="{BB962C8B-B14F-4D97-AF65-F5344CB8AC3E}">
        <p14:creationId xmlns:p14="http://schemas.microsoft.com/office/powerpoint/2010/main" val="3201566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çerik Yer Tutucusu 6"/>
          <p:cNvSpPr>
            <a:spLocks noGrp="1"/>
          </p:cNvSpPr>
          <p:nvPr>
            <p:ph idx="1"/>
          </p:nvPr>
        </p:nvSpPr>
        <p:spPr>
          <a:xfrm>
            <a:off x="457200" y="152400"/>
            <a:ext cx="8229600" cy="6553200"/>
          </a:xfrm>
        </p:spPr>
        <p:txBody>
          <a:bodyPr>
            <a:normAutofit/>
          </a:bodyPr>
          <a:lstStyle/>
          <a:p>
            <a:r>
              <a:rPr lang="en-US" sz="2000" smtClean="0"/>
              <a:t>Görüntü </a:t>
            </a:r>
            <a:r>
              <a:rPr lang="en-US" sz="2000"/>
              <a:t>ön işleme aşaması kamera görüntüsü (Image pre-processing camera image) </a:t>
            </a:r>
            <a:endParaRPr lang="tr-TR" sz="2000" smtClean="0"/>
          </a:p>
          <a:p>
            <a:endParaRPr lang="tr-TR" sz="2400"/>
          </a:p>
          <a:p>
            <a:endParaRPr lang="tr-TR" sz="2400" smtClean="0"/>
          </a:p>
          <a:p>
            <a:endParaRPr lang="tr-TR" sz="2400"/>
          </a:p>
          <a:p>
            <a:endParaRPr lang="tr-TR" sz="2400" smtClean="0"/>
          </a:p>
          <a:p>
            <a:endParaRPr lang="tr-TR" sz="2400"/>
          </a:p>
          <a:p>
            <a:pPr marL="0" indent="0">
              <a:buNone/>
            </a:pPr>
            <a:endParaRPr lang="tr-TR" sz="2400" smtClean="0"/>
          </a:p>
          <a:p>
            <a:r>
              <a:rPr lang="en-US" sz="2000" smtClean="0"/>
              <a:t>Görüntü </a:t>
            </a:r>
            <a:r>
              <a:rPr lang="en-US" sz="2000"/>
              <a:t>ön işleme adımından sonra oluşan görüntü (Image after pre-processing step.) </a:t>
            </a:r>
            <a:endParaRPr lang="tr-TR" sz="2000" smtClean="0"/>
          </a:p>
          <a:p>
            <a:pPr marL="0" indent="0">
              <a:buNone/>
            </a:pPr>
            <a:endParaRPr lang="en-US" sz="2400"/>
          </a:p>
        </p:txBody>
      </p:sp>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762000"/>
            <a:ext cx="2438400" cy="2838846"/>
          </a:xfrm>
          <a:prstGeom prst="rect">
            <a:avLst/>
          </a:prstGeom>
        </p:spPr>
      </p:pic>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3886200"/>
            <a:ext cx="2143424" cy="3105583"/>
          </a:xfrm>
          <a:prstGeom prst="rect">
            <a:avLst/>
          </a:prstGeom>
        </p:spPr>
      </p:pic>
    </p:spTree>
    <p:extLst>
      <p:ext uri="{BB962C8B-B14F-4D97-AF65-F5344CB8AC3E}">
        <p14:creationId xmlns:p14="http://schemas.microsoft.com/office/powerpoint/2010/main" val="2038857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52400"/>
            <a:ext cx="8229600" cy="6553200"/>
          </a:xfrm>
        </p:spPr>
        <p:txBody>
          <a:bodyPr>
            <a:normAutofit/>
          </a:bodyPr>
          <a:lstStyle/>
          <a:p>
            <a:pPr marL="0" indent="0">
              <a:buNone/>
            </a:pPr>
            <a:r>
              <a:rPr lang="en-US" sz="2400"/>
              <a:t>2.2. </a:t>
            </a:r>
            <a:r>
              <a:rPr lang="en-US" sz="2800"/>
              <a:t>Nesne bulma ve özellik çıkarımı işlemi aşaması (Object detection and feature extraction stage) </a:t>
            </a:r>
            <a:endParaRPr lang="tr-TR" sz="2800" smtClean="0"/>
          </a:p>
          <a:p>
            <a:r>
              <a:rPr lang="en-US" sz="2400"/>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 </a:t>
            </a:r>
            <a:endParaRPr lang="tr-TR" sz="2400" smtClean="0"/>
          </a:p>
          <a:p>
            <a:r>
              <a:rPr lang="en-US" sz="2400"/>
              <a:t>Denklem 7’de G(x,y), momenti alınacak ikili görüntüyü, mpq momenti, p ve q değerleri ise, momentin derecesini belirlemektedir. Denklemde yer alan x ve y değerleri, görüntüyü oluşturan matristeki satır ve sütunları ifade etmektedir.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5715000"/>
            <a:ext cx="5257800" cy="685800"/>
          </a:xfrm>
          <a:prstGeom prst="rect">
            <a:avLst/>
          </a:prstGeom>
        </p:spPr>
      </p:pic>
    </p:spTree>
    <p:extLst>
      <p:ext uri="{BB962C8B-B14F-4D97-AF65-F5344CB8AC3E}">
        <p14:creationId xmlns:p14="http://schemas.microsoft.com/office/powerpoint/2010/main" val="3114885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228600"/>
            <a:ext cx="8458200" cy="6324600"/>
          </a:xfrm>
        </p:spPr>
        <p:txBody>
          <a:bodyPr>
            <a:normAutofit/>
          </a:bodyPr>
          <a:lstStyle/>
          <a:p>
            <a:pPr marL="0" indent="0">
              <a:buNone/>
            </a:pPr>
            <a:r>
              <a:rPr lang="en-US" sz="2800"/>
              <a:t>2.3. Sınıflandırma işlemi aşamasına ait adımlar(Classification stage steps</a:t>
            </a:r>
            <a:r>
              <a:rPr lang="en-US" sz="2800" smtClean="0"/>
              <a:t>)</a:t>
            </a:r>
            <a:endParaRPr lang="tr-TR" sz="2800" smtClean="0"/>
          </a:p>
          <a:p>
            <a:r>
              <a:rPr lang="en-US" sz="2400"/>
              <a:t>Kümeleme, fiziksel veya soyut nesneleri benzer nesne sınıfları içerisinde gruplama </a:t>
            </a:r>
            <a:r>
              <a:rPr lang="en-US" sz="2400"/>
              <a:t>sürecidir </a:t>
            </a:r>
            <a:endParaRPr lang="tr-TR" sz="2400" smtClean="0"/>
          </a:p>
          <a:p>
            <a:r>
              <a:rPr lang="en-US" sz="2400"/>
              <a:t>Kümeleme analizinde desen, nokta veya nesnelerin doğal olarak gruplandırılması </a:t>
            </a:r>
            <a:r>
              <a:rPr lang="en-US" sz="2400"/>
              <a:t>yapılmaktadır</a:t>
            </a:r>
            <a:r>
              <a:rPr lang="en-US" sz="2400"/>
              <a:t>. Önerilen çalışmada ortamda bulunan nesneler, alan, çap, yarıçap, genişlik, yükseklik vb. özellikleri kullanılarak </a:t>
            </a:r>
            <a:r>
              <a:rPr lang="en-US" sz="2400"/>
              <a:t>sınıflandırılmaktadır</a:t>
            </a:r>
            <a:r>
              <a:rPr lang="en-US" sz="2400" smtClean="0"/>
              <a:t>.</a:t>
            </a:r>
            <a:endParaRPr lang="tr-TR" sz="2400" smtClean="0"/>
          </a:p>
          <a:p>
            <a:pPr marL="0" indent="0">
              <a:buNone/>
            </a:pPr>
            <a:r>
              <a:rPr lang="en-US" sz="2800"/>
              <a:t>2.3.1. Ortalama tabanlı sınıflandırma </a:t>
            </a:r>
            <a:r>
              <a:rPr lang="en-US" sz="2800"/>
              <a:t>(</a:t>
            </a:r>
            <a:r>
              <a:rPr lang="en-US" sz="2800" smtClean="0"/>
              <a:t>Mean</a:t>
            </a:r>
            <a:r>
              <a:rPr lang="tr-TR" sz="2800" smtClean="0"/>
              <a:t>-</a:t>
            </a:r>
            <a:r>
              <a:rPr lang="en-US" sz="2800" smtClean="0"/>
              <a:t>based </a:t>
            </a:r>
            <a:r>
              <a:rPr lang="en-US" sz="2800"/>
              <a:t>classification</a:t>
            </a:r>
            <a:r>
              <a:rPr lang="en-US" sz="2800"/>
              <a:t>) </a:t>
            </a:r>
            <a:endParaRPr lang="tr-TR" sz="2800" smtClean="0"/>
          </a:p>
          <a:p>
            <a:r>
              <a:rPr lang="en-US" sz="2400"/>
              <a:t>Sınıflandırma işleminde oluşturulan ilk küme merkezi hesaplanırken denklem 13’te sunulan formül </a:t>
            </a:r>
            <a:r>
              <a:rPr lang="en-US" sz="2400"/>
              <a:t>kullanılmaktadır</a:t>
            </a:r>
            <a:r>
              <a:rPr lang="en-US" sz="2400" smtClean="0"/>
              <a:t>.</a:t>
            </a:r>
            <a:endParaRPr lang="tr-TR" sz="2400" smtClean="0"/>
          </a:p>
          <a:p>
            <a:endParaRPr lang="tr-TR" sz="2400" smtClean="0"/>
          </a:p>
          <a:p>
            <a:endParaRPr lang="tr-TR" sz="2400" smtClean="0"/>
          </a:p>
          <a:p>
            <a:pPr marL="0" indent="0">
              <a:buNone/>
            </a:pPr>
            <a:endParaRPr lang="en-US" sz="2400"/>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5334000"/>
            <a:ext cx="6182588" cy="866896"/>
          </a:xfrm>
          <a:prstGeom prst="rect">
            <a:avLst/>
          </a:prstGeom>
        </p:spPr>
      </p:pic>
    </p:spTree>
    <p:extLst>
      <p:ext uri="{BB962C8B-B14F-4D97-AF65-F5344CB8AC3E}">
        <p14:creationId xmlns:p14="http://schemas.microsoft.com/office/powerpoint/2010/main" val="2059618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52400"/>
            <a:ext cx="8229600" cy="6400800"/>
          </a:xfrm>
        </p:spPr>
        <p:txBody>
          <a:bodyPr>
            <a:normAutofit fontScale="92500" lnSpcReduction="10000"/>
          </a:bodyPr>
          <a:lstStyle/>
          <a:p>
            <a:pPr marL="0" indent="0">
              <a:buNone/>
            </a:pPr>
            <a:r>
              <a:rPr lang="en-US" sz="2800"/>
              <a:t>2.3.2. K-means kümeleme yöntemi (K-means clustering method</a:t>
            </a:r>
            <a:r>
              <a:rPr lang="en-US" sz="2800"/>
              <a:t>) </a:t>
            </a:r>
            <a:endParaRPr lang="tr-TR" sz="2800" smtClean="0"/>
          </a:p>
          <a:p>
            <a:r>
              <a:rPr lang="en-US" sz="2400" smtClean="0"/>
              <a:t>K-means </a:t>
            </a:r>
            <a:r>
              <a:rPr lang="en-US" sz="2400"/>
              <a:t>algoritması, N adet veri nesnesinin K adet kümeye bölünmesidir. K-means kümeleme, karesel hatayı en aza indirgemek için N tane veriyi K adet kümeye </a:t>
            </a:r>
            <a:r>
              <a:rPr lang="en-US" sz="2400"/>
              <a:t>bölümlemeyi </a:t>
            </a:r>
            <a:r>
              <a:rPr lang="en-US" sz="2400" smtClean="0"/>
              <a:t>amaçlamaktadır</a:t>
            </a:r>
            <a:r>
              <a:rPr lang="tr-TR" sz="2400" smtClean="0"/>
              <a:t>.</a:t>
            </a:r>
            <a:r>
              <a:rPr lang="en-US" sz="2400"/>
              <a:t> K-means algoritmasının çalışma sürecini maddeler halinde sunulan 4 aşamada ifade edilmektedir</a:t>
            </a:r>
            <a:r>
              <a:rPr lang="en-US" sz="2400"/>
              <a:t>. </a:t>
            </a:r>
            <a:endParaRPr lang="tr-TR" sz="2400" smtClean="0"/>
          </a:p>
          <a:p>
            <a:r>
              <a:rPr lang="en-US" sz="2400"/>
              <a:t>1. İlk olarak, K adet küme için rastgele başlangıç küme merkezleri belirlenmektedir</a:t>
            </a:r>
            <a:r>
              <a:rPr lang="en-US" sz="2400"/>
              <a:t>, </a:t>
            </a:r>
            <a:endParaRPr lang="tr-TR" sz="2400" smtClean="0"/>
          </a:p>
          <a:p>
            <a:r>
              <a:rPr lang="en-US" sz="2400" smtClean="0"/>
              <a:t>2</a:t>
            </a:r>
            <a:r>
              <a:rPr lang="en-US" sz="2400"/>
              <a:t>. Her nesnenin seçilmiş olan küme merkez noktalarına olan uzaklığı hesaplanmaktadır. Küme merkez noktalarına olan uzaklıklarına göre tüm nesneler k adet kümeden en yakın olan kümeye yerleştirilmektedir</a:t>
            </a:r>
            <a:r>
              <a:rPr lang="en-US" sz="2400"/>
              <a:t>, </a:t>
            </a:r>
            <a:endParaRPr lang="tr-TR" sz="2400" smtClean="0"/>
          </a:p>
          <a:p>
            <a:r>
              <a:rPr lang="en-US" sz="2400" smtClean="0"/>
              <a:t>3</a:t>
            </a:r>
            <a:r>
              <a:rPr lang="en-US" sz="2400"/>
              <a:t>. Yeni oluşan kümelerin merkez noktaları, o kümedeki tüm nesnelerin ortalama değerlerinden elde edilmiş veriye göre değiştirilmektedir</a:t>
            </a:r>
            <a:r>
              <a:rPr lang="en-US" sz="2400"/>
              <a:t>, </a:t>
            </a:r>
            <a:endParaRPr lang="tr-TR" sz="2400" smtClean="0"/>
          </a:p>
          <a:p>
            <a:r>
              <a:rPr lang="en-US" sz="2400" smtClean="0"/>
              <a:t>4</a:t>
            </a:r>
            <a:r>
              <a:rPr lang="en-US" sz="2400"/>
              <a:t>. Küme merkez noktaları sabit olmadığı sürece 2. ve 3. adımlar tekrarlanmaktadır. </a:t>
            </a:r>
          </a:p>
        </p:txBody>
      </p:sp>
    </p:spTree>
    <p:extLst>
      <p:ext uri="{BB962C8B-B14F-4D97-AF65-F5344CB8AC3E}">
        <p14:creationId xmlns:p14="http://schemas.microsoft.com/office/powerpoint/2010/main" val="2072657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7258"/>
            <a:ext cx="4495800" cy="5487166"/>
          </a:xfrm>
        </p:spPr>
      </p:pic>
    </p:spTree>
    <p:extLst>
      <p:ext uri="{BB962C8B-B14F-4D97-AF65-F5344CB8AC3E}">
        <p14:creationId xmlns:p14="http://schemas.microsoft.com/office/powerpoint/2010/main" val="256556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2400" y="0"/>
            <a:ext cx="8763000" cy="6629400"/>
          </a:xfrm>
        </p:spPr>
        <p:txBody>
          <a:bodyPr>
            <a:normAutofit lnSpcReduction="10000"/>
          </a:bodyPr>
          <a:lstStyle/>
          <a:p>
            <a:r>
              <a:rPr lang="en-US" sz="2400"/>
              <a:t>Benzerlik ve benzemezlik ölçümlerinde en yaygın olarak kullanılan mesafe ölçüm yöntemleri Euclidean, Manhattan ve Minkowski yöntemleridir. Euclidean, Manhattan ve Minkowski mesafelerinin hesaplanması </a:t>
            </a:r>
            <a:r>
              <a:rPr lang="en-US" sz="2400"/>
              <a:t>Denklem </a:t>
            </a:r>
            <a:r>
              <a:rPr lang="en-US" sz="2400" smtClean="0"/>
              <a:t>16, </a:t>
            </a:r>
            <a:r>
              <a:rPr lang="tr-TR" sz="2400" smtClean="0"/>
              <a:t>1</a:t>
            </a:r>
            <a:r>
              <a:rPr lang="en-US" sz="2400" smtClean="0"/>
              <a:t>7 </a:t>
            </a:r>
            <a:r>
              <a:rPr lang="en-US" sz="2400"/>
              <a:t>ve 18’de sırası </a:t>
            </a:r>
            <a:r>
              <a:rPr lang="en-US" sz="2400"/>
              <a:t>ile </a:t>
            </a:r>
            <a:r>
              <a:rPr lang="en-US" sz="2400" smtClean="0"/>
              <a:t>gösterilmektedir</a:t>
            </a:r>
            <a:r>
              <a:rPr lang="tr-TR" sz="2400" smtClean="0"/>
              <a:t>.</a:t>
            </a:r>
          </a:p>
          <a:p>
            <a:endParaRPr lang="tr-TR" sz="2400"/>
          </a:p>
          <a:p>
            <a:endParaRPr lang="tr-TR" sz="2400" smtClean="0"/>
          </a:p>
          <a:p>
            <a:endParaRPr lang="tr-TR" sz="2400"/>
          </a:p>
          <a:p>
            <a:endParaRPr lang="tr-TR" sz="2400" smtClean="0"/>
          </a:p>
          <a:p>
            <a:pPr marL="0" indent="0">
              <a:buNone/>
            </a:pPr>
            <a:r>
              <a:rPr lang="en-US" sz="2800"/>
              <a:t>3. DENEYSEL ÇALIŞMA (</a:t>
            </a:r>
            <a:r>
              <a:rPr lang="en-US" sz="2800"/>
              <a:t>EXPERIMENTAL </a:t>
            </a:r>
            <a:r>
              <a:rPr lang="en-US" sz="2800" smtClean="0"/>
              <a:t>STUDY</a:t>
            </a:r>
            <a:r>
              <a:rPr lang="tr-TR" sz="2400" smtClean="0"/>
              <a:t>)</a:t>
            </a:r>
          </a:p>
          <a:p>
            <a:r>
              <a:rPr lang="en-US" sz="2400"/>
              <a:t>Önerilen yöntem ile ortamda bulunan fındıkların tespit edilerek kümelenmesine yönelik deneysel çalışma yapılmaktadır. Çalışmada 1.3 Megapiksel CMOS, 640 x 480 çözünürlükteki Logitech C110 USB kamera kullanılarak görüntüler alınmaktadır. Alınan görüntüler, Ubuntu 12.04 işletim sistemine sahip bir bilgisayar üzerinde işlenmektedir. Görüntülerin işlenmesi ve sınıflandırılması aşamalarında OpenCV Kütüphanesi ve Weka yazılımları kullanılmaktadır</a:t>
            </a:r>
            <a:r>
              <a:rPr lang="en-US" sz="2400"/>
              <a:t>. </a:t>
            </a:r>
            <a:r>
              <a:rPr lang="tr-TR" sz="2400" smtClean="0"/>
              <a:t>Alt </a:t>
            </a:r>
            <a:r>
              <a:rPr lang="en-US" sz="2400" smtClean="0"/>
              <a:t>Şekil da </a:t>
            </a:r>
            <a:r>
              <a:rPr lang="en-US" sz="2400"/>
              <a:t>deneysel çalışmadan alınan örnek bir görüntü sunulmaktadır.</a:t>
            </a:r>
            <a:endParaRPr lang="tr-TR" sz="2400"/>
          </a:p>
          <a:p>
            <a:endParaRPr lang="en-US" sz="240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371600"/>
            <a:ext cx="5486400" cy="1552792"/>
          </a:xfrm>
          <a:prstGeom prst="rect">
            <a:avLst/>
          </a:prstGeom>
        </p:spPr>
      </p:pic>
    </p:spTree>
    <p:extLst>
      <p:ext uri="{BB962C8B-B14F-4D97-AF65-F5344CB8AC3E}">
        <p14:creationId xmlns:p14="http://schemas.microsoft.com/office/powerpoint/2010/main" val="2039026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52400"/>
            <a:ext cx="8229600" cy="6553200"/>
          </a:xfrm>
        </p:spPr>
        <p:txBody>
          <a:bodyPr>
            <a:normAutofit/>
          </a:bodyPr>
          <a:lstStyle/>
          <a:p>
            <a:r>
              <a:rPr lang="en-US" sz="2400" smtClean="0"/>
              <a:t> </a:t>
            </a:r>
            <a:r>
              <a:rPr lang="en-US" sz="2400"/>
              <a:t>Deneysel çalışmadan alınan örnek görüntü, (a) Kameradan alınan görüntü, (b) Ön işleme aşamasından sonra elde edilen görüntü, (c) Nesne bulma ve özellik çıkarım işleminde elde edilen görüntü. (Image pre-processing stage (a) Camera image, (b) Image after pre-processing step, (c) Object detection and feature extraction image) </a:t>
            </a:r>
            <a:endParaRPr lang="tr-TR" sz="2400" smtClean="0"/>
          </a:p>
          <a:p>
            <a:endParaRPr lang="en-US" sz="240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470901"/>
            <a:ext cx="8402223" cy="4372585"/>
          </a:xfrm>
          <a:prstGeom prst="rect">
            <a:avLst/>
          </a:prstGeom>
        </p:spPr>
      </p:pic>
    </p:spTree>
    <p:extLst>
      <p:ext uri="{BB962C8B-B14F-4D97-AF65-F5344CB8AC3E}">
        <p14:creationId xmlns:p14="http://schemas.microsoft.com/office/powerpoint/2010/main" val="3618109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23371"/>
            <a:ext cx="8229600" cy="6553200"/>
          </a:xfrm>
        </p:spPr>
        <p:txBody>
          <a:bodyPr>
            <a:normAutofit/>
          </a:bodyPr>
          <a:lstStyle/>
          <a:p>
            <a:r>
              <a:rPr lang="en-US" sz="2400"/>
              <a:t>Tablo 1. Küme merkezleri (Cluster </a:t>
            </a:r>
            <a:r>
              <a:rPr lang="en-US" sz="2400"/>
              <a:t>Centers</a:t>
            </a:r>
            <a:r>
              <a:rPr lang="en-US" sz="2400" smtClean="0"/>
              <a:t>)</a:t>
            </a:r>
            <a:endParaRPr lang="tr-TR" sz="2400" smtClean="0"/>
          </a:p>
          <a:p>
            <a:endParaRPr lang="tr-TR" sz="2400"/>
          </a:p>
          <a:p>
            <a:endParaRPr lang="tr-TR" sz="2400" smtClean="0"/>
          </a:p>
          <a:p>
            <a:endParaRPr lang="tr-TR" sz="2400"/>
          </a:p>
          <a:p>
            <a:pPr marL="0" indent="0">
              <a:buNone/>
            </a:pPr>
            <a:endParaRPr lang="tr-TR" sz="2400"/>
          </a:p>
          <a:p>
            <a:r>
              <a:rPr lang="en-US" sz="2400"/>
              <a:t>Tablo 2. Örnek Çalışma Verileri ( Case study data)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609600"/>
            <a:ext cx="4419600" cy="1505160"/>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743200"/>
            <a:ext cx="3505200" cy="3962400"/>
          </a:xfrm>
          <a:prstGeom prst="rect">
            <a:avLst/>
          </a:prstGeom>
        </p:spPr>
      </p:pic>
    </p:spTree>
    <p:extLst>
      <p:ext uri="{BB962C8B-B14F-4D97-AF65-F5344CB8AC3E}">
        <p14:creationId xmlns:p14="http://schemas.microsoft.com/office/powerpoint/2010/main" val="344353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05906"/>
            <a:ext cx="8229600" cy="5973763"/>
          </a:xfrm>
        </p:spPr>
        <p:txBody>
          <a:bodyPr/>
          <a:lstStyle/>
          <a:p>
            <a:endParaRPr lang="tr-TR" sz="2400" smtClean="0"/>
          </a:p>
          <a:p>
            <a:endParaRPr lang="tr-TR" sz="2400"/>
          </a:p>
          <a:p>
            <a:r>
              <a:rPr lang="en-US" sz="2400" smtClean="0"/>
              <a:t>Derin </a:t>
            </a:r>
            <a:r>
              <a:rPr lang="en-US" sz="2400"/>
              <a:t>öğrenme yöntemleri ile retina damar bölütleme sistemlerinin geliştirilmesi daha sağlam sonuçlar verir ancak donanım bağlılığı gerektirir. Ancak geleneksel yöntemler olarak </a:t>
            </a:r>
            <a:r>
              <a:rPr lang="en-US" sz="2400" smtClean="0"/>
              <a:t>adlandırılan</a:t>
            </a:r>
            <a:r>
              <a:rPr lang="tr-TR" sz="2400" smtClean="0"/>
              <a:t>.</a:t>
            </a:r>
          </a:p>
          <a:p>
            <a:r>
              <a:rPr lang="en-US" sz="2400"/>
              <a:t>denetimli/denetimsiz öğrenme yöntemleri [1-9], morfolojik yöntemler [10-12], uyum süzgeci [13] gibi yöntemler daha hızlı ve daha anlaşılabilir yöntemlerdir. Bu makalede geleneksel bir yöntem olan morfolojik tabanlı bir yöntem kullanılmış olup literatürde önerilen diğer yöntemler </a:t>
            </a:r>
            <a:r>
              <a:rPr lang="en-US" sz="2400" smtClean="0"/>
              <a:t>şöyledir</a:t>
            </a:r>
            <a:r>
              <a:rPr lang="tr-TR" sz="2400" smtClean="0"/>
              <a:t>.</a:t>
            </a:r>
          </a:p>
          <a:p>
            <a:r>
              <a:rPr lang="en-US" sz="2400"/>
              <a:t>Soares vd. [2] tarafından retina görüntülerinin piksel parlaklık değerleri üzerinde faklı ölçeklerde Gabor-Dalgacık dönüşümü uygulanmıştır.</a:t>
            </a:r>
            <a:endParaRPr lang="tr-TR" sz="2400" smtClean="0"/>
          </a:p>
          <a:p>
            <a:endParaRPr lang="tr-TR" sz="2400" smtClean="0"/>
          </a:p>
          <a:p>
            <a:endParaRPr lang="tr-TR" sz="2400" smtClean="0"/>
          </a:p>
          <a:p>
            <a:endParaRPr lang="en-US" sz="2400"/>
          </a:p>
        </p:txBody>
      </p:sp>
    </p:spTree>
    <p:extLst>
      <p:ext uri="{BB962C8B-B14F-4D97-AF65-F5344CB8AC3E}">
        <p14:creationId xmlns:p14="http://schemas.microsoft.com/office/powerpoint/2010/main" val="2652951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228600"/>
            <a:ext cx="8229600" cy="6400800"/>
          </a:xfrm>
        </p:spPr>
        <p:txBody>
          <a:bodyPr>
            <a:normAutofit fontScale="92500"/>
          </a:bodyPr>
          <a:lstStyle/>
          <a:p>
            <a:r>
              <a:rPr lang="en-US" sz="2400"/>
              <a:t>Tablo 3: Örnek deneysel çalışmalar (Experimental work </a:t>
            </a:r>
            <a:r>
              <a:rPr lang="en-US" sz="2400"/>
              <a:t>examples</a:t>
            </a:r>
            <a:r>
              <a:rPr lang="en-US" sz="2400" smtClean="0"/>
              <a:t>)</a:t>
            </a:r>
            <a:endParaRPr lang="tr-TR" sz="2400" smtClean="0"/>
          </a:p>
          <a:p>
            <a:endParaRPr lang="tr-TR" sz="2400"/>
          </a:p>
          <a:p>
            <a:endParaRPr lang="tr-TR" sz="2400" smtClean="0"/>
          </a:p>
          <a:p>
            <a:endParaRPr lang="tr-TR" sz="2400"/>
          </a:p>
          <a:p>
            <a:endParaRPr lang="tr-TR" sz="2400" smtClean="0"/>
          </a:p>
          <a:p>
            <a:pPr marL="0" indent="0">
              <a:buNone/>
            </a:pPr>
            <a:r>
              <a:rPr lang="en-US" sz="2800"/>
              <a:t>4. SONUÇLAR (CONCLUSIONS</a:t>
            </a:r>
            <a:r>
              <a:rPr lang="en-US" sz="2800"/>
              <a:t>) </a:t>
            </a:r>
            <a:endParaRPr lang="tr-TR" sz="2800" smtClean="0"/>
          </a:p>
          <a:p>
            <a:r>
              <a:rPr lang="en-US" sz="2400"/>
              <a:t>Makalede, görüntü işleme teknikleri kullanılarak ortamda bulunan nesnelerin tespit ve sınıflandırılmasına yönelik çalışma sunulmaktadır. Çalışma ortamında bulunan nesnelerin tespit ve sınıflandırılması amacıyla üç aşamalı bir yöntem </a:t>
            </a:r>
            <a:r>
              <a:rPr lang="en-US" sz="2400"/>
              <a:t>önerilmektedir. </a:t>
            </a:r>
            <a:endParaRPr lang="tr-TR" sz="2400" smtClean="0"/>
          </a:p>
          <a:p>
            <a:r>
              <a:rPr lang="en-US" sz="2400" smtClean="0"/>
              <a:t>Önerilen </a:t>
            </a:r>
            <a:r>
              <a:rPr lang="en-US" sz="2400"/>
              <a:t>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a:t>
            </a:r>
            <a:r>
              <a:rPr lang="en-US" sz="2400"/>
              <a:t>edilmektedir</a:t>
            </a:r>
            <a:r>
              <a:rPr lang="en-US" sz="2400" smtClean="0"/>
              <a:t>.</a:t>
            </a:r>
            <a:endParaRPr lang="tr-TR" sz="2400" smtClean="0"/>
          </a:p>
          <a:p>
            <a:endParaRPr lang="tr-TR" sz="2400" smtClean="0"/>
          </a:p>
          <a:p>
            <a:pPr marL="0" indent="0">
              <a:buNone/>
            </a:pPr>
            <a:endParaRPr lang="en-US" sz="240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685800"/>
            <a:ext cx="6705600" cy="1495634"/>
          </a:xfrm>
          <a:prstGeom prst="rect">
            <a:avLst/>
          </a:prstGeom>
        </p:spPr>
      </p:pic>
    </p:spTree>
    <p:extLst>
      <p:ext uri="{BB962C8B-B14F-4D97-AF65-F5344CB8AC3E}">
        <p14:creationId xmlns:p14="http://schemas.microsoft.com/office/powerpoint/2010/main" val="4209217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52400"/>
            <a:ext cx="8229600" cy="5973763"/>
          </a:xfrm>
        </p:spPr>
        <p:txBody>
          <a:bodyPr>
            <a:normAutofit/>
          </a:bodyPr>
          <a:lstStyle/>
          <a:p>
            <a:r>
              <a:rPr lang="en-US" sz="2400"/>
              <a:t>Ortalama tabanlı ve K-means kümeleme yöntemleri kullanılarak fındık meyvelerinin küçük, orta ve büyük olarak sınıflandırılması gerçekleştirilmektedir. Yapılan deneysel çalışmalarda, gerçeklenen iki algoritma ile sınıflandırmanın %90 ile %100 oranlarında benzerlik gösterdiği tespit </a:t>
            </a:r>
            <a:r>
              <a:rPr lang="en-US" sz="2400"/>
              <a:t>edilmektedir</a:t>
            </a:r>
            <a:r>
              <a:rPr lang="en-US" sz="2400" smtClean="0"/>
              <a:t>.</a:t>
            </a:r>
            <a:endParaRPr lang="tr-TR" sz="2400" smtClean="0"/>
          </a:p>
          <a:p>
            <a:r>
              <a:rPr lang="en-US" sz="2400" smtClean="0"/>
              <a:t>Önerilen </a:t>
            </a:r>
            <a:r>
              <a:rPr lang="en-US" sz="2400"/>
              <a:t>yöntem, açık kaynak kodlu yazılımlarla gerçekleştirildiğinden lisans maliyeti bulunmamaktadır. Ayrıca, tek kart bilgisayar sistemleri üzerinde gerçeklenebilir olarak hazırlanmıştır</a:t>
            </a:r>
            <a:r>
              <a:rPr lang="en-US" sz="2400"/>
              <a:t>. </a:t>
            </a:r>
            <a:endParaRPr lang="tr-TR" sz="2400" smtClean="0"/>
          </a:p>
          <a:p>
            <a:r>
              <a:rPr lang="en-US" sz="2400" smtClean="0"/>
              <a:t>Sonuç </a:t>
            </a:r>
            <a:r>
              <a:rPr lang="en-US" sz="2400"/>
              <a:t>olarak, gömülü sistem uygulamaları için uygun olup, yüksek performans ve düşük maliyetli olarak gerçekleştirilmiştir. Önerilen yöntemin deneysel çalışmasında farklı nesneler kullanılarak tespit ve sınıflandırma işlemleri de gerçekleştirilebilmektedir.</a:t>
            </a:r>
          </a:p>
        </p:txBody>
      </p:sp>
    </p:spTree>
    <p:extLst>
      <p:ext uri="{BB962C8B-B14F-4D97-AF65-F5344CB8AC3E}">
        <p14:creationId xmlns:p14="http://schemas.microsoft.com/office/powerpoint/2010/main" val="2773466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76200"/>
            <a:ext cx="8229600" cy="6049963"/>
          </a:xfrm>
        </p:spPr>
        <p:txBody>
          <a:bodyPr>
            <a:normAutofit/>
          </a:bodyPr>
          <a:lstStyle/>
          <a:p>
            <a:pPr marL="0" indent="0">
              <a:buNone/>
            </a:pPr>
            <a:r>
              <a:rPr lang="en-US" smtClean="0"/>
              <a:t> </a:t>
            </a:r>
            <a:endParaRPr lang="tr-TR" smtClean="0"/>
          </a:p>
          <a:p>
            <a:r>
              <a:rPr lang="en-US" sz="2400" smtClean="0"/>
              <a:t>Niemeijer </a:t>
            </a:r>
            <a:r>
              <a:rPr lang="en-US" sz="2400"/>
              <a:t>vd. [5], piksel sınıflandırma yöntemini önermişlerdir. Önerdikleri bu sistemde Matematiksel Morfoloji, Bölge Büyütme, Eşleştirilmiş Filtre ve Doğrulama Tabanlı Yerel Eşik yaklaşımı karşılaştırılmıştır. </a:t>
            </a:r>
            <a:endParaRPr lang="tr-TR" sz="2400" smtClean="0"/>
          </a:p>
          <a:p>
            <a:r>
              <a:rPr lang="en-US" sz="2400"/>
              <a:t>Diego Marín vd. [6] tarafından fundus görüntüsündeki her pikselden yedi boyutlu bir özellik vektörü çıkarılmıştır. Çıkarılan özellikler sinir ağı kullanılarak sınıflandırılmıştır</a:t>
            </a:r>
            <a:r>
              <a:rPr lang="en-US" sz="2400" smtClean="0"/>
              <a:t>.</a:t>
            </a:r>
            <a:endParaRPr lang="tr-TR" sz="2400" smtClean="0"/>
          </a:p>
          <a:p>
            <a:r>
              <a:rPr lang="en-US" sz="2400"/>
              <a:t>M. Elena Martinez-Perez vd. [14] tarafından hessian matrisinin özdeğer analizine dayanan bir çizgi geliştirme filtresi </a:t>
            </a:r>
            <a:r>
              <a:rPr lang="en-US" sz="2400" smtClean="0"/>
              <a:t>önerilmiştir</a:t>
            </a:r>
            <a:endParaRPr lang="tr-TR" sz="2400" smtClean="0"/>
          </a:p>
          <a:p>
            <a:r>
              <a:rPr lang="en-US" sz="2400"/>
              <a:t>Sven Holm vd. [15] tarafından damar bölütleme için iki paralel yöntem önerilmiştir. Bu yöntemlerden ilki sadece fundus görüntünün piksel yoğunluğunu kullanarak damar ve damar olmayan pikselleri bölütlere ayırmaktadır.</a:t>
            </a:r>
          </a:p>
        </p:txBody>
      </p:sp>
    </p:spTree>
    <p:extLst>
      <p:ext uri="{BB962C8B-B14F-4D97-AF65-F5344CB8AC3E}">
        <p14:creationId xmlns:p14="http://schemas.microsoft.com/office/powerpoint/2010/main" val="2681744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52400"/>
            <a:ext cx="8229600" cy="5973763"/>
          </a:xfrm>
        </p:spPr>
        <p:txBody>
          <a:bodyPr>
            <a:normAutofit/>
          </a:bodyPr>
          <a:lstStyle/>
          <a:p>
            <a:endParaRPr lang="tr-TR" sz="2400" smtClean="0"/>
          </a:p>
          <a:p>
            <a:endParaRPr lang="tr-TR" sz="2400"/>
          </a:p>
          <a:p>
            <a:r>
              <a:rPr lang="en-US" sz="2400" smtClean="0"/>
              <a:t>Chengzhang </a:t>
            </a:r>
            <a:r>
              <a:rPr lang="en-US" sz="2400"/>
              <a:t>Zhu vd. [16] tarafından Aşırı Öğrenme Makinesine dayalı denetimli bir yöntem önerilmiştir. Bölütleme aşamasında, bölütleme görüntüsünden çıkarılan özellik vektörü eğitim aşamasında elde edilen sınıflandırıcının girişi olarak kullanılmıştır</a:t>
            </a:r>
            <a:r>
              <a:rPr lang="en-US" sz="2400" smtClean="0"/>
              <a:t>.</a:t>
            </a:r>
            <a:endParaRPr lang="tr-TR" sz="2400" smtClean="0"/>
          </a:p>
          <a:p>
            <a:r>
              <a:rPr lang="en-US" sz="2400"/>
              <a:t>Jingliang Zhao vd. [17] tarafından öncelikli olarak fundus görüntüler üzerinde görüntü iyileştirilmesi yapılmıştır. </a:t>
            </a:r>
            <a:endParaRPr lang="tr-TR" sz="2400" smtClean="0"/>
          </a:p>
          <a:p>
            <a:r>
              <a:rPr lang="en-US" sz="2400"/>
              <a:t>Retinanın oksijensiz kalması sonucu retinada istenmeyen yeni damarlar oluşur. Bu damarlar hassas bir yapıda olup DR hastalığının habercisidir. Bu istenmeyen damarları tespit etmek için retina damar ağ yapısının bilinmesi gerekir.</a:t>
            </a:r>
          </a:p>
        </p:txBody>
      </p:sp>
    </p:spTree>
    <p:extLst>
      <p:ext uri="{BB962C8B-B14F-4D97-AF65-F5344CB8AC3E}">
        <p14:creationId xmlns:p14="http://schemas.microsoft.com/office/powerpoint/2010/main" val="3307291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57200" y="274638"/>
            <a:ext cx="4038600" cy="563562"/>
          </a:xfrm>
        </p:spPr>
        <p:txBody>
          <a:bodyPr>
            <a:normAutofit fontScale="90000"/>
          </a:bodyPr>
          <a:lstStyle/>
          <a:p>
            <a:r>
              <a:rPr lang="tr-TR" sz="3200" smtClean="0"/>
              <a:t>2 </a:t>
            </a:r>
            <a:r>
              <a:rPr lang="en-US" sz="3200" smtClean="0"/>
              <a:t>Materyal </a:t>
            </a:r>
            <a:r>
              <a:rPr lang="en-US" sz="3200"/>
              <a:t>ve metot</a:t>
            </a:r>
          </a:p>
        </p:txBody>
      </p:sp>
      <p:sp>
        <p:nvSpPr>
          <p:cNvPr id="3" name="İçerik Yer Tutucusu 2"/>
          <p:cNvSpPr>
            <a:spLocks noGrp="1"/>
          </p:cNvSpPr>
          <p:nvPr>
            <p:ph idx="1"/>
          </p:nvPr>
        </p:nvSpPr>
        <p:spPr>
          <a:xfrm>
            <a:off x="457200" y="762000"/>
            <a:ext cx="8229600" cy="5943600"/>
          </a:xfrm>
        </p:spPr>
        <p:txBody>
          <a:bodyPr>
            <a:normAutofit lnSpcReduction="10000"/>
          </a:bodyPr>
          <a:lstStyle/>
          <a:p>
            <a:pPr marL="0" indent="0">
              <a:buNone/>
            </a:pPr>
            <a:r>
              <a:rPr lang="tr-TR"/>
              <a:t> </a:t>
            </a:r>
            <a:r>
              <a:rPr lang="tr-TR" smtClean="0"/>
              <a:t>         </a:t>
            </a:r>
            <a:r>
              <a:rPr lang="en-US" sz="2800"/>
              <a:t>2.1 Morfolojik </a:t>
            </a:r>
            <a:r>
              <a:rPr lang="en-US" sz="2800" smtClean="0"/>
              <a:t>işlemler</a:t>
            </a:r>
            <a:endParaRPr lang="tr-TR" sz="2800"/>
          </a:p>
          <a:p>
            <a:r>
              <a:rPr lang="en-US" sz="2400"/>
              <a:t>Morfolojik işlemlerin temel amacı, görüntünün temel özelliklerini korumak ve görüntüyü basitleştirmektir. Bu çalışmada, üst-şapka ve alt-şapka dönüşümleri kan damarlarına belirginlik kazandırmak için kullanılır. Üstşapka dönüşümü, bir giriş görüntüsüne morfolojik açma işlemi uygulandıktan sonra uygulama sonucunun orijinal giriş görüntüsünden çıkarılması </a:t>
            </a:r>
            <a:r>
              <a:rPr lang="en-US" sz="2400" smtClean="0"/>
              <a:t>işlemidir</a:t>
            </a:r>
            <a:r>
              <a:rPr lang="tr-TR" sz="2400" smtClean="0"/>
              <a:t>.</a:t>
            </a:r>
          </a:p>
          <a:p>
            <a:endParaRPr lang="tr-TR" sz="2400"/>
          </a:p>
          <a:p>
            <a:endParaRPr lang="tr-TR" sz="2400" smtClean="0"/>
          </a:p>
          <a:p>
            <a:endParaRPr lang="tr-TR" sz="2400" smtClean="0"/>
          </a:p>
          <a:p>
            <a:r>
              <a:rPr lang="en-US" sz="2400"/>
              <a:t>Denklem (1)’de verilmiştir. Alt-şapka dönüşümü, bir giriş görüntüsüne morfolojik bir kapama işlemi uygulandıktan sonra uygulama sonucunun orijinal giriş görüntüsünden çıkarılması işlemidir. Bu işlemin matematiksel ifadesi Denklem (2)’de verilmiştir.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810000"/>
            <a:ext cx="3410426" cy="781159"/>
          </a:xfrm>
          <a:prstGeom prst="rect">
            <a:avLst/>
          </a:prstGeom>
        </p:spPr>
      </p:pic>
    </p:spTree>
    <p:extLst>
      <p:ext uri="{BB962C8B-B14F-4D97-AF65-F5344CB8AC3E}">
        <p14:creationId xmlns:p14="http://schemas.microsoft.com/office/powerpoint/2010/main" val="51854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57200" y="274638"/>
            <a:ext cx="4800600" cy="563562"/>
          </a:xfrm>
        </p:spPr>
        <p:txBody>
          <a:bodyPr>
            <a:noAutofit/>
          </a:bodyPr>
          <a:lstStyle/>
          <a:p>
            <a:r>
              <a:rPr lang="en-US" sz="2800"/>
              <a:t>2.2 Eşikleme </a:t>
            </a:r>
            <a:r>
              <a:rPr lang="en-US" sz="2800" smtClean="0"/>
              <a:t>yöntemleri</a:t>
            </a:r>
            <a:r>
              <a:rPr lang="tr-TR" sz="2800" smtClean="0"/>
              <a:t/>
            </a:r>
            <a:br>
              <a:rPr lang="tr-TR" sz="2800" smtClean="0"/>
            </a:br>
            <a:r>
              <a:rPr lang="en-US" sz="2800"/>
              <a:t>2.2.1 Çok seviyeli eşikleme</a:t>
            </a:r>
          </a:p>
        </p:txBody>
      </p:sp>
      <p:sp>
        <p:nvSpPr>
          <p:cNvPr id="3" name="İçerik Yer Tutucusu 2"/>
          <p:cNvSpPr>
            <a:spLocks noGrp="1"/>
          </p:cNvSpPr>
          <p:nvPr>
            <p:ph idx="1"/>
          </p:nvPr>
        </p:nvSpPr>
        <p:spPr>
          <a:xfrm>
            <a:off x="457200" y="990600"/>
            <a:ext cx="8229600" cy="5638800"/>
          </a:xfrm>
        </p:spPr>
        <p:txBody>
          <a:bodyPr/>
          <a:lstStyle/>
          <a:p>
            <a:r>
              <a:rPr lang="tr-TR"/>
              <a:t> </a:t>
            </a:r>
            <a:r>
              <a:rPr lang="en-US" sz="2400"/>
              <a:t>Gri ölçekli görüntüyü birkaç farklı bölgeye ayırabilen bir işlemdir [18]. Bu işleme ait uyulması gereken kural Denklem (3)’de matematiksel olarak ifade edilmiştir</a:t>
            </a:r>
            <a:r>
              <a:rPr lang="en-US" sz="2400" smtClean="0"/>
              <a:t>.</a:t>
            </a:r>
            <a:endParaRPr lang="tr-TR" sz="2400" smtClean="0"/>
          </a:p>
          <a:p>
            <a:endParaRPr lang="tr-TR" sz="2400"/>
          </a:p>
          <a:p>
            <a:endParaRPr lang="tr-TR" sz="2400" smtClean="0"/>
          </a:p>
          <a:p>
            <a:pPr marL="0" indent="0">
              <a:buNone/>
            </a:pPr>
            <a:r>
              <a:rPr lang="en-US" sz="2400"/>
              <a:t>2.2.2 Maksimum entropi tabanlı </a:t>
            </a:r>
            <a:r>
              <a:rPr lang="en-US" sz="2400" smtClean="0"/>
              <a:t>eşikleme</a:t>
            </a:r>
            <a:endParaRPr lang="tr-TR" sz="2400" smtClean="0"/>
          </a:p>
          <a:p>
            <a:r>
              <a:rPr lang="en-US" sz="2400" smtClean="0"/>
              <a:t> </a:t>
            </a:r>
            <a:r>
              <a:rPr lang="en-US" sz="2400"/>
              <a:t>Entopi yöntemlerine bağlı eşikleme işlemi araştırmacılar tarafından tercih edilen bir yöntemdir [19</a:t>
            </a:r>
            <a:r>
              <a:rPr lang="en-US" sz="2400" smtClean="0"/>
              <a:t>].</a:t>
            </a:r>
            <a:endParaRPr lang="tr-TR" sz="2400"/>
          </a:p>
          <a:p>
            <a:r>
              <a:rPr lang="en-US" sz="2400"/>
              <a:t>Ardından, entropinin toplamını maksimize eden bir optimum eşik değeri hesaplanır [20]. Arka ve ön plan görüntüsüne ait entropi değeri Denklem (4) ve Denklem (5)’de verilmiştir. Denklem (6) arka ve ön plan görüntüsüne ait entropi değerlerinin maksimize edilmiş halidir.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2438400"/>
            <a:ext cx="3505689" cy="609600"/>
          </a:xfrm>
          <a:prstGeom prst="rect">
            <a:avLst/>
          </a:prstGeom>
        </p:spPr>
      </p:pic>
    </p:spTree>
    <p:extLst>
      <p:ext uri="{BB962C8B-B14F-4D97-AF65-F5344CB8AC3E}">
        <p14:creationId xmlns:p14="http://schemas.microsoft.com/office/powerpoint/2010/main" val="1343962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4"/>
          <p:cNvSpPr>
            <a:spLocks noGrp="1"/>
          </p:cNvSpPr>
          <p:nvPr>
            <p:ph idx="1"/>
          </p:nvPr>
        </p:nvSpPr>
        <p:spPr>
          <a:xfrm>
            <a:off x="457200" y="228600"/>
            <a:ext cx="8229600" cy="6629400"/>
          </a:xfrm>
        </p:spPr>
        <p:txBody>
          <a:bodyPr/>
          <a:lstStyle/>
          <a:p>
            <a:endParaRPr lang="tr-TR" smtClean="0"/>
          </a:p>
          <a:p>
            <a:endParaRPr lang="tr-TR"/>
          </a:p>
          <a:p>
            <a:endParaRPr lang="tr-TR" smtClean="0"/>
          </a:p>
          <a:p>
            <a:pPr marL="0" indent="0">
              <a:buNone/>
            </a:pPr>
            <a:endParaRPr lang="tr-TR" smtClean="0"/>
          </a:p>
          <a:p>
            <a:pPr marL="0" indent="0">
              <a:buNone/>
            </a:pPr>
            <a:r>
              <a:rPr lang="en-US" smtClean="0"/>
              <a:t>2.2.3 </a:t>
            </a:r>
            <a:r>
              <a:rPr lang="en-US"/>
              <a:t>Bulanık mantık tabanlı eşikleme </a:t>
            </a:r>
            <a:endParaRPr lang="tr-TR" smtClean="0"/>
          </a:p>
          <a:p>
            <a:r>
              <a:rPr lang="tr-TR" sz="2400" smtClean="0"/>
              <a:t> </a:t>
            </a:r>
            <a:r>
              <a:rPr lang="en-US" sz="2400" smtClean="0"/>
              <a:t>Bulanık </a:t>
            </a:r>
            <a:r>
              <a:rPr lang="en-US" sz="2400"/>
              <a:t>kümeleme bir yumuşak kümeleme tekniğidir. Bu kümeleme yöntemi</a:t>
            </a:r>
            <a:r>
              <a:rPr lang="en-US" sz="2400" smtClean="0"/>
              <a:t>,</a:t>
            </a:r>
            <a:endParaRPr lang="tr-TR" sz="2400" smtClean="0"/>
          </a:p>
          <a:p>
            <a:r>
              <a:rPr lang="en-US" sz="2400"/>
              <a:t>kavramı kullanır [21]. Her nesne için, toplam derece 1’dir. Denklem (7) her pikselin üyelik değerini hesaplamak için </a:t>
            </a:r>
            <a:r>
              <a:rPr lang="en-US" sz="2400" smtClean="0"/>
              <a:t>kullanılır</a:t>
            </a:r>
            <a:r>
              <a:rPr lang="en-US" sz="2400"/>
              <a:t>. </a:t>
            </a:r>
            <a:endParaRPr lang="tr-TR" sz="2400" smtClean="0"/>
          </a:p>
          <a:p>
            <a:endParaRPr lang="tr-TR" sz="2400" smtClean="0"/>
          </a:p>
          <a:p>
            <a:pPr marL="0" indent="0">
              <a:buNone/>
            </a:pPr>
            <a:endParaRPr lang="en-US" sz="240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304800"/>
            <a:ext cx="4582164" cy="2362530"/>
          </a:xfrm>
          <a:prstGeom prst="rect">
            <a:avLst/>
          </a:prstGeo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5105400"/>
            <a:ext cx="3200400" cy="1219200"/>
          </a:xfrm>
          <a:prstGeom prst="rect">
            <a:avLst/>
          </a:prstGeom>
        </p:spPr>
      </p:pic>
    </p:spTree>
    <p:extLst>
      <p:ext uri="{BB962C8B-B14F-4D97-AF65-F5344CB8AC3E}">
        <p14:creationId xmlns:p14="http://schemas.microsoft.com/office/powerpoint/2010/main" val="4163253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idx="1"/>
          </p:nvPr>
        </p:nvSpPr>
        <p:spPr>
          <a:xfrm>
            <a:off x="228600" y="-1"/>
            <a:ext cx="8763000" cy="6647543"/>
          </a:xfrm>
        </p:spPr>
        <p:txBody>
          <a:bodyPr>
            <a:normAutofit/>
          </a:bodyPr>
          <a:lstStyle/>
          <a:p>
            <a:r>
              <a:rPr lang="en-US" sz="2400"/>
              <a:t>Bölütleme görüntülerini ikili görüntülere dönüştürmek için kullanılacak eşik hesaplaması Denklem (8) ve Denklem (9) da verildiği gibidir</a:t>
            </a:r>
            <a:r>
              <a:rPr lang="en-US" sz="2400" smtClean="0"/>
              <a:t>.</a:t>
            </a:r>
            <a:endParaRPr lang="tr-TR" sz="2400" smtClean="0"/>
          </a:p>
          <a:p>
            <a:endParaRPr lang="tr-TR" sz="2400"/>
          </a:p>
          <a:p>
            <a:endParaRPr lang="tr-TR" sz="2400" smtClean="0"/>
          </a:p>
          <a:p>
            <a:endParaRPr lang="tr-TR" sz="2400"/>
          </a:p>
          <a:p>
            <a:pPr marL="0" indent="0">
              <a:buNone/>
            </a:pPr>
            <a:r>
              <a:rPr lang="en-US" sz="2400" smtClean="0"/>
              <a:t>3 </a:t>
            </a:r>
            <a:r>
              <a:rPr lang="en-US" sz="2400"/>
              <a:t>Kullanılan yöntem </a:t>
            </a:r>
            <a:endParaRPr lang="tr-TR" sz="2400" smtClean="0"/>
          </a:p>
          <a:p>
            <a:r>
              <a:rPr lang="en-US" sz="2400" smtClean="0"/>
              <a:t>Önerilen </a:t>
            </a:r>
            <a:r>
              <a:rPr lang="en-US" sz="2400"/>
              <a:t>yöntemde, veri setinde bulunan fundus görüntülerine ait damarların bölütlenmesi sağlanmıştır. Öncelikle, veri setinde bulunan görüntüler RGB renk uzayından gri ölçekli görüntülere dönüştürülür</a:t>
            </a:r>
            <a:endParaRPr lang="tr-TR" sz="2400" smtClean="0"/>
          </a:p>
          <a:p>
            <a:pPr marL="0" indent="0">
              <a:buNone/>
            </a:pPr>
            <a:endParaRPr lang="en-US" sz="240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19200"/>
            <a:ext cx="5210902" cy="1076475"/>
          </a:xfrm>
          <a:prstGeom prst="rect">
            <a:avLst/>
          </a:prstGeo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4648200"/>
            <a:ext cx="5029200" cy="1752600"/>
          </a:xfrm>
          <a:prstGeom prst="rect">
            <a:avLst/>
          </a:prstGeom>
        </p:spPr>
      </p:pic>
    </p:spTree>
    <p:extLst>
      <p:ext uri="{BB962C8B-B14F-4D97-AF65-F5344CB8AC3E}">
        <p14:creationId xmlns:p14="http://schemas.microsoft.com/office/powerpoint/2010/main" val="36041342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2131</Words>
  <Application>Microsoft Office PowerPoint</Application>
  <PresentationFormat>Ekran Gösterisi (4:3)</PresentationFormat>
  <Paragraphs>169</Paragraphs>
  <Slides>31</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31</vt:i4>
      </vt:variant>
    </vt:vector>
  </HeadingPairs>
  <TitlesOfParts>
    <vt:vector size="34" baseType="lpstr">
      <vt:lpstr>Arial</vt:lpstr>
      <vt:lpstr>Calibri</vt:lpstr>
      <vt:lpstr>Office Theme</vt:lpstr>
      <vt:lpstr>Retina kan damarlarını çıkarmak için   eşikleme temelli morfolojik bir yöntem      Sumeya Adem Abdukrim 02190201121   </vt:lpstr>
      <vt:lpstr>1 Giriş</vt:lpstr>
      <vt:lpstr>PowerPoint Sunusu</vt:lpstr>
      <vt:lpstr>PowerPoint Sunusu</vt:lpstr>
      <vt:lpstr>PowerPoint Sunusu</vt:lpstr>
      <vt:lpstr>2 Materyal ve metot</vt:lpstr>
      <vt:lpstr>2.2 Eşikleme yöntemleri 2.2.1 Çok seviyeli eşikleme</vt:lpstr>
      <vt:lpstr>PowerPoint Sunusu</vt:lpstr>
      <vt:lpstr>PowerPoint Sunusu</vt:lpstr>
      <vt:lpstr>PowerPoint Sunusu</vt:lpstr>
      <vt:lpstr>PowerPoint Sunusu</vt:lpstr>
      <vt:lpstr>PowerPoint Sunusu</vt:lpstr>
      <vt:lpstr>4 Bulgular ve tartışma 4.1 Bölütleme sonuçları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casper</dc:creator>
  <cp:lastModifiedBy>casper</cp:lastModifiedBy>
  <cp:revision>90</cp:revision>
  <dcterms:created xsi:type="dcterms:W3CDTF">2006-08-16T00:00:00Z</dcterms:created>
  <dcterms:modified xsi:type="dcterms:W3CDTF">2022-12-14T19:04:54Z</dcterms:modified>
</cp:coreProperties>
</file>