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918" autoAdjust="0"/>
  </p:normalViewPr>
  <p:slideViewPr>
    <p:cSldViewPr snapToGrid="0">
      <p:cViewPr varScale="1">
        <p:scale>
          <a:sx n="81" d="100"/>
          <a:sy n="81"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Veri Yer Tutucusu 3"/>
          <p:cNvSpPr>
            <a:spLocks noGrp="1"/>
          </p:cNvSpPr>
          <p:nvPr>
            <p:ph type="dt" sz="half" idx="10"/>
          </p:nvPr>
        </p:nvSpPr>
        <p:spPr/>
        <p:txBody>
          <a:bodyPr/>
          <a:lstStyle/>
          <a:p>
            <a:fld id="{9A217593-EA15-4957-AF70-8930599A6C70}" type="datetimeFigureOut">
              <a:rPr lang="en-US" smtClean="0"/>
              <a:t>11/9/2022</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97667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A217593-EA15-4957-AF70-8930599A6C70}" type="datetimeFigureOut">
              <a:rPr lang="en-US" smtClean="0"/>
              <a:t>11/9/2022</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302928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A217593-EA15-4957-AF70-8930599A6C70}" type="datetimeFigureOut">
              <a:rPr lang="en-US" smtClean="0"/>
              <a:t>11/9/2022</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312800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A217593-EA15-4957-AF70-8930599A6C70}" type="datetimeFigureOut">
              <a:rPr lang="en-US" smtClean="0"/>
              <a:t>11/9/2022</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366330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A217593-EA15-4957-AF70-8930599A6C70}" type="datetimeFigureOut">
              <a:rPr lang="en-US" smtClean="0"/>
              <a:t>11/9/2022</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233086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9A217593-EA15-4957-AF70-8930599A6C70}" type="datetimeFigureOut">
              <a:rPr lang="en-US" smtClean="0"/>
              <a:t>11/9/2022</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290997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9A217593-EA15-4957-AF70-8930599A6C70}" type="datetimeFigureOut">
              <a:rPr lang="en-US" smtClean="0"/>
              <a:t>11/9/2022</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276441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9A217593-EA15-4957-AF70-8930599A6C70}" type="datetimeFigureOut">
              <a:rPr lang="en-US" smtClean="0"/>
              <a:t>11/9/2022</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88370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A217593-EA15-4957-AF70-8930599A6C70}" type="datetimeFigureOut">
              <a:rPr lang="en-US" smtClean="0"/>
              <a:t>11/9/2022</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401136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A217593-EA15-4957-AF70-8930599A6C70}" type="datetimeFigureOut">
              <a:rPr lang="en-US" smtClean="0"/>
              <a:t>11/9/2022</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390010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A217593-EA15-4957-AF70-8930599A6C70}" type="datetimeFigureOut">
              <a:rPr lang="en-US" smtClean="0"/>
              <a:t>11/9/2022</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14BBB8C5-C76B-4B0F-B652-7828E0C160F0}" type="slidenum">
              <a:rPr lang="en-US" smtClean="0"/>
              <a:t>‹#›</a:t>
            </a:fld>
            <a:endParaRPr lang="en-US"/>
          </a:p>
        </p:txBody>
      </p:sp>
    </p:spTree>
    <p:extLst>
      <p:ext uri="{BB962C8B-B14F-4D97-AF65-F5344CB8AC3E}">
        <p14:creationId xmlns:p14="http://schemas.microsoft.com/office/powerpoint/2010/main" val="87574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17593-EA15-4957-AF70-8930599A6C70}" type="datetimeFigureOut">
              <a:rPr lang="en-US" smtClean="0"/>
              <a:t>11/9/2022</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BB8C5-C76B-4B0F-B652-7828E0C160F0}" type="slidenum">
              <a:rPr lang="en-US" smtClean="0"/>
              <a:t>‹#›</a:t>
            </a:fld>
            <a:endParaRPr lang="en-US"/>
          </a:p>
        </p:txBody>
      </p:sp>
    </p:spTree>
    <p:extLst>
      <p:ext uri="{BB962C8B-B14F-4D97-AF65-F5344CB8AC3E}">
        <p14:creationId xmlns:p14="http://schemas.microsoft.com/office/powerpoint/2010/main" val="1813328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en-US" sz="4400" smtClean="0"/>
              <a:t>Görüntü işleme teknikleri kullanılarak ekmek doku analizi ve arayüz programının geliştirilmesi </a:t>
            </a:r>
            <a:endParaRPr lang="en-US" sz="4400"/>
          </a:p>
        </p:txBody>
      </p:sp>
      <p:sp>
        <p:nvSpPr>
          <p:cNvPr id="3" name="Alt Başlık 2"/>
          <p:cNvSpPr>
            <a:spLocks noGrp="1"/>
          </p:cNvSpPr>
          <p:nvPr>
            <p:ph type="subTitle" idx="1"/>
          </p:nvPr>
        </p:nvSpPr>
        <p:spPr/>
        <p:txBody>
          <a:bodyPr>
            <a:normAutofit fontScale="77500" lnSpcReduction="20000"/>
          </a:bodyPr>
          <a:lstStyle/>
          <a:p>
            <a:endParaRPr lang="tr-TR" smtClean="0"/>
          </a:p>
          <a:p>
            <a:endParaRPr lang="tr-TR"/>
          </a:p>
          <a:p>
            <a:endParaRPr lang="tr-TR" smtClean="0"/>
          </a:p>
          <a:p>
            <a:r>
              <a:rPr lang="tr-TR" smtClean="0"/>
              <a:t>                                                                                              Sumeya Adem Abdukrim </a:t>
            </a:r>
          </a:p>
          <a:p>
            <a:r>
              <a:rPr lang="tr-TR" smtClean="0"/>
              <a:t>                                                                                                  02190201121</a:t>
            </a:r>
            <a:endParaRPr lang="en-US"/>
          </a:p>
        </p:txBody>
      </p:sp>
    </p:spTree>
    <p:extLst>
      <p:ext uri="{BB962C8B-B14F-4D97-AF65-F5344CB8AC3E}">
        <p14:creationId xmlns:p14="http://schemas.microsoft.com/office/powerpoint/2010/main" val="102012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127" y="83127"/>
            <a:ext cx="11270673" cy="368135"/>
          </a:xfrm>
        </p:spPr>
        <p:txBody>
          <a:bodyPr>
            <a:normAutofit fontScale="90000"/>
          </a:bodyPr>
          <a:lstStyle/>
          <a:p>
            <a:r>
              <a:rPr lang="tr-TR" sz="1800"/>
              <a:t/>
            </a:r>
            <a:br>
              <a:rPr lang="tr-TR" sz="1800"/>
            </a:br>
            <a:r>
              <a:rPr lang="tr-TR" sz="1800" smtClean="0"/>
              <a:t/>
            </a:r>
            <a:br>
              <a:rPr lang="tr-TR" sz="1800" smtClean="0"/>
            </a:br>
            <a:r>
              <a:rPr lang="tr-TR" sz="1800"/>
              <a:t/>
            </a:r>
            <a:br>
              <a:rPr lang="tr-TR" sz="1800"/>
            </a:br>
            <a:r>
              <a:rPr lang="tr-TR" sz="1800" smtClean="0"/>
              <a:t/>
            </a:r>
            <a:br>
              <a:rPr lang="tr-TR" sz="1800" smtClean="0"/>
            </a:br>
            <a:r>
              <a:rPr lang="tr-TR" sz="1800"/>
              <a:t/>
            </a:r>
            <a:br>
              <a:rPr lang="tr-TR" sz="1800"/>
            </a:br>
            <a:r>
              <a:rPr lang="tr-TR" sz="1800" smtClean="0"/>
              <a:t/>
            </a:r>
            <a:br>
              <a:rPr lang="tr-TR" sz="1800" smtClean="0"/>
            </a:br>
            <a:r>
              <a:rPr lang="tr-TR" sz="1800" smtClean="0"/>
              <a:t/>
            </a:r>
            <a:br>
              <a:rPr lang="tr-TR" sz="1800" smtClean="0"/>
            </a:br>
            <a:r>
              <a:rPr lang="tr-TR" sz="1800"/>
              <a:t/>
            </a:r>
            <a:br>
              <a:rPr lang="tr-TR" sz="1800"/>
            </a:br>
            <a:r>
              <a:rPr lang="en-US" sz="1800" smtClean="0"/>
              <a:t>ZSI Başarım İndeksinin Belirlenmes</a:t>
            </a:r>
            <a:r>
              <a:rPr lang="tr-TR" sz="1800" smtClean="0"/>
              <a:t/>
            </a:r>
            <a:br>
              <a:rPr lang="tr-TR" sz="1800" smtClean="0"/>
            </a:br>
            <a:r>
              <a:rPr lang="tr-TR" sz="1800" smtClean="0"/>
              <a:t/>
            </a:r>
            <a:br>
              <a:rPr lang="tr-TR" sz="1800" smtClean="0"/>
            </a:br>
            <a:r>
              <a:rPr lang="tr-TR" sz="1800"/>
              <a:t/>
            </a:r>
            <a:br>
              <a:rPr lang="tr-TR" sz="1800"/>
            </a:br>
            <a:r>
              <a:rPr lang="tr-TR" sz="1800" smtClean="0"/>
              <a:t/>
            </a:r>
            <a:br>
              <a:rPr lang="tr-TR" sz="1800" smtClean="0"/>
            </a:br>
            <a:r>
              <a:rPr lang="tr-TR" sz="1800"/>
              <a:t/>
            </a:r>
            <a:br>
              <a:rPr lang="tr-TR" sz="1800"/>
            </a:br>
            <a:r>
              <a:rPr lang="tr-TR" sz="1800" smtClean="0"/>
              <a:t/>
            </a:r>
            <a:br>
              <a:rPr lang="tr-TR" sz="1800" smtClean="0"/>
            </a:br>
            <a:r>
              <a:rPr lang="tr-TR" sz="1800"/>
              <a:t/>
            </a:r>
            <a:br>
              <a:rPr lang="tr-TR" sz="1800"/>
            </a:br>
            <a:r>
              <a:rPr lang="tr-TR" sz="1800" smtClean="0"/>
              <a:t/>
            </a:r>
            <a:br>
              <a:rPr lang="tr-TR" sz="1800" smtClean="0"/>
            </a:br>
            <a:r>
              <a:rPr lang="en-US" sz="1800" smtClean="0"/>
              <a:t>Literatürde, ZSI indeksinin 0,7’den büyük olması durumunda çalışmanın yeterli başarıma sahip olduğu ifade edilmektedir</a:t>
            </a:r>
            <a:endParaRPr lang="en-US" sz="180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020" y="365102"/>
            <a:ext cx="2248214" cy="1076475"/>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414" y="2177662"/>
            <a:ext cx="4215235" cy="4972744"/>
          </a:xfrm>
          <a:prstGeom prst="rect">
            <a:avLst/>
          </a:prstGeom>
        </p:spPr>
      </p:pic>
    </p:spTree>
    <p:extLst>
      <p:ext uri="{BB962C8B-B14F-4D97-AF65-F5344CB8AC3E}">
        <p14:creationId xmlns:p14="http://schemas.microsoft.com/office/powerpoint/2010/main" val="426466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5008" y="95003"/>
            <a:ext cx="11068792" cy="712519"/>
          </a:xfrm>
        </p:spPr>
        <p:txBody>
          <a:bodyPr/>
          <a:lstStyle/>
          <a:p>
            <a:r>
              <a:rPr lang="en-US" sz="4000" smtClean="0"/>
              <a:t>GİRİŞ</a:t>
            </a:r>
            <a:endParaRPr lang="en-US" sz="4000"/>
          </a:p>
        </p:txBody>
      </p:sp>
      <p:sp>
        <p:nvSpPr>
          <p:cNvPr id="3" name="İçerik Yer Tutucusu 2"/>
          <p:cNvSpPr>
            <a:spLocks noGrp="1"/>
          </p:cNvSpPr>
          <p:nvPr>
            <p:ph idx="1"/>
          </p:nvPr>
        </p:nvSpPr>
        <p:spPr>
          <a:xfrm>
            <a:off x="605642" y="807522"/>
            <a:ext cx="10748158" cy="5369441"/>
          </a:xfrm>
        </p:spPr>
        <p:txBody>
          <a:bodyPr>
            <a:normAutofit/>
          </a:bodyPr>
          <a:lstStyle/>
          <a:p>
            <a:r>
              <a:rPr lang="en-US" sz="2000" smtClean="0"/>
              <a:t>Ekmek hamurunun pişirilmesi sırasında sıcaklık etkisiyle hava kabarcıkları genleştikçe, ekmeğin gözenekli bir yapı haline geldiği görülür</a:t>
            </a:r>
            <a:r>
              <a:rPr lang="tr-TR" sz="2000" smtClean="0"/>
              <a:t>.</a:t>
            </a:r>
          </a:p>
          <a:p>
            <a:endParaRPr lang="tr-TR" sz="2000" smtClean="0"/>
          </a:p>
          <a:p>
            <a:r>
              <a:rPr lang="en-US" sz="2000" smtClean="0"/>
              <a:t>Ekmek, bileşenlerin miktarına ve türüne bağlı olarak farklı niteliklerde üretilebilir. Ekmek dokusundaki hücrelerin sayısı, yoğunluğu, alanı gibi tekstürel özellikler ekmeğin kalitesi hakkında önemli bilgiler içerir. Bu çalışmada, monogliserid (DATEM) katkısı, (FL) fosfolipaz enzimi ve (GL) glukolipaz enziminin diasetil tartarik esterlerinin doğrudan üretilen ekmek kalitesine etkisi belirlenmiştir. Bu amaçla </a:t>
            </a:r>
            <a:r>
              <a:rPr lang="tr-TR" sz="2000"/>
              <a:t>P</a:t>
            </a:r>
            <a:r>
              <a:rPr lang="tr-TR" sz="2000" smtClean="0"/>
              <a:t>ython veya </a:t>
            </a:r>
            <a:r>
              <a:rPr lang="en-US" sz="2000" smtClean="0"/>
              <a:t>Matlab'da görüntü işleme teknikleri kullanılmış ve ekmek hücresi tabanlı yazılımın bir segmentasyonu oluşturulmuştur. Bu çalışmada 104 farklı ekmek görüntüsü kullanılmıştır. Elde edilen sonuçlar, DATEM katkısının konsantrasyonlarla doğru orantılı olarak hücre yapısını iyileştirerek ekmek hacmini arttırdığını göstermiştir.</a:t>
            </a:r>
            <a:endParaRPr lang="tr-TR" sz="2000" smtClean="0"/>
          </a:p>
          <a:p>
            <a:endParaRPr lang="tr-TR" sz="2000" smtClean="0"/>
          </a:p>
          <a:p>
            <a:r>
              <a:rPr lang="en-US" sz="2000" smtClean="0"/>
              <a:t>Ayrıca FL lipaz enziminin 20 mg/kg ve GL lipaz enziminin 60 mg/kg konsantrasyonlarında hücre sayısının ve alanının arttığı gözlenmiştir. Çalışmanın başarısını belirlemek için ZSI kullanıldı. Elde edilen indeks değerleri 0,87 ile 0,93 arasında değişmekte olup literatürde 0,7'den büyük değerler başarılı olarak kabul edilmiştir. Elde edilen sonuçlar, önerilen metodolojinin ekmek hücrelerinin segmentasyonuna dayalı ekmek kalitesi analizinde kullanılabileceğini göstermiştir.</a:t>
            </a:r>
            <a:endParaRPr lang="tr-TR" sz="2000" smtClean="0"/>
          </a:p>
          <a:p>
            <a:endParaRPr lang="tr-TR" sz="2000" smtClean="0"/>
          </a:p>
          <a:p>
            <a:endParaRPr lang="en-US" sz="2000"/>
          </a:p>
        </p:txBody>
      </p:sp>
    </p:spTree>
    <p:extLst>
      <p:ext uri="{BB962C8B-B14F-4D97-AF65-F5344CB8AC3E}">
        <p14:creationId xmlns:p14="http://schemas.microsoft.com/office/powerpoint/2010/main" val="2335073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1072751" cy="748145"/>
          </a:xfrm>
        </p:spPr>
        <p:txBody>
          <a:bodyPr>
            <a:normAutofit/>
          </a:bodyPr>
          <a:lstStyle/>
          <a:p>
            <a:r>
              <a:rPr lang="en-US" sz="3200" smtClean="0"/>
              <a:t>DENEYSEL METOT</a:t>
            </a:r>
            <a:endParaRPr lang="en-US" sz="3200"/>
          </a:p>
        </p:txBody>
      </p:sp>
      <p:sp>
        <p:nvSpPr>
          <p:cNvPr id="3" name="İçerik Yer Tutucusu 2"/>
          <p:cNvSpPr>
            <a:spLocks noGrp="1"/>
          </p:cNvSpPr>
          <p:nvPr>
            <p:ph idx="1"/>
          </p:nvPr>
        </p:nvSpPr>
        <p:spPr>
          <a:xfrm>
            <a:off x="838200" y="510639"/>
            <a:ext cx="10515600" cy="5666324"/>
          </a:xfrm>
        </p:spPr>
        <p:txBody>
          <a:bodyPr/>
          <a:lstStyle/>
          <a:p>
            <a:pPr marL="400050" indent="-400050">
              <a:buFont typeface="+mj-lt"/>
              <a:buAutoNum type="romanUcPeriod"/>
            </a:pPr>
            <a:r>
              <a:rPr lang="en-US" smtClean="0"/>
              <a:t>Veri Kümesi</a:t>
            </a:r>
            <a:endParaRPr lang="tr-TR" smtClean="0"/>
          </a:p>
          <a:p>
            <a:r>
              <a:rPr lang="tr-TR" sz="1800" smtClean="0"/>
              <a:t>Bir</a:t>
            </a:r>
            <a:r>
              <a:rPr lang="en-US" sz="1800" smtClean="0"/>
              <a:t> Fırından çıkartılan ekmekler oda sıcaklığında iki saat soğumaya bırakıldıktan sonra sonar analize tabi tutulmuştur. Analiz edilecek ekmekler önce, dilimleme makinesinde 25 mm kalınlıkta kesilmiş ve her bir ekmeğin ortasındaki/merkezindeki iki dilim analizlerde kullanılmak üzere ayrılmıştır. Görüntü işleme için belirlenen bu iki dilimin bir tarayıcı (CanoScan 4400F, Canon, Japan) aracılığı ile görüntüsü bilgisayara aktarılmıştır. Tarayıcının parlaklık ve kontrast parametreleri, tüm görüntüler için sıfıra ayarlanmıştır. Görüntüler, 300 DPI’da ve RGB renkli olarak BMP formatında 3508*2552 piksel olarak bilgisayara kaydedilmiştir. Şekil 1’de orijinal ekmek görüntüleri gösterilmiş olup her bir görüntüde aynı konsantrasyona sahip 4 farklı ekmek dilimi görüntüsü bulunmaktadır. </a:t>
            </a:r>
            <a:endParaRPr lang="tr-TR" sz="1800" smtClean="0"/>
          </a:p>
          <a:p>
            <a:endParaRPr lang="en-US" sz="180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776" y="2995618"/>
            <a:ext cx="4633243" cy="3862382"/>
          </a:xfrm>
          <a:prstGeom prst="rect">
            <a:avLst/>
          </a:prstGeom>
        </p:spPr>
      </p:pic>
    </p:spTree>
    <p:extLst>
      <p:ext uri="{BB962C8B-B14F-4D97-AF65-F5344CB8AC3E}">
        <p14:creationId xmlns:p14="http://schemas.microsoft.com/office/powerpoint/2010/main" val="4046147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87891"/>
            <a:ext cx="10485329" cy="663880"/>
          </a:xfrm>
        </p:spPr>
        <p:txBody>
          <a:bodyPr>
            <a:normAutofit fontScale="90000"/>
          </a:bodyPr>
          <a:lstStyle/>
          <a:p>
            <a:r>
              <a:rPr lang="tr-TR"/>
              <a:t> </a:t>
            </a:r>
            <a:r>
              <a:rPr lang="tr-TR" smtClean="0"/>
              <a:t>ıı.</a:t>
            </a:r>
            <a:r>
              <a:rPr lang="en-US" sz="3100" smtClean="0"/>
              <a:t>Yöntemler </a:t>
            </a:r>
            <a:endParaRPr lang="en-US" sz="3100"/>
          </a:p>
        </p:txBody>
      </p:sp>
      <p:sp>
        <p:nvSpPr>
          <p:cNvPr id="3" name="İçerik Yer Tutucusu 2"/>
          <p:cNvSpPr>
            <a:spLocks noGrp="1"/>
          </p:cNvSpPr>
          <p:nvPr>
            <p:ph idx="1"/>
          </p:nvPr>
        </p:nvSpPr>
        <p:spPr>
          <a:xfrm>
            <a:off x="638827" y="839244"/>
            <a:ext cx="10714973" cy="5337719"/>
          </a:xfrm>
        </p:spPr>
        <p:txBody>
          <a:bodyPr>
            <a:normAutofit/>
          </a:bodyPr>
          <a:lstStyle/>
          <a:p>
            <a:r>
              <a:rPr lang="en-US" sz="1800" smtClean="0"/>
              <a:t>ekmek görüntüleri renkli olup bir resimde 4 farklı ekmek görüntüsü yer almaktadır. Öncelikle her bir ekmek görüntüsü ayrı bir görüntü olacak şekilde 104 farklı renkli ekmek görüntüsü elde edilmiştir. </a:t>
            </a:r>
            <a:endParaRPr lang="tr-TR" sz="1800" smtClean="0"/>
          </a:p>
          <a:p>
            <a:r>
              <a:rPr lang="en-US" sz="1800" smtClean="0"/>
              <a:t>Daha sonra elde edilen renkli 104 adet ekmek görüntüsü gri seviye görüntüsüne dönüştürülmüştür</a:t>
            </a:r>
            <a:r>
              <a:rPr lang="tr-TR" sz="1800" smtClean="0"/>
              <a:t>.</a:t>
            </a:r>
          </a:p>
          <a:p>
            <a:endParaRPr lang="tr-TR" sz="1800"/>
          </a:p>
          <a:p>
            <a:endParaRPr lang="tr-TR" sz="1800" smtClean="0"/>
          </a:p>
          <a:p>
            <a:endParaRPr lang="tr-TR" sz="1800"/>
          </a:p>
          <a:p>
            <a:endParaRPr lang="tr-TR" sz="1800" smtClean="0"/>
          </a:p>
          <a:p>
            <a:endParaRPr lang="tr-TR" sz="1800"/>
          </a:p>
          <a:p>
            <a:endParaRPr lang="tr-TR" sz="1800" smtClean="0"/>
          </a:p>
          <a:p>
            <a:endParaRPr lang="tr-TR" sz="1800"/>
          </a:p>
          <a:p>
            <a:pPr marL="0" indent="0">
              <a:buNone/>
            </a:pPr>
            <a:endParaRPr lang="tr-TR" sz="1800"/>
          </a:p>
          <a:p>
            <a:pPr marL="0" indent="0">
              <a:buNone/>
            </a:pPr>
            <a:endParaRPr lang="tr-TR" sz="1800" smtClean="0"/>
          </a:p>
          <a:p>
            <a:pPr marL="0" indent="0">
              <a:buNone/>
            </a:pPr>
            <a:r>
              <a:rPr lang="tr-TR" sz="1800" smtClean="0"/>
              <a:t>   </a:t>
            </a:r>
            <a:r>
              <a:rPr lang="en-US" sz="1800" smtClean="0"/>
              <a:t>Gri seviye ekmek görüntüsü</a:t>
            </a:r>
            <a:endParaRPr lang="tr-TR" sz="180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58" y="1888551"/>
            <a:ext cx="3229426" cy="2905530"/>
          </a:xfrm>
          <a:prstGeom prst="rect">
            <a:avLst/>
          </a:prstGeom>
        </p:spPr>
      </p:pic>
    </p:spTree>
    <p:extLst>
      <p:ext uri="{BB962C8B-B14F-4D97-AF65-F5344CB8AC3E}">
        <p14:creationId xmlns:p14="http://schemas.microsoft.com/office/powerpoint/2010/main" val="311512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838200" y="142504"/>
            <a:ext cx="10515600" cy="6034459"/>
          </a:xfrm>
        </p:spPr>
        <p:txBody>
          <a:bodyPr>
            <a:normAutofit/>
          </a:bodyPr>
          <a:lstStyle/>
          <a:p>
            <a:r>
              <a:rPr lang="en-US" sz="1800" smtClean="0"/>
              <a:t>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a:t>
            </a:r>
            <a:endParaRPr lang="tr-TR" sz="1800" smtClean="0"/>
          </a:p>
          <a:p>
            <a:endParaRPr lang="en-US" sz="180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470" y="1327858"/>
            <a:ext cx="3897800" cy="4629796"/>
          </a:xfrm>
          <a:prstGeom prst="rect">
            <a:avLst/>
          </a:prstGeom>
        </p:spPr>
      </p:pic>
    </p:spTree>
    <p:extLst>
      <p:ext uri="{BB962C8B-B14F-4D97-AF65-F5344CB8AC3E}">
        <p14:creationId xmlns:p14="http://schemas.microsoft.com/office/powerpoint/2010/main" val="1436900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25469"/>
            <a:ext cx="10515600" cy="488515"/>
          </a:xfrm>
        </p:spPr>
        <p:txBody>
          <a:bodyPr>
            <a:normAutofit fontScale="90000"/>
          </a:bodyPr>
          <a:lstStyle/>
          <a:p>
            <a:r>
              <a:rPr lang="tr-TR" sz="2800" smtClean="0"/>
              <a:t> </a:t>
            </a:r>
            <a:r>
              <a:rPr lang="tr-TR" sz="4000" smtClean="0"/>
              <a:t>ııı</a:t>
            </a:r>
            <a:r>
              <a:rPr lang="tr-TR" sz="2800" smtClean="0"/>
              <a:t>.</a:t>
            </a:r>
            <a:r>
              <a:rPr lang="en-US" sz="2800" smtClean="0"/>
              <a:t>Histogram Germe</a:t>
            </a:r>
            <a:endParaRPr lang="en-US" sz="2800"/>
          </a:p>
        </p:txBody>
      </p:sp>
      <p:sp>
        <p:nvSpPr>
          <p:cNvPr id="3" name="İçerik Yer Tutucusu 2"/>
          <p:cNvSpPr>
            <a:spLocks noGrp="1"/>
          </p:cNvSpPr>
          <p:nvPr>
            <p:ph idx="1"/>
          </p:nvPr>
        </p:nvSpPr>
        <p:spPr>
          <a:xfrm>
            <a:off x="838200" y="901874"/>
            <a:ext cx="10515600" cy="5275089"/>
          </a:xfrm>
        </p:spPr>
        <p:txBody>
          <a:bodyPr>
            <a:normAutofit/>
          </a:bodyPr>
          <a:lstStyle/>
          <a:p>
            <a:r>
              <a:rPr lang="en-US" sz="1800" smtClean="0"/>
              <a:t>Adaptif histogram eşitleme olarak da bilinen histogram germe işlemi düşük kontrastlı resimlere uygulanan bir yöntem olup histogramı geniş bir bölgeye yayma mantığına dayanmaktadır . Ön işlemenin ilk basamağını oluşturan bu yöntem sayesinde gri seviye görüntülerinin kontrastı</a:t>
            </a:r>
            <a:r>
              <a:rPr lang="tr-TR" sz="1800" smtClean="0"/>
              <a:t> </a:t>
            </a:r>
            <a:r>
              <a:rPr lang="en-US" sz="1800" smtClean="0"/>
              <a:t>iyileştirilmiştir.</a:t>
            </a:r>
            <a:endParaRPr lang="tr-TR" sz="1800" smtClean="0"/>
          </a:p>
          <a:p>
            <a:endParaRPr lang="en-US" sz="18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65" y="1828758"/>
            <a:ext cx="3134162" cy="3400900"/>
          </a:xfrm>
          <a:prstGeom prst="rect">
            <a:avLst/>
          </a:prstGeom>
        </p:spPr>
      </p:pic>
    </p:spTree>
    <p:extLst>
      <p:ext uri="{BB962C8B-B14F-4D97-AF65-F5344CB8AC3E}">
        <p14:creationId xmlns:p14="http://schemas.microsoft.com/office/powerpoint/2010/main" val="741358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79904"/>
          </a:xfrm>
        </p:spPr>
        <p:txBody>
          <a:bodyPr>
            <a:normAutofit/>
          </a:bodyPr>
          <a:lstStyle/>
          <a:p>
            <a:r>
              <a:rPr lang="en-US" sz="2800" smtClean="0"/>
              <a:t>Gri seviye görüntü histogramı</a:t>
            </a:r>
            <a:r>
              <a:rPr lang="tr-TR" sz="2800" smtClean="0"/>
              <a:t>                            </a:t>
            </a:r>
            <a:r>
              <a:rPr lang="en-US" sz="2800" smtClean="0"/>
              <a:t>Gerilmiş histogram </a:t>
            </a:r>
            <a:endParaRPr lang="en-US" sz="280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127" y="1224804"/>
            <a:ext cx="8497486" cy="3905795"/>
          </a:xfrm>
        </p:spPr>
      </p:pic>
    </p:spTree>
    <p:extLst>
      <p:ext uri="{BB962C8B-B14F-4D97-AF65-F5344CB8AC3E}">
        <p14:creationId xmlns:p14="http://schemas.microsoft.com/office/powerpoint/2010/main" val="1290380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7506" y="0"/>
            <a:ext cx="11008426" cy="368136"/>
          </a:xfrm>
        </p:spPr>
        <p:txBody>
          <a:bodyPr>
            <a:normAutofit fontScale="90000"/>
          </a:bodyPr>
          <a:lstStyle/>
          <a:p>
            <a:r>
              <a:rPr lang="tr-TR" sz="2800" smtClean="0"/>
              <a:t>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en-US" sz="2800" smtClean="0"/>
              <a:t>Gözeneklerin Otomatik Olarak Bölütlenmesi </a:t>
            </a: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r>
              <a:rPr lang="tr-TR" sz="2800"/>
              <a:t/>
            </a:r>
            <a:br>
              <a:rPr lang="tr-TR" sz="2800"/>
            </a:br>
            <a:r>
              <a:rPr lang="tr-TR" sz="2800" smtClean="0"/>
              <a:t/>
            </a:r>
            <a:br>
              <a:rPr lang="tr-TR" sz="2800" smtClean="0"/>
            </a:br>
            <a:endParaRPr lang="en-US" sz="280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531" y="517773"/>
            <a:ext cx="4163006" cy="724001"/>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413" y="492079"/>
            <a:ext cx="4553585" cy="2715004"/>
          </a:xfrm>
          <a:prstGeom prst="rect">
            <a:avLst/>
          </a:prstGeom>
        </p:spPr>
      </p:pic>
      <p:pic>
        <p:nvPicPr>
          <p:cNvPr id="12" name="Resim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137" y="1386778"/>
            <a:ext cx="4086795" cy="4963218"/>
          </a:xfrm>
          <a:prstGeom prst="rect">
            <a:avLst/>
          </a:prstGeom>
        </p:spPr>
      </p:pic>
      <p:sp>
        <p:nvSpPr>
          <p:cNvPr id="14" name="Dikdörtgen 13"/>
          <p:cNvSpPr/>
          <p:nvPr/>
        </p:nvSpPr>
        <p:spPr>
          <a:xfrm>
            <a:off x="6970816" y="3241964"/>
            <a:ext cx="4465122" cy="1569660"/>
          </a:xfrm>
          <a:prstGeom prst="rect">
            <a:avLst/>
          </a:prstGeom>
        </p:spPr>
        <p:txBody>
          <a:bodyPr wrap="square">
            <a:spAutoFit/>
          </a:bodyPr>
          <a:lstStyle/>
          <a:p>
            <a:r>
              <a:rPr lang="en-US" sz="1600" smtClean="0"/>
              <a:t>Eş. 6 her zaman sağlandığından Eş. 1’i maksimum yapan t değeri resim için eşik değeri olarak belirlenmektedir. Şekil 10’da bu şekilde elde edilmiş t=0,47 değeri için eşiklenmiş görüntüde gözeneklerin siyah, ekmek dokusunun ise beyaz olduğu görülmektedir. </a:t>
            </a:r>
            <a:endParaRPr lang="en-US" sz="1600"/>
          </a:p>
        </p:txBody>
      </p:sp>
    </p:spTree>
    <p:extLst>
      <p:ext uri="{BB962C8B-B14F-4D97-AF65-F5344CB8AC3E}">
        <p14:creationId xmlns:p14="http://schemas.microsoft.com/office/powerpoint/2010/main" val="153879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sz="1800" smtClean="0"/>
              <a:t>Gözeneklerin Büyüklüklerine Göre Sınıflandırılması</a:t>
            </a:r>
            <a:r>
              <a:rPr lang="tr-TR" sz="1800" smtClean="0"/>
              <a:t>: </a:t>
            </a:r>
            <a:r>
              <a:rPr lang="en-US" sz="1800" smtClean="0"/>
              <a:t>Yapılan çalışmada farklı büyüklükteki gözeneklerin sayılarındaki değişimlerin gözlenmesi amacıyla gözenekler 0,002mm2 -1mm2 , 1mm2 -3mm2 , 3mm2 -5mm2 ve 5mm2 - 7mm2 olmak üzere 4 sınıfa ayrılmıştır.</a:t>
            </a:r>
            <a:r>
              <a:rPr lang="tr-TR" sz="1800" smtClean="0"/>
              <a:t/>
            </a:r>
            <a:br>
              <a:rPr lang="tr-TR" sz="1800" smtClean="0"/>
            </a:br>
            <a:r>
              <a:rPr lang="en-US" sz="1800" smtClean="0"/>
              <a:t> Her bir sınıf, bir etiket grubuna dâhil edilmiştir. Böylelikle her bir gruptaki</a:t>
            </a:r>
            <a:r>
              <a:rPr lang="tr-TR" sz="1800" smtClean="0"/>
              <a:t> </a:t>
            </a:r>
            <a:r>
              <a:rPr lang="en-US" sz="1800" smtClean="0"/>
              <a:t>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endParaRPr lang="en-US" sz="180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660" y="1942105"/>
            <a:ext cx="3248478" cy="3477110"/>
          </a:xfrm>
        </p:spPr>
      </p:pic>
    </p:spTree>
    <p:extLst>
      <p:ext uri="{BB962C8B-B14F-4D97-AF65-F5344CB8AC3E}">
        <p14:creationId xmlns:p14="http://schemas.microsoft.com/office/powerpoint/2010/main" val="3524447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676</Words>
  <Application>Microsoft Office PowerPoint</Application>
  <PresentationFormat>Geniş ekran</PresentationFormat>
  <Paragraphs>36</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Görüntü işleme teknikleri kullanılarak ekmek doku analizi ve arayüz programının geliştirilmesi </vt:lpstr>
      <vt:lpstr>GİRİŞ</vt:lpstr>
      <vt:lpstr>DENEYSEL METOT</vt:lpstr>
      <vt:lpstr> ıı.Yöntemler </vt:lpstr>
      <vt:lpstr>PowerPoint Sunusu</vt:lpstr>
      <vt:lpstr> ııı.Histogram Germe</vt:lpstr>
      <vt:lpstr>Gri seviye görüntü histogramı                            Gerilmiş histogram </vt:lpstr>
      <vt:lpstr>                Gözeneklerin Otomatik Olarak Bölütlenmesi                </vt:lpstr>
      <vt:lpstr>Gözeneklerin Büyüklüklerine Göre Sınıflandırılması: Yapılan çalışmada farklı büyüklükteki gözeneklerin sayılarındaki değişimlerin gözlenmesi amacıyla gözenekler 0,002mm2 -1mm2 , 1mm2 -3mm2 , 3mm2 -5mm2 ve 5mm2 - 7mm2 olmak üzere 4 sınıfa ayrılmıştır.  Her bir sınıf, bir etiket grubuna dâhil edilmiştir. 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vt:lpstr>
      <vt:lpstr>        ZSI Başarım İndeksinin Belirlenmes        Literatürde, ZSI indeksinin 0,7’den büyük olması durumunda çalışmanın yeterli başarıma sahip olduğu ifade edilmektedir</vt:lpstr>
    </vt:vector>
  </TitlesOfParts>
  <Company>DoubleOX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casper</dc:creator>
  <cp:lastModifiedBy>casper</cp:lastModifiedBy>
  <cp:revision>43</cp:revision>
  <dcterms:created xsi:type="dcterms:W3CDTF">2022-11-08T21:07:45Z</dcterms:created>
  <dcterms:modified xsi:type="dcterms:W3CDTF">2022-11-09T08:51:21Z</dcterms:modified>
</cp:coreProperties>
</file>