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62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pPr/>
              <a:t>11/12/2022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1788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79391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1D8BD707-D9CF-40AE-B4C6-C98DA3205C09}" type="datetimeFigureOut">
              <a:rPr lang="en-US" smtClean="0"/>
              <a:pPr/>
              <a:t>11/12/2022</a:t>
            </a:fld>
            <a:endParaRPr lang="en-US"/>
          </a:p>
        </p:txBody>
      </p:sp>
      <p:sp>
        <p:nvSpPr>
          <p:cNvPr id="5" name="Footer Placeholder 4"/>
          <p:cNvSpPr>
            <a:spLocks noGrp="1"/>
          </p:cNvSpPr>
          <p:nvPr>
            <p:ph type="ftr" sz="quarter" idx="11"/>
          </p:nvPr>
        </p:nvSpPr>
        <p:spPr>
          <a:xfrm>
            <a:off x="581192" y="5951810"/>
            <a:ext cx="5922209"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1779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63203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pPr/>
              <a:t>11/12/2022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4655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6195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7295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192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5889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pPr/>
              <a:t>11/12/2022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1341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673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1D8BD707-D9CF-40AE-B4C6-C98DA3205C09}" type="datetimeFigureOut">
              <a:rPr lang="en-US" smtClean="0"/>
              <a:pPr/>
              <a:t>11/12/2022</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B6F15528-21DE-4FAA-801E-634DDDAF4B2B}" type="slidenum">
              <a:rPr lang="en-US" smtClean="0"/>
              <a:pPr/>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39476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fontScale="90000"/>
          </a:bodyPr>
          <a:lstStyle/>
          <a:p>
            <a:r>
              <a:rPr lang="en-US" sz="3600"/>
              <a:t>Görüntü İşleme Yöntemleri Kullanılarak Kiraz Meyvesinin Sınıflandırılması</a:t>
            </a:r>
          </a:p>
        </p:txBody>
      </p:sp>
      <p:sp>
        <p:nvSpPr>
          <p:cNvPr id="3" name="Alt Başlık 2"/>
          <p:cNvSpPr>
            <a:spLocks noGrp="1"/>
          </p:cNvSpPr>
          <p:nvPr>
            <p:ph type="subTitle" idx="1"/>
          </p:nvPr>
        </p:nvSpPr>
        <p:spPr/>
        <p:txBody>
          <a:bodyPr>
            <a:normAutofit fontScale="25000" lnSpcReduction="20000"/>
          </a:bodyPr>
          <a:lstStyle/>
          <a:p>
            <a:endParaRPr lang="tr-TR" sz="2400" smtClean="0"/>
          </a:p>
          <a:p>
            <a:endParaRPr lang="tr-TR" sz="2400"/>
          </a:p>
          <a:p>
            <a:r>
              <a:rPr lang="tr-TR" sz="2400" smtClean="0"/>
              <a:t>                                         </a:t>
            </a:r>
          </a:p>
          <a:p>
            <a:endParaRPr lang="tr-TR" sz="2400"/>
          </a:p>
          <a:p>
            <a:r>
              <a:rPr lang="tr-TR" sz="8000" smtClean="0">
                <a:solidFill>
                  <a:schemeClr val="bg2">
                    <a:lumMod val="90000"/>
                  </a:schemeClr>
                </a:solidFill>
              </a:rPr>
              <a:t>                                                                  Sumeya Adem Abdukrim</a:t>
            </a:r>
          </a:p>
          <a:p>
            <a:r>
              <a:rPr lang="tr-TR" sz="8000" smtClean="0">
                <a:solidFill>
                  <a:schemeClr val="bg2">
                    <a:lumMod val="90000"/>
                  </a:schemeClr>
                </a:solidFill>
              </a:rPr>
              <a:t>                                                                      02190201121</a:t>
            </a:r>
          </a:p>
          <a:p>
            <a:endParaRPr lang="en-US" sz="8000">
              <a:solidFill>
                <a:schemeClr val="bg2">
                  <a:lumMod val="90000"/>
                </a:schemeClr>
              </a:solidFill>
            </a:endParaRPr>
          </a:p>
        </p:txBody>
      </p:sp>
    </p:spTree>
    <p:extLst>
      <p:ext uri="{BB962C8B-B14F-4D97-AF65-F5344CB8AC3E}">
        <p14:creationId xmlns:p14="http://schemas.microsoft.com/office/powerpoint/2010/main" val="2788339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t>4. Sonuç</a:t>
            </a:r>
          </a:p>
        </p:txBody>
      </p:sp>
      <p:sp>
        <p:nvSpPr>
          <p:cNvPr id="3" name="İçerik Yer Tutucusu 2"/>
          <p:cNvSpPr>
            <a:spLocks noGrp="1"/>
          </p:cNvSpPr>
          <p:nvPr>
            <p:ph idx="1"/>
          </p:nvPr>
        </p:nvSpPr>
        <p:spPr/>
        <p:txBody>
          <a:bodyPr/>
          <a:lstStyle/>
          <a:p>
            <a:pPr>
              <a:buFont typeface="Wingdings" panose="05000000000000000000" pitchFamily="2" charset="2"/>
              <a:buChar char="v"/>
            </a:pPr>
            <a:r>
              <a:rPr lang="en-US" smtClean="0"/>
              <a:t> </a:t>
            </a:r>
            <a:r>
              <a:rPr lang="en-US"/>
              <a:t>Selçuk </a:t>
            </a:r>
            <a:r>
              <a:rPr lang="en-US" smtClean="0"/>
              <a:t>Üniversitesi</a:t>
            </a:r>
            <a:r>
              <a:rPr lang="tr-TR" smtClean="0"/>
              <a:t>nde</a:t>
            </a:r>
            <a:r>
              <a:rPr lang="en-US" smtClean="0"/>
              <a:t>Yapıla</a:t>
            </a:r>
            <a:r>
              <a:rPr lang="tr-TR" smtClean="0"/>
              <a:t>mış</a:t>
            </a:r>
            <a:r>
              <a:rPr lang="en-US" smtClean="0"/>
              <a:t> çalışmada,  </a:t>
            </a:r>
            <a:r>
              <a:rPr lang="en-US"/>
              <a:t>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t>
            </a:r>
            <a:r>
              <a:rPr lang="en-US"/>
              <a:t>arttırılacaktır</a:t>
            </a:r>
            <a:r>
              <a:rPr lang="en-US" smtClean="0"/>
              <a:t>.</a:t>
            </a:r>
            <a:endParaRPr lang="tr-TR" smtClean="0"/>
          </a:p>
          <a:p>
            <a:pPr>
              <a:buFont typeface="Wingdings" panose="05000000000000000000" pitchFamily="2" charset="2"/>
              <a:buChar char="v"/>
            </a:pPr>
            <a:r>
              <a:rPr lang="tr-TR" smtClean="0"/>
              <a:t>Yapılan çalışmaya göre </a:t>
            </a:r>
            <a:r>
              <a:rPr lang="en-US" smtClean="0"/>
              <a:t>farklı </a:t>
            </a:r>
            <a:r>
              <a:rPr lang="en-US"/>
              <a:t>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a:t>
            </a:r>
            <a:r>
              <a:rPr lang="en-US"/>
              <a:t>teşkil </a:t>
            </a:r>
            <a:r>
              <a:rPr lang="en-US" smtClean="0"/>
              <a:t>edecektir.</a:t>
            </a:r>
            <a:endParaRPr lang="en-US"/>
          </a:p>
        </p:txBody>
      </p:sp>
    </p:spTree>
    <p:extLst>
      <p:ext uri="{BB962C8B-B14F-4D97-AF65-F5344CB8AC3E}">
        <p14:creationId xmlns:p14="http://schemas.microsoft.com/office/powerpoint/2010/main" val="3347133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04800"/>
            <a:ext cx="8229600" cy="5821363"/>
          </a:xfrm>
        </p:spPr>
        <p:txBody>
          <a:bodyPr>
            <a:normAutofit fontScale="77500" lnSpcReduction="20000"/>
          </a:bodyPr>
          <a:lstStyle/>
          <a:p>
            <a:endParaRPr lang="tr-TR" sz="4200" smtClean="0">
              <a:solidFill>
                <a:schemeClr val="bg1"/>
              </a:solidFill>
            </a:endParaRPr>
          </a:p>
          <a:p>
            <a:r>
              <a:rPr lang="en-US" sz="4200" smtClean="0">
                <a:solidFill>
                  <a:schemeClr val="bg1"/>
                </a:solidFill>
              </a:rPr>
              <a:t>Giriş</a:t>
            </a:r>
            <a:endParaRPr lang="tr-TR" sz="4200" smtClean="0">
              <a:solidFill>
                <a:schemeClr val="bg1"/>
              </a:solidFill>
            </a:endParaRPr>
          </a:p>
          <a:p>
            <a:endParaRPr lang="tr-TR"/>
          </a:p>
          <a:p>
            <a:pPr marL="0" indent="0">
              <a:buNone/>
            </a:pPr>
            <a:r>
              <a:rPr lang="tr-TR" smtClean="0"/>
              <a:t> </a:t>
            </a:r>
          </a:p>
          <a:p>
            <a:pPr>
              <a:buFont typeface="Wingdings" panose="05000000000000000000" pitchFamily="2" charset="2"/>
              <a:buChar char="v"/>
            </a:pPr>
            <a:r>
              <a:rPr lang="en-US" sz="2100" smtClean="0"/>
              <a:t>Dünyada </a:t>
            </a:r>
            <a:r>
              <a:rPr lang="en-US" sz="2100"/>
              <a:t>1500 civarında çeşidi bulunan kiraz, gülgiller familyasındandır. Tatlı aromalı, sulu ve sert çekirdekli bir meyve türü olan kiraz, kalsiyum, çinko, potasyum, lif, C vitamini, demir, tiamin, riboflavin, niasin, magnezyum, E ve B6 vitaminleri bakımından zengindir. Kiraz geniş bir dağılıma sahiptir. tüm dünyada. Ancak ilk 6 kiraz üreticisi ülkeden biri olan Türkiye, %35'lik pay ile ilk sırada yer </a:t>
            </a:r>
            <a:r>
              <a:rPr lang="en-US" sz="2100"/>
              <a:t>almaktadır</a:t>
            </a:r>
            <a:r>
              <a:rPr lang="en-US" sz="2100" smtClean="0"/>
              <a:t>.</a:t>
            </a:r>
            <a:endParaRPr lang="tr-TR" sz="2100" smtClean="0"/>
          </a:p>
          <a:p>
            <a:pPr>
              <a:buFont typeface="Wingdings" panose="05000000000000000000" pitchFamily="2" charset="2"/>
              <a:buChar char="v"/>
            </a:pPr>
            <a:r>
              <a:rPr lang="en-US" sz="2100"/>
              <a:t> </a:t>
            </a:r>
            <a:r>
              <a:rPr lang="en-US" sz="2100" smtClean="0"/>
              <a:t>Küreselleşen </a:t>
            </a:r>
            <a:r>
              <a:rPr lang="en-US" sz="2100"/>
              <a:t>dünyada, ürünlerin kalitesini belirlemek ve ürünleri sınıflandırmak ticaretin en önemli yönlerinden biridir. Sebze ve meyvelerin kalite ve özelliklerine göre sınıflandırma işlemi genellikle işçiler tarafından elle ve gözle yapılır. Bu nedenle, bir standart sağlamak zordur. Bu çalışmada görüntü işleme yöntemleri kullanılarak kiraz meyvesinin boyutuna göre sınıflandırılması amaçlanmıştır.</a:t>
            </a:r>
            <a:r>
              <a:rPr lang="en-US" sz="2100"/>
              <a:t> </a:t>
            </a:r>
            <a:endParaRPr lang="tr-TR" sz="2100"/>
          </a:p>
          <a:p>
            <a:pPr>
              <a:buFont typeface="Wingdings" panose="05000000000000000000" pitchFamily="2" charset="2"/>
              <a:buChar char="v"/>
            </a:pPr>
            <a:r>
              <a:rPr lang="en-US" sz="2100" smtClean="0"/>
              <a:t>Yani</a:t>
            </a:r>
            <a:r>
              <a:rPr lang="en-US" sz="2100"/>
              <a:t>, Matlab R2013a programı kullanılarak küçük boy, orta boy ve büyük boy meyvelerden alınan görüntüler üzerinde bir çalışma yapılmıştır. Çalışmada kirazlar üst üste binmeden ayrı ayrı resmedilmiştir. Bu şekilde sınıflandırma başarısı %100 olmuştur. Ancak kirazların üst üste gelmesi durumunda sınıflandırma başarısının düşeceği düşünülmektedir.</a:t>
            </a:r>
            <a:r>
              <a:rPr lang="en-US" sz="2100"/>
              <a:t> </a:t>
            </a:r>
            <a:endParaRPr lang="tr-TR" sz="2100"/>
          </a:p>
          <a:p>
            <a:pPr>
              <a:buFont typeface="Wingdings" panose="05000000000000000000" pitchFamily="2" charset="2"/>
              <a:buChar char="v"/>
            </a:pPr>
            <a:r>
              <a:rPr lang="en-US" sz="2100" smtClean="0"/>
              <a:t>Önemli </a:t>
            </a:r>
            <a:r>
              <a:rPr lang="en-US" sz="2100"/>
              <a:t>ihracat ürünlerinden biri olan kiraz meyvesi, klasik sınıflandırma yöntemleri yerine görüntü işleme teknikleri kullanılarak uluslararası standartlara uygun olarak sınıflandırılacak ve ülke ekonomisine katkısı artacaktır. kirazların üst üste gelmesi durumunda sınıflandırma başarısının azalacağı düşünülmektedir.</a:t>
            </a:r>
            <a:r>
              <a:rPr lang="en-US" sz="2100"/>
              <a:t> </a:t>
            </a:r>
            <a:r>
              <a:rPr lang="tr-TR" sz="2100" smtClean="0"/>
              <a:t>  </a:t>
            </a:r>
            <a:endParaRPr lang="en-US" sz="2100"/>
          </a:p>
        </p:txBody>
      </p:sp>
    </p:spTree>
    <p:extLst>
      <p:ext uri="{BB962C8B-B14F-4D97-AF65-F5344CB8AC3E}">
        <p14:creationId xmlns:p14="http://schemas.microsoft.com/office/powerpoint/2010/main" val="11511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09600" y="533400"/>
            <a:ext cx="8077200" cy="1371600"/>
          </a:xfrm>
        </p:spPr>
        <p:txBody>
          <a:bodyPr>
            <a:noAutofit/>
          </a:bodyPr>
          <a:lstStyle/>
          <a:p>
            <a:r>
              <a:rPr lang="en-US" sz="2400"/>
              <a:t>2. Materyal </a:t>
            </a:r>
            <a:r>
              <a:rPr lang="en-US" sz="2400"/>
              <a:t>ve </a:t>
            </a:r>
            <a:r>
              <a:rPr lang="en-US" sz="2400" smtClean="0"/>
              <a:t>Metot</a:t>
            </a:r>
            <a:r>
              <a:rPr lang="tr-TR" sz="2400" smtClean="0"/>
              <a:t/>
            </a:r>
            <a:br>
              <a:rPr lang="tr-TR" sz="2400" smtClean="0"/>
            </a:br>
            <a:r>
              <a:rPr lang="tr-TR" sz="2400" smtClean="0"/>
              <a:t>     2.1 kiraz meyvesi     </a:t>
            </a:r>
            <a:r>
              <a:rPr lang="tr-TR" sz="2400"/>
              <a:t/>
            </a:r>
            <a:br>
              <a:rPr lang="tr-TR" sz="2400"/>
            </a:br>
            <a:endParaRPr lang="en-US" sz="2400"/>
          </a:p>
        </p:txBody>
      </p:sp>
      <p:sp>
        <p:nvSpPr>
          <p:cNvPr id="3" name="İçerik Yer Tutucusu 2"/>
          <p:cNvSpPr>
            <a:spLocks noGrp="1"/>
          </p:cNvSpPr>
          <p:nvPr>
            <p:ph idx="1"/>
          </p:nvPr>
        </p:nvSpPr>
        <p:spPr>
          <a:xfrm>
            <a:off x="533400" y="685800"/>
            <a:ext cx="8229600" cy="6019800"/>
          </a:xfrm>
        </p:spPr>
        <p:txBody>
          <a:bodyPr/>
          <a:lstStyle/>
          <a:p>
            <a:pPr>
              <a:buFont typeface="Wingdings" panose="05000000000000000000" pitchFamily="2" charset="2"/>
              <a:buChar char="v"/>
            </a:pPr>
            <a:r>
              <a:rPr lang="tr-TR" smtClean="0"/>
              <a:t>201</a:t>
            </a:r>
            <a:r>
              <a:rPr lang="en-US" smtClean="0"/>
              <a:t>4-2018 </a:t>
            </a:r>
            <a:r>
              <a:rPr lang="en-US"/>
              <a:t>yılları arası kiraz üretimi incelendiğinde, beş yıllık üretim ortalaması 570 bin ton olan Türkiye’nin dünya liderliğini aldığı, ikinci sırada ise 333 bin ton üretim ile ABD’nin ülkemizi takip ettiği görülmektedir. </a:t>
            </a:r>
            <a:r>
              <a:rPr lang="en-US"/>
              <a:t>Aşağıdaki </a:t>
            </a:r>
            <a:r>
              <a:rPr lang="en-US" smtClean="0"/>
              <a:t>Şekil</a:t>
            </a:r>
            <a:r>
              <a:rPr lang="tr-TR" smtClean="0"/>
              <a:t>de </a:t>
            </a:r>
            <a:r>
              <a:rPr lang="en-US" smtClean="0"/>
              <a:t>ülkeler </a:t>
            </a:r>
            <a:r>
              <a:rPr lang="en-US"/>
              <a:t>bazında yıllara göre dünya kiraz üretim miktarları (ton) </a:t>
            </a:r>
            <a:r>
              <a:rPr lang="en-US"/>
              <a:t>gösterilmiştir </a:t>
            </a:r>
            <a:r>
              <a:rPr lang="tr-TR" smtClean="0"/>
              <a:t>.</a:t>
            </a:r>
          </a:p>
          <a:p>
            <a:pPr marL="0" indent="0">
              <a:buNone/>
            </a:pPr>
            <a:endParaRPr lang="tr-TR" sz="1600" smtClean="0"/>
          </a:p>
          <a:p>
            <a:pPr marL="0" indent="0">
              <a:buNone/>
            </a:pPr>
            <a:endParaRPr lang="tr-TR" sz="1600"/>
          </a:p>
          <a:p>
            <a:pPr marL="0" indent="0">
              <a:buNone/>
            </a:pPr>
            <a:endParaRPr lang="tr-TR" sz="1600"/>
          </a:p>
          <a:p>
            <a:pPr marL="0" indent="0">
              <a:buNone/>
            </a:pPr>
            <a:endParaRPr lang="en-US" sz="200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733800"/>
            <a:ext cx="7059010" cy="2676899"/>
          </a:xfrm>
          <a:prstGeom prst="rect">
            <a:avLst/>
          </a:prstGeom>
        </p:spPr>
      </p:pic>
    </p:spTree>
    <p:extLst>
      <p:ext uri="{BB962C8B-B14F-4D97-AF65-F5344CB8AC3E}">
        <p14:creationId xmlns:p14="http://schemas.microsoft.com/office/powerpoint/2010/main" val="15225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a:t>2.2. Görüntü İşleme</a:t>
            </a:r>
          </a:p>
        </p:txBody>
      </p:sp>
      <p:sp>
        <p:nvSpPr>
          <p:cNvPr id="3" name="İçerik Yer Tutucusu 2"/>
          <p:cNvSpPr>
            <a:spLocks noGrp="1"/>
          </p:cNvSpPr>
          <p:nvPr>
            <p:ph idx="1"/>
          </p:nvPr>
        </p:nvSpPr>
        <p:spPr>
          <a:xfrm>
            <a:off x="457200" y="2057400"/>
            <a:ext cx="7989752" cy="4267200"/>
          </a:xfrm>
        </p:spPr>
        <p:txBody>
          <a:bodyPr>
            <a:normAutofit fontScale="92500" lnSpcReduction="10000"/>
          </a:bodyPr>
          <a:lstStyle/>
          <a:p>
            <a:pPr>
              <a:buFont typeface="Wingdings" panose="05000000000000000000" pitchFamily="2" charset="2"/>
              <a:buChar char="v"/>
            </a:pPr>
            <a:endParaRPr lang="tr-TR" smtClean="0"/>
          </a:p>
          <a:p>
            <a:pPr>
              <a:buFont typeface="Wingdings" panose="05000000000000000000" pitchFamily="2" charset="2"/>
              <a:buChar char="v"/>
            </a:pPr>
            <a:endParaRPr lang="tr-TR"/>
          </a:p>
          <a:p>
            <a:pPr>
              <a:buFont typeface="Wingdings" panose="05000000000000000000" pitchFamily="2" charset="2"/>
              <a:buChar char="v"/>
            </a:pPr>
            <a:endParaRPr lang="tr-TR" smtClean="0"/>
          </a:p>
          <a:p>
            <a:pPr>
              <a:buFont typeface="Wingdings" panose="05000000000000000000" pitchFamily="2" charset="2"/>
              <a:buChar char="v"/>
            </a:pPr>
            <a:endParaRPr lang="tr-TR"/>
          </a:p>
          <a:p>
            <a:pPr>
              <a:buFont typeface="Wingdings" panose="05000000000000000000" pitchFamily="2" charset="2"/>
              <a:buChar char="v"/>
            </a:pPr>
            <a:endParaRPr lang="tr-TR" smtClean="0"/>
          </a:p>
          <a:p>
            <a:pPr>
              <a:buFont typeface="Wingdings" panose="05000000000000000000" pitchFamily="2" charset="2"/>
              <a:buChar char="v"/>
            </a:pPr>
            <a:r>
              <a:rPr lang="en-US" smtClean="0"/>
              <a:t>Görüntü </a:t>
            </a:r>
            <a:r>
              <a:rPr lang="en-US"/>
              <a:t>işleme, görüntüyü dijital form haline getirerek spesifik görüntü elde etmek yada yazılımsal olarak görüntü üzerinde istenilen sonucu elde etmek için kullanılan </a:t>
            </a:r>
            <a:r>
              <a:rPr lang="en-US"/>
              <a:t>bir </a:t>
            </a:r>
            <a:r>
              <a:rPr lang="en-US" smtClean="0"/>
              <a:t>yöntemdir</a:t>
            </a:r>
            <a:endParaRPr lang="tr-TR" smtClean="0"/>
          </a:p>
          <a:p>
            <a:pPr>
              <a:buFont typeface="Wingdings" panose="05000000000000000000" pitchFamily="2" charset="2"/>
              <a:buChar char="v"/>
            </a:pPr>
            <a:r>
              <a:rPr lang="en-US"/>
              <a:t>Görüntü işlemeyi matrisler üzerinde yapılan işlemler bütünü şeklinde de tanımlayabiliriz. Resimler çeşitli renklerin bir araya geldiği karelerden oluşmaktadır. Halbuki resimi en küçük parçalarına böldüğümüzde pixsel adını verdiğimiz matrislerden oluştuğunu görmekteyiz. Görüntü işleme yöntemlerinde pikseli oluşturan matris hücrelerinin üzerinden işlemler yapılmaktadır. </a:t>
            </a:r>
            <a:r>
              <a:rPr lang="en-US"/>
              <a:t>Aşağıdaki </a:t>
            </a:r>
            <a:r>
              <a:rPr lang="en-US" smtClean="0"/>
              <a:t>Şekide </a:t>
            </a:r>
            <a:r>
              <a:rPr lang="en-US"/>
              <a:t>görsel bir karakterin sayısallaştırılması </a:t>
            </a:r>
            <a:r>
              <a:rPr lang="en-US"/>
              <a:t>gösterilmiştir</a:t>
            </a:r>
            <a:r>
              <a:rPr lang="en-US" smtClean="0"/>
              <a:t>.</a:t>
            </a:r>
            <a:endParaRPr lang="tr-TR" smtClean="0"/>
          </a:p>
          <a:p>
            <a:pPr marL="0" indent="0">
              <a:buNone/>
            </a:pPr>
            <a:endParaRPr lang="tr-TR" smtClean="0"/>
          </a:p>
          <a:p>
            <a:pPr marL="0" indent="0">
              <a:buNone/>
            </a:pPr>
            <a:endParaRPr lang="tr-TR" smtClean="0"/>
          </a:p>
          <a:p>
            <a:pPr marL="0" indent="0">
              <a:buNone/>
            </a:pPr>
            <a:endParaRPr lang="tr-TR"/>
          </a:p>
          <a:p>
            <a:pPr marL="0" indent="0">
              <a:buNone/>
            </a:pPr>
            <a:endParaRPr lang="tr-TR" smtClean="0"/>
          </a:p>
          <a:p>
            <a:pPr marL="0" indent="0">
              <a:buNone/>
            </a:pPr>
            <a:endParaRPr lang="tr-TR"/>
          </a:p>
          <a:p>
            <a:pPr marL="0" indent="0">
              <a:buNone/>
            </a:pPr>
            <a:endParaRPr lang="tr-TR" smtClean="0"/>
          </a:p>
          <a:p>
            <a:pPr marL="0" indent="0">
              <a:buNone/>
            </a:pPr>
            <a:endParaRPr lang="tr-TR"/>
          </a:p>
          <a:p>
            <a:pPr marL="0" indent="0">
              <a:buNone/>
            </a:pPr>
            <a:endParaRPr lang="tr-TR" smtClean="0"/>
          </a:p>
          <a:p>
            <a:pPr marL="0" indent="0">
              <a:buNone/>
            </a:pPr>
            <a:endParaRPr lang="en-US"/>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4724400"/>
            <a:ext cx="6248400" cy="1657581"/>
          </a:xfrm>
          <a:prstGeom prst="rect">
            <a:avLst/>
          </a:prstGeom>
        </p:spPr>
      </p:pic>
    </p:spTree>
    <p:extLst>
      <p:ext uri="{BB962C8B-B14F-4D97-AF65-F5344CB8AC3E}">
        <p14:creationId xmlns:p14="http://schemas.microsoft.com/office/powerpoint/2010/main" val="1212694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t>2.3</a:t>
            </a:r>
            <a:r>
              <a:rPr lang="en-US"/>
              <a:t>. </a:t>
            </a:r>
            <a:r>
              <a:rPr lang="en-US" smtClean="0"/>
              <a:t>Uygulama</a:t>
            </a:r>
            <a:endParaRPr lang="en-US"/>
          </a:p>
        </p:txBody>
      </p:sp>
      <p:sp>
        <p:nvSpPr>
          <p:cNvPr id="5" name="İçerik Yer Tutucusu 4"/>
          <p:cNvSpPr>
            <a:spLocks noGrp="1"/>
          </p:cNvSpPr>
          <p:nvPr>
            <p:ph idx="1"/>
          </p:nvPr>
        </p:nvSpPr>
        <p:spPr/>
        <p:txBody>
          <a:bodyPr/>
          <a:lstStyle/>
          <a:p>
            <a:endParaRPr lang="tr-TR" smtClean="0"/>
          </a:p>
          <a:p>
            <a:endParaRPr lang="tr-TR"/>
          </a:p>
          <a:p>
            <a:endParaRPr lang="tr-TR" smtClean="0"/>
          </a:p>
          <a:p>
            <a:endParaRPr lang="tr-TR" smtClean="0"/>
          </a:p>
          <a:p>
            <a:r>
              <a:rPr lang="tr-TR" smtClean="0"/>
              <a:t>Bu </a:t>
            </a:r>
            <a:r>
              <a:rPr lang="en-US" smtClean="0"/>
              <a:t>göre</a:t>
            </a:r>
            <a:r>
              <a:rPr lang="en-US"/>
              <a:t>, sınıflandırılacak olan kirazların hangi sınıfa dahil oldukları gösterilmiştir. Ancak bu boyutlar kiraz çeşidi ve sınıflandırma biçimine göre gerçekleştirilen program da değiştirilebilmektedir. Yapılan çalışmada, görüntüsü alınan kirazların Tablo 1’ de belirlenen standartlara göre Matlab programı ile sınıflandırılması yapılmıştır. Kiraz meyvesinin sınıflandırılması için gerekli olan işlem adımları </a:t>
            </a:r>
            <a:r>
              <a:rPr lang="en-US"/>
              <a:t>aşağıdaki </a:t>
            </a:r>
            <a:r>
              <a:rPr lang="en-US" smtClean="0"/>
              <a:t>Şekilde gösterilmiştir</a:t>
            </a:r>
            <a:r>
              <a:rPr lang="tr-TR" smtClean="0"/>
              <a:t>.</a:t>
            </a:r>
          </a:p>
          <a:p>
            <a:pPr marL="0" indent="0">
              <a:buNone/>
            </a:pPr>
            <a:endParaRPr lang="en-US"/>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133600"/>
            <a:ext cx="5029200" cy="1667108"/>
          </a:xfrm>
          <a:prstGeom prst="rect">
            <a:avLst/>
          </a:prstGeom>
        </p:spPr>
      </p:pic>
    </p:spTree>
    <p:extLst>
      <p:ext uri="{BB962C8B-B14F-4D97-AF65-F5344CB8AC3E}">
        <p14:creationId xmlns:p14="http://schemas.microsoft.com/office/powerpoint/2010/main" val="61454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147" y="2133600"/>
            <a:ext cx="7859453" cy="3962400"/>
          </a:xfrm>
        </p:spPr>
      </p:pic>
    </p:spTree>
    <p:extLst>
      <p:ext uri="{BB962C8B-B14F-4D97-AF65-F5344CB8AC3E}">
        <p14:creationId xmlns:p14="http://schemas.microsoft.com/office/powerpoint/2010/main" val="49679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2400"/>
              <a:t>Sınıflandırılacak İşlenmemiş Resim</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981200"/>
            <a:ext cx="7010400" cy="2819400"/>
          </a:xfrm>
        </p:spPr>
      </p:pic>
    </p:spTree>
    <p:extLst>
      <p:ext uri="{BB962C8B-B14F-4D97-AF65-F5344CB8AC3E}">
        <p14:creationId xmlns:p14="http://schemas.microsoft.com/office/powerpoint/2010/main" val="300634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idx="1"/>
          </p:nvPr>
        </p:nvSpPr>
        <p:spPr>
          <a:xfrm>
            <a:off x="581025" y="2057400"/>
            <a:ext cx="7989888" cy="4343400"/>
          </a:xfrm>
        </p:spPr>
        <p:txBody>
          <a:bodyPr>
            <a:normAutofit/>
          </a:bodyPr>
          <a:lstStyle/>
          <a:p>
            <a:endParaRPr lang="tr-TR" smtClean="0"/>
          </a:p>
          <a:p>
            <a:endParaRPr lang="tr-TR"/>
          </a:p>
          <a:p>
            <a:pPr>
              <a:buFont typeface="Wingdings" panose="05000000000000000000" pitchFamily="2" charset="2"/>
              <a:buChar char="Ø"/>
            </a:pPr>
            <a:r>
              <a:rPr lang="en-US" smtClean="0"/>
              <a:t>İşlenmiş </a:t>
            </a:r>
            <a:r>
              <a:rPr lang="en-US"/>
              <a:t>olarak sisteme yüklenen resim siyah- beyaz piksellere dönüştürülmektedir. Resmin siyah-beyaz piksellere yani binary moda dönüştürülmesi iki aşamada gerçekleşmektedir. İlk aşamada resmin arka planı beyaza kirazlar ise siyaha dönüştürülmektedir. İkinci aşamada ise binary moddaki resim Matlab bwboundaries komutu ile ters çevrilerek arka plan siyaha sınıflandırılacak olan kirazlar </a:t>
            </a:r>
            <a:r>
              <a:rPr lang="en-US"/>
              <a:t>beyaza </a:t>
            </a:r>
            <a:r>
              <a:rPr lang="en-US" smtClean="0"/>
              <a:t>dönüştürülmektedir</a:t>
            </a:r>
            <a:r>
              <a:rPr lang="tr-TR" smtClean="0"/>
              <a:t>.</a:t>
            </a:r>
          </a:p>
          <a:p>
            <a:pPr>
              <a:buFont typeface="Wingdings" panose="05000000000000000000" pitchFamily="2" charset="2"/>
              <a:buChar char="Ø"/>
            </a:pPr>
            <a:r>
              <a:rPr lang="en-US"/>
              <a:t>Daha sonra program tarafından tespit edilen kirazların sınırları eşikleme yöntemi kullanılarak mavi renk ile belirlenmiş ve resimde bulunan nesne sayısı ekrana </a:t>
            </a:r>
            <a:r>
              <a:rPr lang="en-US"/>
              <a:t>yansıtılmıştır</a:t>
            </a:r>
            <a:r>
              <a:rPr lang="en-US" smtClean="0"/>
              <a:t>.</a:t>
            </a:r>
            <a:endParaRPr lang="tr-TR" smtClean="0"/>
          </a:p>
          <a:p>
            <a:pPr>
              <a:buFont typeface="Wingdings" panose="05000000000000000000" pitchFamily="2" charset="2"/>
              <a:buChar char="Ø"/>
            </a:pPr>
            <a:endParaRPr lang="tr-TR" smtClean="0"/>
          </a:p>
          <a:p>
            <a:endParaRPr lang="tr-TR"/>
          </a:p>
          <a:p>
            <a:endParaRPr lang="tr-TR" smtClean="0"/>
          </a:p>
          <a:p>
            <a:endParaRPr lang="tr-TR"/>
          </a:p>
          <a:p>
            <a:endParaRPr lang="tr-TR" smtClean="0"/>
          </a:p>
          <a:p>
            <a:pPr marL="0" indent="0">
              <a:buNone/>
            </a:pPr>
            <a:endParaRPr lang="en-US"/>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24400"/>
            <a:ext cx="3733800" cy="1828800"/>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4648200"/>
            <a:ext cx="3733800" cy="1905000"/>
          </a:xfrm>
          <a:prstGeom prst="rect">
            <a:avLst/>
          </a:prstGeom>
        </p:spPr>
      </p:pic>
    </p:spTree>
    <p:extLst>
      <p:ext uri="{BB962C8B-B14F-4D97-AF65-F5344CB8AC3E}">
        <p14:creationId xmlns:p14="http://schemas.microsoft.com/office/powerpoint/2010/main" val="122095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t>3. Araştırma Sonuçları ve Tartışma</a:t>
            </a:r>
          </a:p>
        </p:txBody>
      </p:sp>
      <p:sp>
        <p:nvSpPr>
          <p:cNvPr id="3" name="İçerik Yer Tutucusu 2"/>
          <p:cNvSpPr>
            <a:spLocks noGrp="1"/>
          </p:cNvSpPr>
          <p:nvPr>
            <p:ph idx="1"/>
          </p:nvPr>
        </p:nvSpPr>
        <p:spPr/>
        <p:txBody>
          <a:bodyPr/>
          <a:lstStyle/>
          <a:p>
            <a:endParaRPr lang="tr-TR" smtClean="0"/>
          </a:p>
          <a:p>
            <a:endParaRPr lang="tr-TR"/>
          </a:p>
          <a:p>
            <a:r>
              <a:rPr lang="en-US" smtClean="0"/>
              <a:t>Sınırları </a:t>
            </a:r>
            <a:r>
              <a:rPr lang="en-US"/>
              <a:t>belirlenen kirazlar belirli işlemlerden geçirildikten sonra kirazlara ait alan bilgileri hesaplanmıştır. Hesaplanan alan verileri yukarıdaki Tablo 1’de belirlenen boyut standartlarına göre değerlendirilmiş ve değerlendirme sonucunda kirazlar boyutlarına göre sınıflandırılmıştır. </a:t>
            </a:r>
            <a:r>
              <a:rPr lang="en-US"/>
              <a:t>Aşağıdaki </a:t>
            </a:r>
            <a:r>
              <a:rPr lang="en-US" smtClean="0"/>
              <a:t>Şekilde </a:t>
            </a:r>
            <a:r>
              <a:rPr lang="en-US"/>
              <a:t>kirazların boyutlarına göre sınıflandırılmış hali </a:t>
            </a:r>
            <a:r>
              <a:rPr lang="en-US"/>
              <a:t>gösterilmiştir</a:t>
            </a:r>
            <a:r>
              <a:rPr lang="en-US" smtClean="0"/>
              <a:t>.</a:t>
            </a:r>
            <a:endParaRPr lang="tr-TR" smtClean="0"/>
          </a:p>
          <a:p>
            <a:r>
              <a:rPr lang="en-US"/>
              <a:t>Yapılan çalışmada kirazlar üst üste gelmeden ayrık olarak resimlenmiştir. Bu sayede sınıflandırma başarısı %100 olarak gerçekleşmiştir. Ancak kirazların üst üste gelmesi durumunda sınıflandırma başarısının düşeceği değerlendirilmektedir. </a:t>
            </a:r>
            <a:endParaRPr lang="tr-TR" smtClean="0"/>
          </a:p>
          <a:p>
            <a:pPr marL="0" indent="0">
              <a:buNone/>
            </a:pPr>
            <a:endParaRPr lang="tr-TR" smtClean="0"/>
          </a:p>
          <a:p>
            <a:endParaRPr lang="tr-TR" smtClean="0"/>
          </a:p>
          <a:p>
            <a:endParaRPr lang="tr-TR"/>
          </a:p>
          <a:p>
            <a:endParaRPr lang="tr-TR" smtClean="0"/>
          </a:p>
          <a:p>
            <a:endParaRPr lang="tr-TR"/>
          </a:p>
          <a:p>
            <a:endParaRPr lang="tr-TR" smtClean="0"/>
          </a:p>
          <a:p>
            <a:endParaRPr lang="en-US"/>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207790"/>
            <a:ext cx="5486400" cy="2667000"/>
          </a:xfrm>
          <a:prstGeom prst="rect">
            <a:avLst/>
          </a:prstGeom>
        </p:spPr>
      </p:pic>
    </p:spTree>
    <p:extLst>
      <p:ext uri="{BB962C8B-B14F-4D97-AF65-F5344CB8AC3E}">
        <p14:creationId xmlns:p14="http://schemas.microsoft.com/office/powerpoint/2010/main" val="2435898488"/>
      </p:ext>
    </p:extLst>
  </p:cSld>
  <p:clrMapOvr>
    <a:masterClrMapping/>
  </p:clrMapOvr>
</p:sld>
</file>

<file path=ppt/theme/theme1.xml><?xml version="1.0" encoding="utf-8"?>
<a:theme xmlns:a="http://schemas.openxmlformats.org/drawingml/2006/main" name="Kar Payı">
  <a:themeElements>
    <a:clrScheme name="Kar Payı">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Kar Payı">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ar Payı">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TM03457464[[fn=Kar Payı]]</Template>
  <TotalTime>304</TotalTime>
  <Words>716</Words>
  <Application>Microsoft Office PowerPoint</Application>
  <PresentationFormat>Ekran Gösterisi (4:3)</PresentationFormat>
  <Paragraphs>62</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Gill Sans MT</vt:lpstr>
      <vt:lpstr>Wingdings</vt:lpstr>
      <vt:lpstr>Wingdings 2</vt:lpstr>
      <vt:lpstr>Kar Payı</vt:lpstr>
      <vt:lpstr>Görüntü İşleme Yöntemleri Kullanılarak Kiraz Meyvesinin Sınıflandırılması</vt:lpstr>
      <vt:lpstr>PowerPoint Sunusu</vt:lpstr>
      <vt:lpstr>2. Materyal ve Metot      2.1 kiraz meyvesi      </vt:lpstr>
      <vt:lpstr>2.2. Görüntü İşleme</vt:lpstr>
      <vt:lpstr>2.3. Uygulama</vt:lpstr>
      <vt:lpstr>PowerPoint Sunusu</vt:lpstr>
      <vt:lpstr>Sınıflandırılacak İşlenmemiş Resim</vt:lpstr>
      <vt:lpstr>PowerPoint Sunusu</vt:lpstr>
      <vt:lpstr>3. Araştırma Sonuçları ve Tartışma</vt:lpstr>
      <vt:lpstr>4. 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casper</dc:creator>
  <cp:lastModifiedBy>casper</cp:lastModifiedBy>
  <cp:revision>38</cp:revision>
  <dcterms:created xsi:type="dcterms:W3CDTF">2006-08-16T00:00:00Z</dcterms:created>
  <dcterms:modified xsi:type="dcterms:W3CDTF">2022-11-12T21:41:25Z</dcterms:modified>
</cp:coreProperties>
</file>