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92" r:id="rId3"/>
    <p:sldMasterId id="2147483704" r:id="rId4"/>
    <p:sldMasterId id="2147483748" r:id="rId5"/>
  </p:sldMasterIdLst>
  <p:sldIdLst>
    <p:sldId id="256" r:id="rId6"/>
    <p:sldId id="257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EF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96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fld id="{8480A736-EBC7-4FBF-AFAB-D93720DB7F74}" type="datetimeFigureOut">
              <a:rPr lang="en-IE" smtClean="0"/>
              <a:t>06/12/2019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9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772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786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994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332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04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556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111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3564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5769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476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250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864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747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834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82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854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451845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8895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1238899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3062051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7904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658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980777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59454" rIns="118909" bIns="59454" numCol="1" anchor="b" anchorCtr="0" compatLnSpc="1">
            <a:prstTxWarp prst="textNoShape">
              <a:avLst/>
            </a:prstTxWarp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658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" y="0"/>
            <a:ext cx="12219925" cy="6876000"/>
          </a:xfrm>
          <a:prstGeom prst="rect">
            <a:avLst/>
          </a:prstGeom>
        </p:spPr>
      </p:pic>
      <p:pic>
        <p:nvPicPr>
          <p:cNvPr id="3" name="Picture 2" descr="Logo v1 white tex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65" y="464522"/>
            <a:ext cx="2812408" cy="750563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55324" y="1423495"/>
            <a:ext cx="10475285" cy="1056784"/>
          </a:xfrm>
          <a:prstGeom prst="rect">
            <a:avLst/>
          </a:prstGeom>
        </p:spPr>
        <p:txBody>
          <a:bodyPr anchor="b" anchorCtr="0"/>
          <a:lstStyle>
            <a:lvl1pPr>
              <a:defRPr sz="4000" b="1" i="0">
                <a:solidFill>
                  <a:schemeClr val="tx2"/>
                </a:solidFill>
                <a:latin typeface="St Ryde Medium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9"/>
          <p:cNvSpPr>
            <a:spLocks noGrp="1" noChangeArrowheads="1"/>
          </p:cNvSpPr>
          <p:nvPr>
            <p:ph type="subTitle" idx="1"/>
          </p:nvPr>
        </p:nvSpPr>
        <p:spPr>
          <a:xfrm>
            <a:off x="855324" y="2624637"/>
            <a:ext cx="10475285" cy="5747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1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855324" y="3286098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23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518" y="1374913"/>
            <a:ext cx="10830983" cy="3898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0798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2782974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>
                <a:solidFill>
                  <a:srgbClr val="33669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867704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566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247014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1686308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167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786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98464"/>
            <a:ext cx="10833100" cy="536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502557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62674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557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048466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887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2638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08816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240479855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7557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5801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9282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21148903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40330532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69441931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0370404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5561634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801577573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374786481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33233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384890400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9738593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38033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99141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91591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1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34" y="544513"/>
            <a:ext cx="30691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0800" y="2503489"/>
            <a:ext cx="8805333" cy="619125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500800" y="3133726"/>
            <a:ext cx="8805333" cy="619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00800" y="4978800"/>
            <a:ext cx="3858683" cy="19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104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4977341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SB_Powerpoint_design_background2 150dpi no logo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SB_brandmark_strapline_adobe_rgb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0866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1465794"/>
            <a:ext cx="10830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7" y="4345519"/>
            <a:ext cx="1083098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43213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5312833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111250"/>
            <a:ext cx="5314949" cy="473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18951704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8" y="160868"/>
            <a:ext cx="9136239" cy="81280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18" y="1116013"/>
            <a:ext cx="53128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1939925"/>
            <a:ext cx="5312833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1" y="1116013"/>
            <a:ext cx="531494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1939925"/>
            <a:ext cx="5314949" cy="390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2158639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8329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>
                <a:solidFill>
                  <a:srgbClr val="33669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688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09271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4562163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3041908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3945234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7023373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518" y="3636963"/>
            <a:ext cx="1083098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544836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6208090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455415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62518" y="1274763"/>
            <a:ext cx="10830983" cy="4572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IE" noProof="0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</p:spTree>
    <p:extLst>
      <p:ext uri="{BB962C8B-B14F-4D97-AF65-F5344CB8AC3E}">
        <p14:creationId xmlns:p14="http://schemas.microsoft.com/office/powerpoint/2010/main" val="2499343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520406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2518" y="1274763"/>
            <a:ext cx="5312833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78551" y="1274763"/>
            <a:ext cx="5314949" cy="4572000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IE" noProof="0" dirty="0"/>
          </a:p>
        </p:txBody>
      </p:sp>
      <p:sp>
        <p:nvSpPr>
          <p:cNvPr id="5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445863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09657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A59D95"/>
              </a:buClr>
              <a:defRPr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68937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Layout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4431" y="1273995"/>
            <a:ext cx="10918927" cy="45720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4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IT Services, BSC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87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60400" y="398464"/>
            <a:ext cx="9169400" cy="536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518" y="12747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8551" y="12747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2518" y="3636963"/>
            <a:ext cx="531283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1" y="3636963"/>
            <a:ext cx="5314949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Footer Placeholder 5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721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355615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ESB_Powerpoint_design_background2 150dpi no logo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9" descr="ESB_brandmark_strapline_adobe_rgb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00800" y="2503489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59454" rIns="118909" bIns="5945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800" y="3133726"/>
            <a:ext cx="880533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40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561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2pPr>
      <a:lvl3pPr marL="914400" indent="-625475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3pPr>
      <a:lvl4pPr marL="1371600" indent="-75406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4pPr>
      <a:lvl5pPr marL="1828800" indent="-900113"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 descr="ESB_Powerpoint_design_background3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13006709-ABBE-49A4-8214-624050AFADE3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IE" dirty="0"/>
              <a:t>IT Services, BSC</a:t>
            </a:r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</p:spTree>
    <p:extLst>
      <p:ext uri="{BB962C8B-B14F-4D97-AF65-F5344CB8AC3E}">
        <p14:creationId xmlns:p14="http://schemas.microsoft.com/office/powerpoint/2010/main" val="3106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41153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ESB_Powerpoint_design_background3.jp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98464"/>
            <a:ext cx="9169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9454" rIns="118909" bIns="59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28" name="Picture 47" descr="ESB_brandmark_strapline_adobe_rgb.jp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6151" y="487364"/>
            <a:ext cx="165946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2518" y="1111250"/>
            <a:ext cx="1083098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89" rIns="88977" bIns="444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Click to edit Master text styles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10060" name="Text Box 12"/>
          <p:cNvSpPr txBox="1">
            <a:spLocks noChangeArrowheads="1"/>
          </p:cNvSpPr>
          <p:nvPr/>
        </p:nvSpPr>
        <p:spPr bwMode="auto">
          <a:xfrm>
            <a:off x="80434" y="6523038"/>
            <a:ext cx="582084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fld id="{DBD2DFD5-10D2-4B25-9000-3702DC33C19A}" type="slidenum">
              <a:rPr lang="en-US" sz="1000" smtClean="0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ct val="50000"/>
                </a:spcAft>
                <a:buClr>
                  <a:schemeClr val="bg1"/>
                </a:buClr>
                <a:buSzPct val="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3"/>
          </p:nvPr>
        </p:nvSpPr>
        <p:spPr>
          <a:xfrm>
            <a:off x="5327651" y="6538913"/>
            <a:ext cx="5494867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 sz="10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4" name="Footer Placeholder 50"/>
          <p:cNvSpPr txBox="1">
            <a:spLocks/>
          </p:cNvSpPr>
          <p:nvPr/>
        </p:nvSpPr>
        <p:spPr>
          <a:xfrm>
            <a:off x="10615085" y="6454776"/>
            <a:ext cx="1246716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r>
              <a:rPr lang="en-IE" sz="1000" b="1" dirty="0">
                <a:solidFill>
                  <a:srgbClr val="FFFFFF"/>
                </a:solidFill>
              </a:rPr>
              <a:t> esb.ie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62518" y="976313"/>
            <a:ext cx="10830983" cy="42862"/>
          </a:xfrm>
          <a:prstGeom prst="rect">
            <a:avLst/>
          </a:prstGeom>
          <a:gradFill rotWithShape="0">
            <a:gsLst>
              <a:gs pos="0">
                <a:srgbClr val="110352"/>
              </a:gs>
              <a:gs pos="12000">
                <a:srgbClr val="110352"/>
              </a:gs>
              <a:gs pos="100000">
                <a:srgbClr val="00B2EF"/>
              </a:gs>
            </a:gsLst>
            <a:lin ang="1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9000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9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  <a:buClr>
                <a:schemeClr val="bg1"/>
              </a:buClr>
              <a:buSzPct val="25000"/>
              <a:buFont typeface="Wingdings" panose="05000000000000000000" pitchFamily="2" charset="2"/>
              <a:buNone/>
              <a:defRPr/>
            </a:pP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39598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889000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100000"/>
        <a:buFont typeface="Arial" panose="020B0604020202020204" pitchFamily="34" charset="0"/>
        <a:defRPr sz="1600" b="1" kern="1200">
          <a:solidFill>
            <a:srgbClr val="003C71"/>
          </a:solidFill>
          <a:latin typeface="+mn-lt"/>
          <a:ea typeface="+mn-ea"/>
          <a:cs typeface="+mn-cs"/>
        </a:defRPr>
      </a:lvl1pPr>
      <a:lvl2pPr marL="215900" indent="-214313" algn="l" defTabSz="889000" rtl="0" eaLnBrk="1" fontAlgn="base" hangingPunct="1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●"/>
        <a:defRPr sz="1500" kern="1200">
          <a:solidFill>
            <a:srgbClr val="336699"/>
          </a:solidFill>
          <a:latin typeface="+mn-lt"/>
          <a:ea typeface="+mn-ea"/>
          <a:cs typeface="+mn-cs"/>
        </a:defRPr>
      </a:lvl2pPr>
      <a:lvl3pPr marL="506413" indent="-2174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–"/>
        <a:defRPr sz="1200" kern="1200">
          <a:solidFill>
            <a:srgbClr val="003C71"/>
          </a:solidFill>
          <a:latin typeface="+mn-lt"/>
          <a:ea typeface="+mn-ea"/>
          <a:cs typeface="+mn-cs"/>
        </a:defRPr>
      </a:lvl3pPr>
      <a:lvl4pPr marL="796925" indent="-1793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Font typeface="Wingdings" panose="05000000000000000000" pitchFamily="2" charset="2"/>
        <a:buChar char="§"/>
        <a:defRPr sz="1200" kern="1200">
          <a:solidFill>
            <a:srgbClr val="003C71"/>
          </a:solidFill>
          <a:latin typeface="+mn-lt"/>
          <a:ea typeface="+mn-ea"/>
          <a:cs typeface="+mn-cs"/>
        </a:defRPr>
      </a:lvl4pPr>
      <a:lvl5pPr marL="1082675" indent="-153988" algn="l" defTabSz="889000" rtl="0" eaLnBrk="1" fontAlgn="base" hangingPunct="1">
        <a:spcBef>
          <a:spcPct val="0"/>
        </a:spcBef>
        <a:spcAft>
          <a:spcPct val="50000"/>
        </a:spcAft>
        <a:buClr>
          <a:srgbClr val="333333"/>
        </a:buClr>
        <a:buChar char="-"/>
        <a:defRPr sz="1200" kern="1200">
          <a:solidFill>
            <a:srgbClr val="003C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260" y="2518479"/>
            <a:ext cx="5384026" cy="619125"/>
          </a:xfrm>
        </p:spPr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EI-Email Analytics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3924" y="3858656"/>
            <a:ext cx="8805333" cy="433258"/>
          </a:xfrm>
        </p:spPr>
        <p:txBody>
          <a:bodyPr/>
          <a:lstStyle/>
          <a:p>
            <a:pPr algn="r">
              <a:spcAft>
                <a:spcPts val="0"/>
              </a:spcAft>
            </a:pPr>
            <a:r>
              <a:rPr lang="en-GB" sz="1200" b="0" i="1" dirty="0" smtClean="0"/>
              <a:t>03-12-2019</a:t>
            </a:r>
            <a:endParaRPr lang="en-IE" sz="1200" b="0" i="1" dirty="0"/>
          </a:p>
        </p:txBody>
      </p:sp>
    </p:spTree>
    <p:extLst>
      <p:ext uri="{BB962C8B-B14F-4D97-AF65-F5344CB8AC3E}">
        <p14:creationId xmlns:p14="http://schemas.microsoft.com/office/powerpoint/2010/main" val="25509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EI – Email Analytics Architecture</a:t>
            </a:r>
            <a:br>
              <a:rPr lang="en-GB" b="0" dirty="0" smtClean="0"/>
            </a:br>
            <a:endParaRPr lang="en-IE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11529482" cy="5193756"/>
          </a:xfrm>
        </p:spPr>
        <p:txBody>
          <a:bodyPr/>
          <a:lstStyle/>
          <a:p>
            <a:endParaRPr lang="en-IE" i="1" u="sng" dirty="0" smtClean="0"/>
          </a:p>
          <a:p>
            <a:endParaRPr lang="en-IE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7" y="1111251"/>
            <a:ext cx="9861841" cy="48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947" y="3368087"/>
            <a:ext cx="1264195" cy="536575"/>
          </a:xfrm>
        </p:spPr>
        <p:txBody>
          <a:bodyPr/>
          <a:lstStyle/>
          <a:p>
            <a:r>
              <a:rPr lang="en-GB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</a:t>
            </a:r>
            <a:endParaRPr lang="en-IE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7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Analytics- Overview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8046767" cy="5193756"/>
          </a:xfrm>
        </p:spPr>
        <p:txBody>
          <a:bodyPr/>
          <a:lstStyle/>
          <a:p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EI Email Analytics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smart way of tracking subscribers interaction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Support Team.</a:t>
            </a: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Tracking Customer complaints/Experience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quickest and easiest way to tell right away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customer is satisfied with Services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Enable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advanced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analytics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understand imperative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nature of highly important transactional emails like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Billing Issue, password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resets, login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information.</a:t>
            </a: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7" y="3692434"/>
            <a:ext cx="2476500" cy="204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87" y="5769623"/>
            <a:ext cx="171450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1" y="5769623"/>
            <a:ext cx="1762125" cy="295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79" y="5615056"/>
            <a:ext cx="1390650" cy="495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22" y="3692434"/>
            <a:ext cx="2438400" cy="20771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67" y="3692434"/>
            <a:ext cx="2505075" cy="21264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81" y="1572804"/>
            <a:ext cx="3038400" cy="19029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14" y="3708128"/>
            <a:ext cx="3038286" cy="21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Analytics- Benefits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8046767" cy="5193756"/>
          </a:xfrm>
        </p:spPr>
        <p:txBody>
          <a:bodyPr/>
          <a:lstStyle/>
          <a:p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EI Email Analytics Metrics:</a:t>
            </a: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Track email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workload, average response times, Top senders &amp; Top receivers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Histograms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 cumulative sent and received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Drill down to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statistics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specific individuals, see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their response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 for these contacts and the optimal time to expect a reply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Easily understand how much overall volume a certain address or domain is generating in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Spam/Phishing </a:t>
            </a:r>
            <a:r>
              <a:rPr lang="en-GB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</a:t>
            </a:r>
            <a:r>
              <a:rPr lang="en-GB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Generates Sentiment for the every email conversation from the customer.</a:t>
            </a:r>
          </a:p>
          <a:p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3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180" y="4330587"/>
            <a:ext cx="2953747" cy="19744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070" y="1713310"/>
            <a:ext cx="3946972" cy="39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Analysis- Overview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8046767" cy="51937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analysis is the automatic process of identifying positive, negative and neutral emotions in text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entiment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analysis allows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business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understand how customers feel about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their EI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products and services and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valuable insights that lead to better decision-making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Top Benefits in </a:t>
            </a:r>
            <a:r>
              <a:rPr lang="en-IE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</a:t>
            </a:r>
            <a:r>
              <a:rPr lang="en-IE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IE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upport :</a:t>
            </a:r>
          </a:p>
          <a:p>
            <a:endParaRPr lang="en-IE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analysis is useful 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 support</a:t>
            </a:r>
            <a:r>
              <a:rPr lang="en-IE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because </a:t>
            </a: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helps you do all of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Prioritize order for responding to tickets, being sure to address the most urgent needs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Increase efficiency by automatically assigning tickets to a particular category or team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85" y="1979135"/>
            <a:ext cx="3439746" cy="27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Analysis- Python NLTK(NLP)</a:t>
            </a:r>
            <a:endParaRPr lang="en-IE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8046767" cy="51937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 smtClean="0"/>
              <a:t>Natural </a:t>
            </a:r>
            <a:r>
              <a:rPr lang="en-IE" b="0" dirty="0"/>
              <a:t>language processing (NLP) is about developing applications and services that are able to understand human </a:t>
            </a:r>
            <a:r>
              <a:rPr lang="en-IE" b="0" dirty="0" smtClean="0"/>
              <a:t>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/>
              <a:t>E</a:t>
            </a:r>
            <a:r>
              <a:rPr lang="en-IE" b="0" dirty="0" smtClean="0"/>
              <a:t>xamples </a:t>
            </a:r>
            <a:r>
              <a:rPr lang="en-IE" b="0" dirty="0"/>
              <a:t>of natural language processing (NLP) like speech recognition, speech translation, understanding complete </a:t>
            </a:r>
            <a:r>
              <a:rPr lang="en-IE" b="0" dirty="0" smtClean="0"/>
              <a:t>sentences &amp; synonyms </a:t>
            </a:r>
            <a:r>
              <a:rPr lang="en-IE" b="0" dirty="0"/>
              <a:t>of matching </a:t>
            </a:r>
            <a:r>
              <a:rPr lang="en-IE" b="0" dirty="0" smtClean="0"/>
              <a:t>words.</a:t>
            </a:r>
            <a:endParaRPr lang="en-IE" b="0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IE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ython NLTK (NLP):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/>
              <a:t>Natural language toolkit (NLTK) is the most popular library for natural language processing (NLP).</a:t>
            </a:r>
          </a:p>
          <a:p>
            <a:endParaRPr lang="en-IE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95" y="3569779"/>
            <a:ext cx="6581591" cy="2485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222" y="1373835"/>
            <a:ext cx="3438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0" dirty="0"/>
              <a:t>Latent Dirichlet Allocation(LDA</a:t>
            </a:r>
            <a:r>
              <a:rPr lang="en-IE" b="0" dirty="0" smtClean="0"/>
              <a:t>) – Topic Modelling</a:t>
            </a:r>
            <a:endParaRPr lang="en-IE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8046767" cy="51937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 smtClean="0"/>
              <a:t>Topic </a:t>
            </a:r>
            <a:r>
              <a:rPr lang="en-IE" b="0" dirty="0"/>
              <a:t>modeling is the process of identifying topics in a set of documents</a:t>
            </a:r>
            <a:r>
              <a:rPr lang="en-IE" b="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/>
              <a:t>W</a:t>
            </a:r>
            <a:r>
              <a:rPr lang="en-IE" b="0" dirty="0" smtClean="0"/>
              <a:t>e </a:t>
            </a:r>
            <a:r>
              <a:rPr lang="en-IE" b="0" dirty="0"/>
              <a:t>have a collection of words </a:t>
            </a:r>
            <a:r>
              <a:rPr lang="en-IE" b="0" dirty="0" smtClean="0"/>
              <a:t>will be group </a:t>
            </a:r>
            <a:r>
              <a:rPr lang="en-IE" b="0" dirty="0"/>
              <a:t>together in such a way that </a:t>
            </a:r>
            <a:r>
              <a:rPr lang="en-IE" b="0" dirty="0" smtClean="0"/>
              <a:t>each </a:t>
            </a:r>
            <a:r>
              <a:rPr lang="en-IE" b="0" dirty="0"/>
              <a:t>group represents a topic in a document.</a:t>
            </a:r>
            <a:endParaRPr lang="en-IE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/>
          </a:p>
          <a:p>
            <a:endParaRPr lang="en-IE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 smtClean="0"/>
              <a:t>LDA </a:t>
            </a:r>
            <a:r>
              <a:rPr lang="en-IE" b="0" dirty="0"/>
              <a:t>is a form of unsupervised </a:t>
            </a:r>
            <a:r>
              <a:rPr lang="en-IE" b="0" dirty="0" smtClean="0"/>
              <a:t>natural </a:t>
            </a:r>
            <a:r>
              <a:rPr lang="en-IE" b="0" dirty="0"/>
              <a:t>language </a:t>
            </a:r>
            <a:r>
              <a:rPr lang="en-IE" b="0" dirty="0" smtClean="0"/>
              <a:t>process that </a:t>
            </a:r>
            <a:r>
              <a:rPr lang="en-IE" b="0" dirty="0"/>
              <a:t>views documents as bags of words (</a:t>
            </a:r>
            <a:r>
              <a:rPr lang="en-IE" b="0" dirty="0" err="1" smtClean="0"/>
              <a:t>i.e</a:t>
            </a:r>
            <a:r>
              <a:rPr lang="en-IE" b="0" dirty="0" smtClean="0"/>
              <a:t> </a:t>
            </a:r>
            <a:r>
              <a:rPr lang="en-IE" b="0" dirty="0"/>
              <a:t>order does not matter). </a:t>
            </a:r>
            <a:endParaRPr lang="en-IE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34" y="2224561"/>
            <a:ext cx="6310345" cy="2967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8486" t="43033" b="28687"/>
          <a:stretch/>
        </p:blipFill>
        <p:spPr>
          <a:xfrm>
            <a:off x="8619288" y="4267199"/>
            <a:ext cx="3421094" cy="1602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4833"/>
          <a:stretch/>
        </p:blipFill>
        <p:spPr>
          <a:xfrm>
            <a:off x="8438606" y="1306286"/>
            <a:ext cx="3667180" cy="28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Power BI Desktop – Email Analytics Report</a:t>
            </a:r>
            <a:endParaRPr lang="en-IE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8046767" cy="51937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0" dirty="0" smtClean="0"/>
              <a:t>Power BI desktop is </a:t>
            </a:r>
            <a:r>
              <a:rPr lang="en-IE" b="0" dirty="0"/>
              <a:t>a Data Visualization and Business Intelligence tool that converts data from different data sources to interactive dashboards and BI </a:t>
            </a:r>
            <a:r>
              <a:rPr lang="en-IE" b="0" dirty="0" smtClean="0"/>
              <a:t>reports.</a:t>
            </a:r>
            <a:endParaRPr lang="en-GB" b="0" dirty="0" smtClean="0"/>
          </a:p>
          <a:p>
            <a:r>
              <a:rPr lang="en-GB" i="1" u="sng" dirty="0" smtClean="0"/>
              <a:t>EI Daily &amp; Weekly Email Flow:</a:t>
            </a:r>
            <a:endParaRPr lang="en-IE" i="1" u="sng" dirty="0" smtClean="0"/>
          </a:p>
          <a:p>
            <a:endParaRPr lang="en-IE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3274898"/>
            <a:ext cx="4257850" cy="21129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197" y="2524092"/>
            <a:ext cx="6734175" cy="34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Power BI Desktop – Email Analytics Report</a:t>
            </a:r>
            <a:endParaRPr lang="en-IE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11529482" cy="5193756"/>
          </a:xfrm>
        </p:spPr>
        <p:txBody>
          <a:bodyPr/>
          <a:lstStyle/>
          <a:p>
            <a:r>
              <a:rPr lang="en-GB" i="1" u="sng" dirty="0" smtClean="0"/>
              <a:t>EI Hourly Email Flow:</a:t>
            </a:r>
            <a:r>
              <a:rPr lang="en-GB" i="1" dirty="0" smtClean="0"/>
              <a:t>                                                          </a:t>
            </a:r>
            <a:r>
              <a:rPr lang="en-GB" i="1" u="sng" dirty="0" smtClean="0"/>
              <a:t>EI Sentiment for </a:t>
            </a:r>
            <a:r>
              <a:rPr lang="en-GB" i="1" u="sng" dirty="0"/>
              <a:t>C</a:t>
            </a:r>
            <a:r>
              <a:rPr lang="en-GB" i="1" u="sng" dirty="0" smtClean="0"/>
              <a:t>ustomer </a:t>
            </a:r>
            <a:r>
              <a:rPr lang="en-GB" i="1" u="sng" dirty="0"/>
              <a:t>C</a:t>
            </a:r>
            <a:r>
              <a:rPr lang="en-GB" i="1" u="sng" dirty="0" smtClean="0"/>
              <a:t>onversation:</a:t>
            </a:r>
            <a:endParaRPr lang="en-IE" i="1" u="sng" dirty="0"/>
          </a:p>
          <a:p>
            <a:endParaRPr lang="en-IE" i="1" u="sng" dirty="0" smtClean="0"/>
          </a:p>
          <a:p>
            <a:endParaRPr lang="en-IE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72340"/>
            <a:ext cx="4837372" cy="2560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413" y="1672340"/>
            <a:ext cx="5901748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Power BI Desktop – Email Analytics Report</a:t>
            </a:r>
            <a:endParaRPr lang="en-IE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2518" y="1111250"/>
            <a:ext cx="11529482" cy="5193756"/>
          </a:xfrm>
        </p:spPr>
        <p:txBody>
          <a:bodyPr/>
          <a:lstStyle/>
          <a:p>
            <a:r>
              <a:rPr lang="en-GB" i="1" u="sng" dirty="0" smtClean="0"/>
              <a:t>EI Email Spam:</a:t>
            </a:r>
            <a:r>
              <a:rPr lang="en-GB" i="1" dirty="0" smtClean="0"/>
              <a:t>                                                                                 </a:t>
            </a:r>
            <a:r>
              <a:rPr lang="en-GB" i="1" u="sng" dirty="0" smtClean="0"/>
              <a:t>EI Email Topic Modeling:</a:t>
            </a:r>
            <a:endParaRPr lang="en-IE" i="1" u="sng" dirty="0"/>
          </a:p>
          <a:p>
            <a:endParaRPr lang="en-IE" i="1" u="sng" dirty="0" smtClean="0"/>
          </a:p>
          <a:p>
            <a:endParaRPr lang="en-IE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907177"/>
            <a:ext cx="5773501" cy="33179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60" t="3354" r="1260"/>
          <a:stretch/>
        </p:blipFill>
        <p:spPr>
          <a:xfrm>
            <a:off x="6934911" y="1476102"/>
            <a:ext cx="4603947" cy="3374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854" y="4398508"/>
            <a:ext cx="1552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ppt/theme/theme2.xml><?xml version="1.0" encoding="utf-8"?>
<a:theme xmlns:a="http://schemas.openxmlformats.org/drawingml/2006/main" name="2_Breaker Slide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Breaker 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reak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eaker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eaker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B 2013 Corporate Template PPT07+ 23-04-13.potx" id="{5B5A5AD3-2B5D-4915-A986-E35E60B2AE8D}" vid="{328507DE-C2E5-4184-B0DE-E32BB6576D35}"/>
    </a:ext>
  </a:extLst>
</a:theme>
</file>

<file path=ppt/theme/theme3.xml><?xml version="1.0" encoding="utf-8"?>
<a:theme xmlns:a="http://schemas.openxmlformats.org/drawingml/2006/main" name="2_Blank Header &amp; Content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Blank Header &amp; Conten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Header &amp;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Header &amp; 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Header &amp; Content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SB 2013 Corporate Template PPT07+ 23-04-13.potx" id="{5B5A5AD3-2B5D-4915-A986-E35E60B2AE8D}" vid="{544BDF31-109D-4984-83F2-BC35F799A47C}"/>
    </a:ext>
  </a:extLst>
</a:theme>
</file>

<file path=ppt/theme/theme4.xml><?xml version="1.0" encoding="utf-8"?>
<a:theme xmlns:a="http://schemas.openxmlformats.org/drawingml/2006/main" name="1_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ppt/theme/theme5.xml><?xml version="1.0" encoding="utf-8"?>
<a:theme xmlns:a="http://schemas.openxmlformats.org/drawingml/2006/main" name="2_Theme1">
  <a:themeElements>
    <a:clrScheme name="ESB Corporate i">
      <a:dk1>
        <a:srgbClr val="336699"/>
      </a:dk1>
      <a:lt1>
        <a:srgbClr val="A59D95"/>
      </a:lt1>
      <a:dk2>
        <a:srgbClr val="FFFFFF"/>
      </a:dk2>
      <a:lt2>
        <a:srgbClr val="B6BF00"/>
      </a:lt2>
      <a:accent1>
        <a:srgbClr val="003C71"/>
      </a:accent1>
      <a:accent2>
        <a:srgbClr val="009FDF"/>
      </a:accent2>
      <a:accent3>
        <a:srgbClr val="ECC200"/>
      </a:accent3>
      <a:accent4>
        <a:srgbClr val="63666A"/>
      </a:accent4>
      <a:accent5>
        <a:srgbClr val="00A599"/>
      </a:accent5>
      <a:accent6>
        <a:srgbClr val="58A618"/>
      </a:accent6>
      <a:hlink>
        <a:srgbClr val="009FDF"/>
      </a:hlink>
      <a:folHlink>
        <a:srgbClr val="6E267B"/>
      </a:folHlink>
    </a:clrScheme>
    <a:fontScheme name="ESB corporate PPT 2003 18-04-201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B corporate PPT 2003 18-04-201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B corporate PPT 2003 18-04-201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B corporate PPT 2003 18-04-2013 13">
        <a:dk1>
          <a:srgbClr val="336699"/>
        </a:dk1>
        <a:lt1>
          <a:srgbClr val="FFFFFF"/>
        </a:lt1>
        <a:dk2>
          <a:srgbClr val="58A618"/>
        </a:dk2>
        <a:lt2>
          <a:srgbClr val="00A599"/>
        </a:lt2>
        <a:accent1>
          <a:srgbClr val="003C71"/>
        </a:accent1>
        <a:accent2>
          <a:srgbClr val="009FDF"/>
        </a:accent2>
        <a:accent3>
          <a:srgbClr val="FFFFFF"/>
        </a:accent3>
        <a:accent4>
          <a:srgbClr val="2A5682"/>
        </a:accent4>
        <a:accent5>
          <a:srgbClr val="AAAFBB"/>
        </a:accent5>
        <a:accent6>
          <a:srgbClr val="0090CA"/>
        </a:accent6>
        <a:hlink>
          <a:srgbClr val="ECC200"/>
        </a:hlink>
        <a:folHlink>
          <a:srgbClr val="6366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52FCCC2-7162-4423-BDDB-3DB0EBE19002}" vid="{1DE5F42E-98FB-4C97-AE5F-CD787CD776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11986</TotalTime>
  <Words>468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Arial</vt:lpstr>
      <vt:lpstr>St Ryde Medium</vt:lpstr>
      <vt:lpstr>Wingdings</vt:lpstr>
      <vt:lpstr>Theme1</vt:lpstr>
      <vt:lpstr>2_Breaker Slide</vt:lpstr>
      <vt:lpstr>2_Blank Header &amp; Content</vt:lpstr>
      <vt:lpstr>1_Theme1</vt:lpstr>
      <vt:lpstr>2_Theme1</vt:lpstr>
      <vt:lpstr>EI-Email Analytics</vt:lpstr>
      <vt:lpstr>Email Analytics- Overview</vt:lpstr>
      <vt:lpstr>Email Analytics- Benefits</vt:lpstr>
      <vt:lpstr>Sentiment Analysis- Overview</vt:lpstr>
      <vt:lpstr>Sentiment Analysis- Python NLTK(NLP)</vt:lpstr>
      <vt:lpstr>Latent Dirichlet Allocation(LDA) – Topic Modelling</vt:lpstr>
      <vt:lpstr>Power BI Desktop – Email Analytics Report</vt:lpstr>
      <vt:lpstr>Power BI Desktop – Email Analytics Report</vt:lpstr>
      <vt:lpstr>Power BI Desktop – Email Analytics Report</vt:lpstr>
      <vt:lpstr>EI – Email Analytics Architecture 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MPF Claim Cost Prediction (Part 1)</dc:title>
  <dc:creator>Boodoo. Kalianee (Business Service Centre)</dc:creator>
  <cp:lastModifiedBy>Lynch. Valerie (Electric Ireland)</cp:lastModifiedBy>
  <cp:revision>216</cp:revision>
  <dcterms:created xsi:type="dcterms:W3CDTF">2018-08-01T07:46:58Z</dcterms:created>
  <dcterms:modified xsi:type="dcterms:W3CDTF">2019-12-10T17:19:01Z</dcterms:modified>
</cp:coreProperties>
</file>