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 id="2147483692" r:id="rId3"/>
    <p:sldMasterId id="2147483704" r:id="rId4"/>
    <p:sldMasterId id="2147483748" r:id="rId5"/>
  </p:sldMasterIdLst>
  <p:sldIdLst>
    <p:sldId id="256" r:id="rId6"/>
    <p:sldId id="257" r:id="rId7"/>
    <p:sldId id="277" r:id="rId8"/>
    <p:sldId id="271" r:id="rId9"/>
    <p:sldId id="278" r:id="rId10"/>
    <p:sldId id="279" r:id="rId11"/>
    <p:sldId id="272" r:id="rId12"/>
    <p:sldId id="274" r:id="rId13"/>
    <p:sldId id="275" r:id="rId14"/>
    <p:sldId id="281" r:id="rId15"/>
    <p:sldId id="27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tti. Sumanth (Contractor - Tata Consultancy Services Ltd)" initials="GS(-TCSL" lastIdx="1" clrIdx="0">
    <p:extLst>
      <p:ext uri="{19B8F6BF-5375-455C-9EA6-DF929625EA0E}">
        <p15:presenceInfo xmlns:p15="http://schemas.microsoft.com/office/powerpoint/2012/main" userId="S::sumanth.gatti.2@esb.ie::d3dff24e-e4b7-4e93-87d9-14701721ec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FFC4"/>
    <a:srgbClr val="003C71"/>
    <a:srgbClr val="EF8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96" autoAdjust="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ESB_Powerpoint_design_background1 150dpi no logo.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ESB_brandmark_strapline_adobe_rgb.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5434" y="544513"/>
            <a:ext cx="306916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0"/>
          <p:cNvSpPr>
            <a:spLocks noGrp="1" noChangeArrowheads="1"/>
          </p:cNvSpPr>
          <p:nvPr>
            <p:ph type="ctrTitle"/>
          </p:nvPr>
        </p:nvSpPr>
        <p:spPr>
          <a:xfrm>
            <a:off x="2500800" y="2503489"/>
            <a:ext cx="8805333" cy="619125"/>
          </a:xfrm>
        </p:spPr>
        <p:txBody>
          <a:bodyPr anchor="b"/>
          <a:lstStyle>
            <a:lvl1pPr>
              <a:defRPr sz="3200"/>
            </a:lvl1pPr>
          </a:lstStyle>
          <a:p>
            <a:pPr lvl="0"/>
            <a:r>
              <a:rPr lang="en-US" noProof="0"/>
              <a:t>Click to edit Master title style</a:t>
            </a:r>
            <a:endParaRPr lang="en-US" noProof="0" dirty="0"/>
          </a:p>
        </p:txBody>
      </p:sp>
      <p:sp>
        <p:nvSpPr>
          <p:cNvPr id="3077" name="Rectangle 9"/>
          <p:cNvSpPr>
            <a:spLocks noGrp="1" noChangeArrowheads="1"/>
          </p:cNvSpPr>
          <p:nvPr>
            <p:ph type="subTitle" idx="1"/>
          </p:nvPr>
        </p:nvSpPr>
        <p:spPr>
          <a:xfrm>
            <a:off x="2500800" y="3133726"/>
            <a:ext cx="8805333" cy="619125"/>
          </a:xfrm>
        </p:spPr>
        <p:txBody>
          <a:bodyPr/>
          <a:lstStyle>
            <a:lvl1pPr>
              <a:defRPr>
                <a:solidFill>
                  <a:schemeClr val="tx1"/>
                </a:solidFill>
              </a:defRPr>
            </a:lvl1pPr>
          </a:lstStyle>
          <a:p>
            <a:pPr lvl="0"/>
            <a:r>
              <a:rPr lang="en-US" noProof="0"/>
              <a:t>Click to edit Master subtitle style</a:t>
            </a:r>
          </a:p>
        </p:txBody>
      </p:sp>
      <p:sp>
        <p:nvSpPr>
          <p:cNvPr id="6" name="Date Placeholder 5"/>
          <p:cNvSpPr>
            <a:spLocks noGrp="1" noChangeArrowheads="1"/>
          </p:cNvSpPr>
          <p:nvPr>
            <p:ph type="dt" sz="quarter" idx="10"/>
          </p:nvPr>
        </p:nvSpPr>
        <p:spPr bwMode="auto">
          <a:xfrm>
            <a:off x="2500800" y="4978800"/>
            <a:ext cx="3858683" cy="1984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lvl1pPr eaLnBrk="1" hangingPunct="1">
              <a:defRPr sz="1300"/>
            </a:lvl1pPr>
          </a:lstStyle>
          <a:p>
            <a:fld id="{8480A736-EBC7-4FBF-AFAB-D93720DB7F74}" type="datetimeFigureOut">
              <a:rPr lang="en-IE" smtClean="0"/>
              <a:t>05/03/2021</a:t>
            </a:fld>
            <a:endParaRPr lang="en-IE"/>
          </a:p>
        </p:txBody>
      </p:sp>
    </p:spTree>
    <p:extLst>
      <p:ext uri="{BB962C8B-B14F-4D97-AF65-F5344CB8AC3E}">
        <p14:creationId xmlns:p14="http://schemas.microsoft.com/office/powerpoint/2010/main" val="320697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quarter" idx="1"/>
          </p:nvPr>
        </p:nvSpPr>
        <p:spPr>
          <a:xfrm>
            <a:off x="662518" y="12747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62518" y="36369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half" idx="3"/>
          </p:nvPr>
        </p:nvSpPr>
        <p:spPr>
          <a:xfrm>
            <a:off x="6178551" y="1274763"/>
            <a:ext cx="53149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408772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quarter" idx="1"/>
          </p:nvPr>
        </p:nvSpPr>
        <p:spPr>
          <a:xfrm>
            <a:off x="662518" y="12747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78551" y="12747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half" idx="3"/>
          </p:nvPr>
        </p:nvSpPr>
        <p:spPr>
          <a:xfrm>
            <a:off x="662518" y="3636963"/>
            <a:ext cx="108309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1027861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able Placeholder 2"/>
          <p:cNvSpPr>
            <a:spLocks noGrp="1"/>
          </p:cNvSpPr>
          <p:nvPr>
            <p:ph type="tbl" idx="1"/>
          </p:nvPr>
        </p:nvSpPr>
        <p:spPr>
          <a:xfrm>
            <a:off x="662518" y="1274763"/>
            <a:ext cx="10830983" cy="4572000"/>
          </a:xfrm>
        </p:spPr>
        <p:txBody>
          <a:bodyPr/>
          <a:lstStyle/>
          <a:p>
            <a:pPr lvl="0"/>
            <a:r>
              <a:rPr lang="en-US" noProof="0"/>
              <a:t>Click icon to add table</a:t>
            </a:r>
            <a:endParaRPr lang="en-IE" noProof="0" dirty="0"/>
          </a:p>
        </p:txBody>
      </p:sp>
      <p:sp>
        <p:nvSpPr>
          <p:cNvPr id="4"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3689944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108309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62518" y="3636963"/>
            <a:ext cx="108309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3523323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8551" y="1274763"/>
            <a:ext cx="53149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101044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78551" y="12747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quarter" idx="3"/>
          </p:nvPr>
        </p:nvSpPr>
        <p:spPr>
          <a:xfrm>
            <a:off x="6178551" y="36369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0"/>
          <p:cNvSpPr>
            <a:spLocks noGrp="1"/>
          </p:cNvSpPr>
          <p:nvPr>
            <p:ph type="ftr" sz="quarter" idx="10"/>
          </p:nvPr>
        </p:nvSpPr>
        <p:spPr/>
        <p:txBody>
          <a:bodyPr/>
          <a:lstStyle>
            <a:lvl1pPr>
              <a:defRPr>
                <a:solidFill>
                  <a:schemeClr val="tx2"/>
                </a:solidFill>
              </a:defRPr>
            </a:lvl1pPr>
          </a:lstStyle>
          <a:p>
            <a:endParaRPr lang="en-IE"/>
          </a:p>
        </p:txBody>
      </p:sp>
    </p:spTree>
    <p:extLst>
      <p:ext uri="{BB962C8B-B14F-4D97-AF65-F5344CB8AC3E}">
        <p14:creationId xmlns:p14="http://schemas.microsoft.com/office/powerpoint/2010/main" val="675566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hart Placeholder 2"/>
          <p:cNvSpPr>
            <a:spLocks noGrp="1"/>
          </p:cNvSpPr>
          <p:nvPr>
            <p:ph type="chart" idx="1"/>
          </p:nvPr>
        </p:nvSpPr>
        <p:spPr>
          <a:xfrm>
            <a:off x="662518" y="1274763"/>
            <a:ext cx="10830983" cy="4572000"/>
          </a:xfrm>
        </p:spPr>
        <p:txBody>
          <a:bodyPr/>
          <a:lstStyle/>
          <a:p>
            <a:pPr lvl="0"/>
            <a:r>
              <a:rPr lang="en-US" noProof="0"/>
              <a:t>Click icon to add chart</a:t>
            </a:r>
            <a:endParaRPr lang="en-IE" noProof="0" dirty="0"/>
          </a:p>
        </p:txBody>
      </p:sp>
      <p:sp>
        <p:nvSpPr>
          <p:cNvPr id="4"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413111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178551" y="1274763"/>
            <a:ext cx="53149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1833564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Online Image Placeholder 3"/>
          <p:cNvSpPr>
            <a:spLocks noGrp="1"/>
          </p:cNvSpPr>
          <p:nvPr>
            <p:ph type="clipArt" sz="half" idx="2"/>
          </p:nvPr>
        </p:nvSpPr>
        <p:spPr>
          <a:xfrm>
            <a:off x="6178551" y="1274763"/>
            <a:ext cx="5314949" cy="4572000"/>
          </a:xfrm>
        </p:spPr>
        <p:txBody>
          <a:bodyPr/>
          <a:lstStyle/>
          <a:p>
            <a:pPr lvl="0"/>
            <a:r>
              <a:rPr lang="en-US" noProof="0"/>
              <a:t>Click icon to add online image</a:t>
            </a:r>
            <a:endParaRPr lang="en-IE" noProof="0" dirty="0"/>
          </a:p>
        </p:txBody>
      </p:sp>
      <p:sp>
        <p:nvSpPr>
          <p:cNvPr id="5"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1705769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IE"/>
          </a:p>
        </p:txBody>
      </p:sp>
    </p:spTree>
    <p:extLst>
      <p:ext uri="{BB962C8B-B14F-4D97-AF65-F5344CB8AC3E}">
        <p14:creationId xmlns:p14="http://schemas.microsoft.com/office/powerpoint/2010/main" val="295476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3257250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Layout No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5" name="Content Placeholder 4"/>
          <p:cNvSpPr>
            <a:spLocks noGrp="1"/>
          </p:cNvSpPr>
          <p:nvPr>
            <p:ph sz="quarter" idx="11"/>
          </p:nvPr>
        </p:nvSpPr>
        <p:spPr>
          <a:xfrm>
            <a:off x="574431" y="1273995"/>
            <a:ext cx="10918927" cy="4572000"/>
          </a:xfrm>
        </p:spPr>
        <p:txBody>
          <a:bodyPr/>
          <a:lstStyle>
            <a:lvl1pPr>
              <a:spcAft>
                <a:spcPts val="600"/>
              </a:spcAf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Footer Placeholder 50"/>
          <p:cNvSpPr>
            <a:spLocks noGrp="1"/>
          </p:cNvSpPr>
          <p:nvPr>
            <p:ph type="ftr" sz="quarter" idx="12"/>
          </p:nvPr>
        </p:nvSpPr>
        <p:spPr/>
        <p:txBody>
          <a:bodyPr/>
          <a:lstStyle>
            <a:lvl1pPr>
              <a:defRPr/>
            </a:lvl1pPr>
          </a:lstStyle>
          <a:p>
            <a:endParaRPr lang="en-IE"/>
          </a:p>
        </p:txBody>
      </p:sp>
    </p:spTree>
    <p:extLst>
      <p:ext uri="{BB962C8B-B14F-4D97-AF65-F5344CB8AC3E}">
        <p14:creationId xmlns:p14="http://schemas.microsoft.com/office/powerpoint/2010/main" val="1513864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7"/>
          <p:cNvSpPr>
            <a:spLocks noGrp="1" noChangeArrowheads="1"/>
          </p:cNvSpPr>
          <p:nvPr>
            <p:ph type="title"/>
          </p:nvPr>
        </p:nvSpPr>
        <p:spPr bwMode="auto">
          <a:xfrm>
            <a:off x="2500800" y="2503489"/>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0"/>
            <a:r>
              <a:rPr lang="en-US"/>
              <a:t>Click to edit Master title style</a:t>
            </a:r>
            <a:endParaRPr lang="en-US" dirty="0"/>
          </a:p>
        </p:txBody>
      </p:sp>
      <p:sp>
        <p:nvSpPr>
          <p:cNvPr id="5" name="Rectangle 18"/>
          <p:cNvSpPr>
            <a:spLocks noGrp="1" noChangeArrowheads="1"/>
          </p:cNvSpPr>
          <p:nvPr>
            <p:ph idx="1"/>
          </p:nvPr>
        </p:nvSpPr>
        <p:spPr bwMode="auto">
          <a:xfrm>
            <a:off x="2500800" y="3133726"/>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0"/>
            <a:r>
              <a:rPr lang="en-US" noProof="0"/>
              <a:t>Click to edit Master text styles</a:t>
            </a:r>
          </a:p>
        </p:txBody>
      </p:sp>
    </p:spTree>
    <p:extLst>
      <p:ext uri="{BB962C8B-B14F-4D97-AF65-F5344CB8AC3E}">
        <p14:creationId xmlns:p14="http://schemas.microsoft.com/office/powerpoint/2010/main" val="830747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17"/>
          <p:cNvSpPr>
            <a:spLocks noGrp="1" noChangeArrowheads="1"/>
          </p:cNvSpPr>
          <p:nvPr>
            <p:ph type="title"/>
          </p:nvPr>
        </p:nvSpPr>
        <p:spPr bwMode="auto">
          <a:xfrm>
            <a:off x="2500800" y="2503489"/>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0"/>
            <a:r>
              <a:rPr lang="en-US"/>
              <a:t>Click to edit Master title style</a:t>
            </a:r>
            <a:endParaRPr lang="en-US" dirty="0"/>
          </a:p>
        </p:txBody>
      </p:sp>
      <p:sp>
        <p:nvSpPr>
          <p:cNvPr id="5" name="Rectangle 18"/>
          <p:cNvSpPr>
            <a:spLocks noGrp="1" noChangeArrowheads="1"/>
          </p:cNvSpPr>
          <p:nvPr>
            <p:ph idx="1"/>
          </p:nvPr>
        </p:nvSpPr>
        <p:spPr bwMode="auto">
          <a:xfrm>
            <a:off x="2500800" y="3133726"/>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0"/>
            <a:r>
              <a:rPr lang="en-US" noProof="0"/>
              <a:t>Click to edit Master text styles</a:t>
            </a:r>
          </a:p>
        </p:txBody>
      </p:sp>
    </p:spTree>
    <p:extLst>
      <p:ext uri="{BB962C8B-B14F-4D97-AF65-F5344CB8AC3E}">
        <p14:creationId xmlns:p14="http://schemas.microsoft.com/office/powerpoint/2010/main" val="4039834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4820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Slide">
    <p:bg>
      <p:bgPr>
        <a:solidFill>
          <a:schemeClr val="tx2"/>
        </a:solidFill>
        <a:effectLst/>
      </p:bgPr>
    </p:bg>
    <p:spTree>
      <p:nvGrpSpPr>
        <p:cNvPr id="1" name=""/>
        <p:cNvGrpSpPr/>
        <p:nvPr/>
      </p:nvGrpSpPr>
      <p:grpSpPr>
        <a:xfrm>
          <a:off x="0" y="0"/>
          <a:ext cx="0" cy="0"/>
          <a:chOff x="0" y="0"/>
          <a:chExt cx="0" cy="0"/>
        </a:xfrm>
      </p:grpSpPr>
      <p:sp>
        <p:nvSpPr>
          <p:cNvPr id="9" name="Rectangle 17"/>
          <p:cNvSpPr>
            <a:spLocks noGrp="1" noChangeArrowheads="1"/>
          </p:cNvSpPr>
          <p:nvPr>
            <p:ph type="title"/>
          </p:nvPr>
        </p:nvSpPr>
        <p:spPr bwMode="auto">
          <a:xfrm>
            <a:off x="2500800" y="2503489"/>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defRPr sz="3200"/>
            </a:lvl1pPr>
          </a:lstStyle>
          <a:p>
            <a:pPr lvl="0"/>
            <a:r>
              <a:rPr lang="en-US"/>
              <a:t>Click to edit Master title style</a:t>
            </a:r>
            <a:endParaRPr lang="en-US" dirty="0"/>
          </a:p>
        </p:txBody>
      </p:sp>
      <p:sp>
        <p:nvSpPr>
          <p:cNvPr id="10" name="Rectangle 18"/>
          <p:cNvSpPr>
            <a:spLocks noGrp="1" noChangeArrowheads="1"/>
          </p:cNvSpPr>
          <p:nvPr>
            <p:ph idx="1"/>
          </p:nvPr>
        </p:nvSpPr>
        <p:spPr bwMode="auto">
          <a:xfrm>
            <a:off x="2500800" y="3133726"/>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30368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Footer Placeholder 50"/>
          <p:cNvSpPr>
            <a:spLocks noGrp="1"/>
          </p:cNvSpPr>
          <p:nvPr>
            <p:ph type="ftr" sz="quarter" idx="10"/>
          </p:nvPr>
        </p:nvSpPr>
        <p:spPr>
          <a:xfrm>
            <a:off x="5327651" y="6538913"/>
            <a:ext cx="5494867" cy="196850"/>
          </a:xfrm>
          <a:prstGeom prst="rect">
            <a:avLst/>
          </a:prstGeom>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24518454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5327651" y="6538913"/>
            <a:ext cx="5494867" cy="196850"/>
          </a:xfrm>
          <a:prstGeom prst="rect">
            <a:avLst/>
          </a:prstGeom>
        </p:spPr>
        <p:txBody>
          <a:bodyPr/>
          <a:lstStyle/>
          <a:p>
            <a:pPr>
              <a:buClr>
                <a:srgbClr val="A59D95"/>
              </a:buClr>
              <a:defRPr/>
            </a:pPr>
            <a:endParaRPr lang="en-IE" dirty="0"/>
          </a:p>
        </p:txBody>
      </p:sp>
    </p:spTree>
    <p:extLst>
      <p:ext uri="{BB962C8B-B14F-4D97-AF65-F5344CB8AC3E}">
        <p14:creationId xmlns:p14="http://schemas.microsoft.com/office/powerpoint/2010/main" val="25588954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2517" y="1465794"/>
            <a:ext cx="10830983" cy="2852737"/>
          </a:xfrm>
        </p:spPr>
        <p:txBody>
          <a:bodyPr anchor="b"/>
          <a:lstStyle>
            <a:lvl1pPr>
              <a:defRPr sz="6000"/>
            </a:lvl1pPr>
          </a:lstStyle>
          <a:p>
            <a:r>
              <a:rPr lang="en-US"/>
              <a:t>Click to edit Master title style</a:t>
            </a:r>
            <a:endParaRPr lang="en-IE" dirty="0"/>
          </a:p>
        </p:txBody>
      </p:sp>
      <p:sp>
        <p:nvSpPr>
          <p:cNvPr id="3" name="Text Placeholder 2"/>
          <p:cNvSpPr>
            <a:spLocks noGrp="1"/>
          </p:cNvSpPr>
          <p:nvPr>
            <p:ph type="body" idx="1"/>
          </p:nvPr>
        </p:nvSpPr>
        <p:spPr>
          <a:xfrm>
            <a:off x="662517" y="4345519"/>
            <a:ext cx="1083098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50"/>
          <p:cNvSpPr>
            <a:spLocks noGrp="1"/>
          </p:cNvSpPr>
          <p:nvPr>
            <p:ph type="ftr" sz="quarter" idx="10"/>
          </p:nvPr>
        </p:nvSpPr>
        <p:spPr>
          <a:xfrm>
            <a:off x="5327651" y="6538913"/>
            <a:ext cx="5494867" cy="196850"/>
          </a:xfrm>
          <a:prstGeom prst="rect">
            <a:avLst/>
          </a:prstGeom>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41238899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hart Placeholder 2"/>
          <p:cNvSpPr>
            <a:spLocks noGrp="1"/>
          </p:cNvSpPr>
          <p:nvPr>
            <p:ph type="chart" idx="1"/>
          </p:nvPr>
        </p:nvSpPr>
        <p:spPr>
          <a:xfrm>
            <a:off x="662518" y="1274763"/>
            <a:ext cx="10830983" cy="4572000"/>
          </a:xfrm>
        </p:spPr>
        <p:txBody>
          <a:bodyPr/>
          <a:lstStyle/>
          <a:p>
            <a:pPr lvl="0"/>
            <a:r>
              <a:rPr lang="en-US" noProof="0"/>
              <a:t>Click icon to add chart</a:t>
            </a:r>
            <a:endParaRPr lang="en-IE" noProof="0" dirty="0"/>
          </a:p>
        </p:txBody>
      </p:sp>
      <p:sp>
        <p:nvSpPr>
          <p:cNvPr id="4" name="Footer Placeholder 50"/>
          <p:cNvSpPr>
            <a:spLocks noGrp="1"/>
          </p:cNvSpPr>
          <p:nvPr>
            <p:ph type="ftr" sz="quarter" idx="10"/>
          </p:nvPr>
        </p:nvSpPr>
        <p:spPr>
          <a:xfrm>
            <a:off x="5327651" y="6538913"/>
            <a:ext cx="5494867" cy="196850"/>
          </a:xfrm>
          <a:prstGeom prst="rect">
            <a:avLst/>
          </a:prstGeom>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13062051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62518" y="1111250"/>
            <a:ext cx="5312833" cy="4735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Content Placeholder 3"/>
          <p:cNvSpPr>
            <a:spLocks noGrp="1"/>
          </p:cNvSpPr>
          <p:nvPr>
            <p:ph sz="half" idx="2"/>
          </p:nvPr>
        </p:nvSpPr>
        <p:spPr>
          <a:xfrm>
            <a:off x="6178551" y="1111250"/>
            <a:ext cx="5314949" cy="4735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a:xfrm>
            <a:off x="5327651" y="6538913"/>
            <a:ext cx="5494867" cy="196850"/>
          </a:xfrm>
          <a:prstGeom prst="rect">
            <a:avLst/>
          </a:prstGeom>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279047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bg>
      <p:bgPr>
        <a:solidFill>
          <a:schemeClr val="tx2"/>
        </a:solidFill>
        <a:effectLst/>
      </p:bgPr>
    </p:bg>
    <p:spTree>
      <p:nvGrpSpPr>
        <p:cNvPr id="1" name=""/>
        <p:cNvGrpSpPr/>
        <p:nvPr/>
      </p:nvGrpSpPr>
      <p:grpSpPr>
        <a:xfrm>
          <a:off x="0" y="0"/>
          <a:ext cx="0" cy="0"/>
          <a:chOff x="0" y="0"/>
          <a:chExt cx="0" cy="0"/>
        </a:xfrm>
      </p:grpSpPr>
      <p:pic>
        <p:nvPicPr>
          <p:cNvPr id="4" name="Picture 8" descr="ESB_Powerpoint_design_background2 150dpi no logo.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ESB_brandmark_strapline_adobe_rgb.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36151" y="487364"/>
            <a:ext cx="16594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7"/>
          <p:cNvSpPr>
            <a:spLocks noGrp="1" noChangeArrowheads="1"/>
          </p:cNvSpPr>
          <p:nvPr>
            <p:ph type="title"/>
          </p:nvPr>
        </p:nvSpPr>
        <p:spPr bwMode="auto">
          <a:xfrm>
            <a:off x="2500800" y="2503489"/>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defRPr sz="3200"/>
            </a:lvl1pPr>
          </a:lstStyle>
          <a:p>
            <a:pPr lvl="0"/>
            <a:r>
              <a:rPr lang="en-US"/>
              <a:t>Click to edit Master title style</a:t>
            </a:r>
            <a:endParaRPr lang="en-US" dirty="0"/>
          </a:p>
        </p:txBody>
      </p:sp>
      <p:sp>
        <p:nvSpPr>
          <p:cNvPr id="10" name="Rectangle 18"/>
          <p:cNvSpPr>
            <a:spLocks noGrp="1" noChangeArrowheads="1"/>
          </p:cNvSpPr>
          <p:nvPr>
            <p:ph idx="1"/>
          </p:nvPr>
        </p:nvSpPr>
        <p:spPr bwMode="auto">
          <a:xfrm>
            <a:off x="2500800" y="3133726"/>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13726582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Layout No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5" name="Content Placeholder 4"/>
          <p:cNvSpPr>
            <a:spLocks noGrp="1"/>
          </p:cNvSpPr>
          <p:nvPr>
            <p:ph sz="quarter" idx="11"/>
          </p:nvPr>
        </p:nvSpPr>
        <p:spPr>
          <a:xfrm>
            <a:off x="574431" y="1273995"/>
            <a:ext cx="10918927" cy="4572000"/>
          </a:xfrm>
        </p:spPr>
        <p:txBody>
          <a:bodyPr/>
          <a:lstStyle>
            <a:lvl1pPr>
              <a:spcAft>
                <a:spcPts val="600"/>
              </a:spcAf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Footer Placeholder 50"/>
          <p:cNvSpPr>
            <a:spLocks noGrp="1"/>
          </p:cNvSpPr>
          <p:nvPr>
            <p:ph type="ftr" sz="quarter" idx="12"/>
          </p:nvPr>
        </p:nvSpPr>
        <p:spPr>
          <a:xfrm>
            <a:off x="5327651" y="6538913"/>
            <a:ext cx="5494867" cy="196850"/>
          </a:xfrm>
          <a:prstGeom prst="rect">
            <a:avLst/>
          </a:prstGeom>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3980777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8" descr="ESB_Powerpoint_design_background2 150dpi no logo.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ESB_brandmark_strapline_adobe_rgb.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36151" y="487364"/>
            <a:ext cx="16594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7"/>
          <p:cNvSpPr>
            <a:spLocks noGrp="1" noChangeArrowheads="1"/>
          </p:cNvSpPr>
          <p:nvPr>
            <p:ph type="title"/>
          </p:nvPr>
        </p:nvSpPr>
        <p:spPr bwMode="auto">
          <a:xfrm>
            <a:off x="2500800" y="2503489"/>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59454" rIns="118909" bIns="59454" numCol="1" anchor="b" anchorCtr="0" compatLnSpc="1">
            <a:prstTxWarp prst="textNoShape">
              <a:avLst/>
            </a:prstTxWarp>
          </a:bodyPr>
          <a:lstStyle>
            <a:lvl1pPr>
              <a:defRPr sz="3200"/>
            </a:lvl1pPr>
          </a:lstStyle>
          <a:p>
            <a:pPr lvl="0"/>
            <a:r>
              <a:rPr lang="en-US"/>
              <a:t>Click to edit Master title style</a:t>
            </a:r>
            <a:endParaRPr lang="en-US" dirty="0"/>
          </a:p>
        </p:txBody>
      </p:sp>
      <p:sp>
        <p:nvSpPr>
          <p:cNvPr id="8" name="Rectangle 18"/>
          <p:cNvSpPr>
            <a:spLocks noGrp="1" noChangeArrowheads="1"/>
          </p:cNvSpPr>
          <p:nvPr>
            <p:ph idx="1"/>
          </p:nvPr>
        </p:nvSpPr>
        <p:spPr bwMode="auto">
          <a:xfrm>
            <a:off x="2500800" y="3133726"/>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44489" rIns="88977" bIns="44489" numCol="1" anchor="t" anchorCtr="0" compatLnSpc="1">
            <a:prstTxWarp prst="textNoShape">
              <a:avLst/>
            </a:prstTxWarp>
          </a:bodyPr>
          <a:lstStyle>
            <a:lvl1pPr>
              <a:defRPr>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2187658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2" y="0"/>
            <a:ext cx="12219925" cy="6876000"/>
          </a:xfrm>
          <a:prstGeom prst="rect">
            <a:avLst/>
          </a:prstGeom>
        </p:spPr>
      </p:pic>
      <p:pic>
        <p:nvPicPr>
          <p:cNvPr id="3" name="Picture 2" descr="Logo v1 white tex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5565" y="464522"/>
            <a:ext cx="2812408" cy="750563"/>
          </a:xfrm>
          <a:prstGeom prst="rect">
            <a:avLst/>
          </a:prstGeom>
        </p:spPr>
      </p:pic>
      <p:sp>
        <p:nvSpPr>
          <p:cNvPr id="9" name="Rectangle 10"/>
          <p:cNvSpPr>
            <a:spLocks noGrp="1" noChangeArrowheads="1"/>
          </p:cNvSpPr>
          <p:nvPr>
            <p:ph type="ctrTitle"/>
          </p:nvPr>
        </p:nvSpPr>
        <p:spPr>
          <a:xfrm>
            <a:off x="855324" y="1423495"/>
            <a:ext cx="10475285" cy="1056784"/>
          </a:xfrm>
          <a:prstGeom prst="rect">
            <a:avLst/>
          </a:prstGeom>
        </p:spPr>
        <p:txBody>
          <a:bodyPr anchor="b" anchorCtr="0"/>
          <a:lstStyle>
            <a:lvl1pPr>
              <a:defRPr sz="4000" b="1" i="0">
                <a:solidFill>
                  <a:schemeClr val="tx2"/>
                </a:solidFill>
                <a:latin typeface="St Ryde Medium"/>
              </a:defRPr>
            </a:lvl1pPr>
          </a:lstStyle>
          <a:p>
            <a:pPr lvl="0"/>
            <a:r>
              <a:rPr lang="en-US" noProof="0"/>
              <a:t>Click to edit Master title style</a:t>
            </a:r>
            <a:endParaRPr lang="en-US" noProof="0" dirty="0"/>
          </a:p>
        </p:txBody>
      </p:sp>
      <p:sp>
        <p:nvSpPr>
          <p:cNvPr id="10" name="Subtitle 9"/>
          <p:cNvSpPr>
            <a:spLocks noGrp="1" noChangeArrowheads="1"/>
          </p:cNvSpPr>
          <p:nvPr>
            <p:ph type="subTitle" idx="1"/>
          </p:nvPr>
        </p:nvSpPr>
        <p:spPr>
          <a:xfrm>
            <a:off x="855324" y="2624637"/>
            <a:ext cx="10475285" cy="574724"/>
          </a:xfrm>
          <a:prstGeom prst="rect">
            <a:avLst/>
          </a:prstGeom>
        </p:spPr>
        <p:txBody>
          <a:bodyPr/>
          <a:lstStyle>
            <a:lvl1pPr>
              <a:defRPr>
                <a:solidFill>
                  <a:schemeClr val="tx2"/>
                </a:solidFill>
              </a:defRPr>
            </a:lvl1pPr>
          </a:lstStyle>
          <a:p>
            <a:pPr lvl="0"/>
            <a:r>
              <a:rPr lang="en-US" noProof="0"/>
              <a:t>Click to edit Master subtitle style</a:t>
            </a:r>
            <a:endParaRPr lang="en-US" noProof="0" dirty="0"/>
          </a:p>
        </p:txBody>
      </p:sp>
      <p:sp>
        <p:nvSpPr>
          <p:cNvPr id="11" name="Date Placeholder 5"/>
          <p:cNvSpPr>
            <a:spLocks noGrp="1" noChangeArrowheads="1"/>
          </p:cNvSpPr>
          <p:nvPr>
            <p:ph type="dt" sz="quarter" idx="10"/>
          </p:nvPr>
        </p:nvSpPr>
        <p:spPr bwMode="auto">
          <a:xfrm>
            <a:off x="855324" y="3286098"/>
            <a:ext cx="3858683" cy="198438"/>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lvl1pPr eaLnBrk="1" hangingPunct="1">
              <a:defRPr sz="1300">
                <a:solidFill>
                  <a:schemeClr val="tx2"/>
                </a:solidFill>
              </a:defRPr>
            </a:lvl1pPr>
          </a:lstStyle>
          <a:p>
            <a:pPr>
              <a:defRPr/>
            </a:pPr>
            <a:endParaRPr lang="en-US" dirty="0">
              <a:solidFill>
                <a:srgbClr val="FFFFFF"/>
              </a:solidFill>
            </a:endParaRPr>
          </a:p>
        </p:txBody>
      </p:sp>
    </p:spTree>
    <p:extLst>
      <p:ext uri="{BB962C8B-B14F-4D97-AF65-F5344CB8AC3E}">
        <p14:creationId xmlns:p14="http://schemas.microsoft.com/office/powerpoint/2010/main" val="35503236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399" y="398464"/>
            <a:ext cx="10833100" cy="536575"/>
          </a:xfrm>
          <a:prstGeom prst="rect">
            <a:avLst/>
          </a:prstGeom>
        </p:spPr>
        <p:txBody>
          <a:bodyPr/>
          <a:lstStyle/>
          <a:p>
            <a:r>
              <a:rPr lang="en-US"/>
              <a:t>Click to edit Master title style</a:t>
            </a:r>
            <a:endParaRPr lang="en-IE"/>
          </a:p>
        </p:txBody>
      </p:sp>
      <p:sp>
        <p:nvSpPr>
          <p:cNvPr id="3" name="Content Placeholder 2"/>
          <p:cNvSpPr>
            <a:spLocks noGrp="1"/>
          </p:cNvSpPr>
          <p:nvPr>
            <p:ph idx="1"/>
          </p:nvPr>
        </p:nvSpPr>
        <p:spPr>
          <a:xfrm>
            <a:off x="662518" y="1374913"/>
            <a:ext cx="10830983" cy="3898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extLst>
      <p:ext uri="{BB962C8B-B14F-4D97-AF65-F5344CB8AC3E}">
        <p14:creationId xmlns:p14="http://schemas.microsoft.com/office/powerpoint/2010/main" val="12120798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398464"/>
            <a:ext cx="10833100" cy="536575"/>
          </a:xfrm>
          <a:prstGeom prst="rect">
            <a:avLst/>
          </a:prstGeom>
        </p:spPr>
        <p:txBody>
          <a:bodyPr/>
          <a:lstStyle/>
          <a:p>
            <a:r>
              <a:rPr lang="en-US"/>
              <a:t>Click to edit Master title style</a:t>
            </a:r>
            <a:endParaRPr lang="en-IE"/>
          </a:p>
        </p:txBody>
      </p:sp>
      <p:sp>
        <p:nvSpPr>
          <p:cNvPr id="3" name="Footer Placeholder 50"/>
          <p:cNvSpPr>
            <a:spLocks noGrp="1"/>
          </p:cNvSpPr>
          <p:nvPr>
            <p:ph type="ftr" sz="quarter" idx="10"/>
          </p:nvPr>
        </p:nvSpPr>
        <p:spPr>
          <a:xfrm>
            <a:off x="5327651" y="6538913"/>
            <a:ext cx="5494867" cy="196850"/>
          </a:xfrm>
          <a:prstGeom prst="rect">
            <a:avLst/>
          </a:prstGeom>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12782974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50"/>
          <p:cNvSpPr>
            <a:spLocks noGrp="1"/>
          </p:cNvSpPr>
          <p:nvPr>
            <p:ph type="ftr" sz="quarter" idx="10"/>
          </p:nvPr>
        </p:nvSpPr>
        <p:spPr>
          <a:xfrm>
            <a:off x="5327651" y="6538913"/>
            <a:ext cx="5494867" cy="196850"/>
          </a:xfrm>
          <a:prstGeom prst="rect">
            <a:avLst/>
          </a:prstGeom>
        </p:spPr>
        <p:txBody>
          <a:bodyPr/>
          <a:lstStyle>
            <a:lvl1pPr>
              <a:defRPr/>
            </a:lvl1pPr>
          </a:lstStyle>
          <a:p>
            <a:pPr>
              <a:defRPr/>
            </a:pPr>
            <a:r>
              <a:rPr lang="en-IE" altLang="en-US">
                <a:solidFill>
                  <a:srgbClr val="336699"/>
                </a:solidFill>
              </a:rPr>
              <a:t>Footer</a:t>
            </a:r>
          </a:p>
        </p:txBody>
      </p:sp>
    </p:spTree>
    <p:extLst>
      <p:ext uri="{BB962C8B-B14F-4D97-AF65-F5344CB8AC3E}">
        <p14:creationId xmlns:p14="http://schemas.microsoft.com/office/powerpoint/2010/main" val="32867704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5327651" y="6538913"/>
            <a:ext cx="5494867" cy="196850"/>
          </a:xfrm>
          <a:prstGeom prst="rect">
            <a:avLst/>
          </a:prstGeom>
        </p:spPr>
        <p:txBody>
          <a:bodyPr/>
          <a:lstStyle/>
          <a:p>
            <a:pPr>
              <a:buClr>
                <a:srgbClr val="A59D95"/>
              </a:buClr>
              <a:defRPr/>
            </a:pPr>
            <a:endParaRPr lang="en-IE" dirty="0"/>
          </a:p>
        </p:txBody>
      </p:sp>
    </p:spTree>
    <p:extLst>
      <p:ext uri="{BB962C8B-B14F-4D97-AF65-F5344CB8AC3E}">
        <p14:creationId xmlns:p14="http://schemas.microsoft.com/office/powerpoint/2010/main" val="20335663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2517" y="1465794"/>
            <a:ext cx="10830983" cy="2852737"/>
          </a:xfrm>
          <a:prstGeom prst="rect">
            <a:avLst/>
          </a:prstGeom>
        </p:spPr>
        <p:txBody>
          <a:bodyPr anchor="b"/>
          <a:lstStyle>
            <a:lvl1pPr>
              <a:defRPr sz="6000"/>
            </a:lvl1pPr>
          </a:lstStyle>
          <a:p>
            <a:r>
              <a:rPr lang="en-US"/>
              <a:t>Click to edit Master title style</a:t>
            </a:r>
            <a:endParaRPr lang="en-IE" dirty="0"/>
          </a:p>
        </p:txBody>
      </p:sp>
      <p:sp>
        <p:nvSpPr>
          <p:cNvPr id="3" name="Text Placeholder 2"/>
          <p:cNvSpPr>
            <a:spLocks noGrp="1"/>
          </p:cNvSpPr>
          <p:nvPr>
            <p:ph type="body" idx="1"/>
          </p:nvPr>
        </p:nvSpPr>
        <p:spPr>
          <a:xfrm>
            <a:off x="662517" y="4345519"/>
            <a:ext cx="10830983"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50"/>
          <p:cNvSpPr>
            <a:spLocks noGrp="1"/>
          </p:cNvSpPr>
          <p:nvPr>
            <p:ph type="ftr" sz="quarter" idx="10"/>
          </p:nvPr>
        </p:nvSpPr>
        <p:spPr>
          <a:xfrm>
            <a:off x="5327651" y="6538913"/>
            <a:ext cx="5494867" cy="196850"/>
          </a:xfrm>
          <a:prstGeom prst="rect">
            <a:avLst/>
          </a:prstGeom>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42470148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a:prstGeom prst="rect">
            <a:avLst/>
          </a:prstGeom>
        </p:spPr>
        <p:txBody>
          <a:bodyPr/>
          <a:lstStyle/>
          <a:p>
            <a:r>
              <a:rPr lang="en-US"/>
              <a:t>Click to edit Master title style</a:t>
            </a:r>
            <a:endParaRPr lang="en-IE"/>
          </a:p>
        </p:txBody>
      </p:sp>
      <p:sp>
        <p:nvSpPr>
          <p:cNvPr id="3" name="Chart Placeholder 2"/>
          <p:cNvSpPr>
            <a:spLocks noGrp="1"/>
          </p:cNvSpPr>
          <p:nvPr>
            <p:ph type="chart" idx="1"/>
          </p:nvPr>
        </p:nvSpPr>
        <p:spPr>
          <a:xfrm>
            <a:off x="662518" y="1274763"/>
            <a:ext cx="10830983" cy="4572000"/>
          </a:xfrm>
          <a:prstGeom prst="rect">
            <a:avLst/>
          </a:prstGeom>
        </p:spPr>
        <p:txBody>
          <a:bodyPr/>
          <a:lstStyle/>
          <a:p>
            <a:pPr lvl="0"/>
            <a:r>
              <a:rPr lang="en-US" noProof="0"/>
              <a:t>Click icon to add chart</a:t>
            </a:r>
            <a:endParaRPr lang="en-IE" noProof="0"/>
          </a:p>
        </p:txBody>
      </p:sp>
    </p:spTree>
    <p:extLst>
      <p:ext uri="{BB962C8B-B14F-4D97-AF65-F5344CB8AC3E}">
        <p14:creationId xmlns:p14="http://schemas.microsoft.com/office/powerpoint/2010/main" val="16863082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399" y="398464"/>
            <a:ext cx="10833100" cy="536575"/>
          </a:xfrm>
          <a:prstGeom prst="rect">
            <a:avLst/>
          </a:prstGeom>
        </p:spPr>
        <p:txBody>
          <a:bodyPr/>
          <a:lstStyle/>
          <a:p>
            <a:r>
              <a:rPr lang="en-US"/>
              <a:t>Click to edit Master title style</a:t>
            </a:r>
            <a:endParaRPr lang="en-IE"/>
          </a:p>
        </p:txBody>
      </p:sp>
      <p:sp>
        <p:nvSpPr>
          <p:cNvPr id="3" name="Content Placeholder 2"/>
          <p:cNvSpPr>
            <a:spLocks noGrp="1"/>
          </p:cNvSpPr>
          <p:nvPr>
            <p:ph sz="half" idx="1"/>
          </p:nvPr>
        </p:nvSpPr>
        <p:spPr>
          <a:xfrm>
            <a:off x="662518" y="1111250"/>
            <a:ext cx="5312833" cy="47355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Content Placeholder 3"/>
          <p:cNvSpPr>
            <a:spLocks noGrp="1"/>
          </p:cNvSpPr>
          <p:nvPr>
            <p:ph sz="half" idx="2"/>
          </p:nvPr>
        </p:nvSpPr>
        <p:spPr>
          <a:xfrm>
            <a:off x="6178551" y="1111250"/>
            <a:ext cx="5314949" cy="47355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extLst>
      <p:ext uri="{BB962C8B-B14F-4D97-AF65-F5344CB8AC3E}">
        <p14:creationId xmlns:p14="http://schemas.microsoft.com/office/powerpoint/2010/main" val="168167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2517" y="1465794"/>
            <a:ext cx="10830983" cy="2852737"/>
          </a:xfrm>
        </p:spPr>
        <p:txBody>
          <a:bodyPr anchor="b"/>
          <a:lstStyle>
            <a:lvl1pPr>
              <a:defRPr sz="6000"/>
            </a:lvl1pPr>
          </a:lstStyle>
          <a:p>
            <a:r>
              <a:rPr lang="en-US"/>
              <a:t>Click to edit Master title style</a:t>
            </a:r>
            <a:endParaRPr lang="en-IE" dirty="0"/>
          </a:p>
        </p:txBody>
      </p:sp>
      <p:sp>
        <p:nvSpPr>
          <p:cNvPr id="3" name="Text Placeholder 2"/>
          <p:cNvSpPr>
            <a:spLocks noGrp="1"/>
          </p:cNvSpPr>
          <p:nvPr>
            <p:ph type="body" idx="1"/>
          </p:nvPr>
        </p:nvSpPr>
        <p:spPr>
          <a:xfrm>
            <a:off x="662517" y="4345519"/>
            <a:ext cx="1083098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40627861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Layout No Heading">
    <p:spTree>
      <p:nvGrpSpPr>
        <p:cNvPr id="1" name=""/>
        <p:cNvGrpSpPr/>
        <p:nvPr/>
      </p:nvGrpSpPr>
      <p:grpSpPr>
        <a:xfrm>
          <a:off x="0" y="0"/>
          <a:ext cx="0" cy="0"/>
          <a:chOff x="0" y="0"/>
          <a:chExt cx="0" cy="0"/>
        </a:xfrm>
      </p:grpSpPr>
      <p:sp>
        <p:nvSpPr>
          <p:cNvPr id="2" name="Title 1"/>
          <p:cNvSpPr>
            <a:spLocks noGrp="1"/>
          </p:cNvSpPr>
          <p:nvPr>
            <p:ph type="title"/>
          </p:nvPr>
        </p:nvSpPr>
        <p:spPr>
          <a:xfrm>
            <a:off x="660399" y="398464"/>
            <a:ext cx="10833100" cy="536575"/>
          </a:xfrm>
          <a:prstGeom prst="rect">
            <a:avLst/>
          </a:prstGeom>
        </p:spPr>
        <p:txBody>
          <a:bodyPr/>
          <a:lstStyle/>
          <a:p>
            <a:r>
              <a:rPr lang="en-US"/>
              <a:t>Click to edit Master title style</a:t>
            </a:r>
            <a:endParaRPr lang="en-IE"/>
          </a:p>
        </p:txBody>
      </p:sp>
      <p:sp>
        <p:nvSpPr>
          <p:cNvPr id="5" name="Content Placeholder 4"/>
          <p:cNvSpPr>
            <a:spLocks noGrp="1"/>
          </p:cNvSpPr>
          <p:nvPr>
            <p:ph sz="quarter" idx="11"/>
          </p:nvPr>
        </p:nvSpPr>
        <p:spPr>
          <a:xfrm>
            <a:off x="574431" y="1273995"/>
            <a:ext cx="10918927" cy="4572000"/>
          </a:xfrm>
          <a:prstGeom prst="rect">
            <a:avLst/>
          </a:prstGeom>
        </p:spPr>
        <p:txBody>
          <a:bodyPr/>
          <a:lstStyle>
            <a:lvl1pPr>
              <a:spcAft>
                <a:spcPts val="600"/>
              </a:spcAf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Footer Placeholder 50"/>
          <p:cNvSpPr>
            <a:spLocks noGrp="1"/>
          </p:cNvSpPr>
          <p:nvPr>
            <p:ph type="ftr" sz="quarter" idx="12"/>
          </p:nvPr>
        </p:nvSpPr>
        <p:spPr>
          <a:xfrm>
            <a:off x="5327651" y="6538913"/>
            <a:ext cx="5494867" cy="196850"/>
          </a:xfrm>
          <a:prstGeom prst="rect">
            <a:avLst/>
          </a:prstGeom>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5025571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2518" y="160868"/>
            <a:ext cx="9136239" cy="812801"/>
          </a:xfrm>
          <a:prstGeom prst="rect">
            <a:avLst/>
          </a:prstGeom>
        </p:spPr>
        <p:txBody>
          <a:bodyPr anchor="ctr" anchorCtr="0"/>
          <a:lstStyle/>
          <a:p>
            <a:r>
              <a:rPr lang="en-US"/>
              <a:t>Click to edit Master title style</a:t>
            </a:r>
            <a:endParaRPr lang="en-IE"/>
          </a:p>
        </p:txBody>
      </p:sp>
      <p:sp>
        <p:nvSpPr>
          <p:cNvPr id="3" name="Text Placeholder 2"/>
          <p:cNvSpPr>
            <a:spLocks noGrp="1"/>
          </p:cNvSpPr>
          <p:nvPr>
            <p:ph type="body" idx="1"/>
          </p:nvPr>
        </p:nvSpPr>
        <p:spPr>
          <a:xfrm>
            <a:off x="662518" y="1116013"/>
            <a:ext cx="5312833"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2518" y="1939925"/>
            <a:ext cx="5312833" cy="3906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8551" y="1116013"/>
            <a:ext cx="5314949"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8551" y="1939925"/>
            <a:ext cx="5314949" cy="3906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extLst>
      <p:ext uri="{BB962C8B-B14F-4D97-AF65-F5344CB8AC3E}">
        <p14:creationId xmlns:p14="http://schemas.microsoft.com/office/powerpoint/2010/main" val="1836267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ESB_Powerpoint_design_background1 150dpi no logo.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ESB_brandmark_strapline_adobe_rgb.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5434" y="544513"/>
            <a:ext cx="306916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0"/>
          <p:cNvSpPr>
            <a:spLocks noGrp="1" noChangeArrowheads="1"/>
          </p:cNvSpPr>
          <p:nvPr>
            <p:ph type="ctrTitle"/>
          </p:nvPr>
        </p:nvSpPr>
        <p:spPr>
          <a:xfrm>
            <a:off x="2500800" y="2503489"/>
            <a:ext cx="8805333" cy="619125"/>
          </a:xfrm>
        </p:spPr>
        <p:txBody>
          <a:bodyPr anchor="b"/>
          <a:lstStyle>
            <a:lvl1pPr>
              <a:defRPr sz="3200"/>
            </a:lvl1pPr>
          </a:lstStyle>
          <a:p>
            <a:pPr lvl="0"/>
            <a:r>
              <a:rPr lang="en-US" noProof="0"/>
              <a:t>Click to edit Master title style</a:t>
            </a:r>
            <a:endParaRPr lang="en-US" noProof="0" dirty="0"/>
          </a:p>
        </p:txBody>
      </p:sp>
      <p:sp>
        <p:nvSpPr>
          <p:cNvPr id="3077" name="Rectangle 9"/>
          <p:cNvSpPr>
            <a:spLocks noGrp="1" noChangeArrowheads="1"/>
          </p:cNvSpPr>
          <p:nvPr>
            <p:ph type="subTitle" idx="1"/>
          </p:nvPr>
        </p:nvSpPr>
        <p:spPr>
          <a:xfrm>
            <a:off x="2500800" y="3133726"/>
            <a:ext cx="8805333" cy="619125"/>
          </a:xfrm>
        </p:spPr>
        <p:txBody>
          <a:bodyPr/>
          <a:lstStyle>
            <a:lvl1pPr>
              <a:defRPr>
                <a:solidFill>
                  <a:schemeClr val="tx1"/>
                </a:solidFill>
              </a:defRPr>
            </a:lvl1pPr>
          </a:lstStyle>
          <a:p>
            <a:pPr lvl="0"/>
            <a:r>
              <a:rPr lang="en-US" noProof="0"/>
              <a:t>Click to edit Master subtitle style</a:t>
            </a:r>
          </a:p>
        </p:txBody>
      </p:sp>
      <p:sp>
        <p:nvSpPr>
          <p:cNvPr id="6" name="Date Placeholder 5"/>
          <p:cNvSpPr>
            <a:spLocks noGrp="1" noChangeArrowheads="1"/>
          </p:cNvSpPr>
          <p:nvPr>
            <p:ph type="dt" sz="quarter" idx="10"/>
          </p:nvPr>
        </p:nvSpPr>
        <p:spPr bwMode="auto">
          <a:xfrm>
            <a:off x="2500800" y="4978800"/>
            <a:ext cx="3858683" cy="1984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lvl1pPr eaLnBrk="1" hangingPunct="1">
              <a:defRPr sz="1300"/>
            </a:lvl1pPr>
          </a:lstStyle>
          <a:p>
            <a:pPr>
              <a:defRPr/>
            </a:pPr>
            <a:endParaRPr lang="en-US" dirty="0"/>
          </a:p>
        </p:txBody>
      </p:sp>
    </p:spTree>
    <p:extLst>
      <p:ext uri="{BB962C8B-B14F-4D97-AF65-F5344CB8AC3E}">
        <p14:creationId xmlns:p14="http://schemas.microsoft.com/office/powerpoint/2010/main" val="18100557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30484661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Divider Slide">
    <p:bg>
      <p:bgPr>
        <a:solidFill>
          <a:schemeClr val="tx2"/>
        </a:solidFill>
        <a:effectLst/>
      </p:bgPr>
    </p:bg>
    <p:spTree>
      <p:nvGrpSpPr>
        <p:cNvPr id="1" name=""/>
        <p:cNvGrpSpPr/>
        <p:nvPr/>
      </p:nvGrpSpPr>
      <p:grpSpPr>
        <a:xfrm>
          <a:off x="0" y="0"/>
          <a:ext cx="0" cy="0"/>
          <a:chOff x="0" y="0"/>
          <a:chExt cx="0" cy="0"/>
        </a:xfrm>
      </p:grpSpPr>
      <p:pic>
        <p:nvPicPr>
          <p:cNvPr id="4" name="Picture 8" descr="ESB_Powerpoint_design_background2 150dpi no logo.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ESB_brandmark_strapline_adobe_rgb.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36151" y="487364"/>
            <a:ext cx="16594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7"/>
          <p:cNvSpPr>
            <a:spLocks noGrp="1" noChangeArrowheads="1"/>
          </p:cNvSpPr>
          <p:nvPr>
            <p:ph type="title"/>
          </p:nvPr>
        </p:nvSpPr>
        <p:spPr bwMode="auto">
          <a:xfrm>
            <a:off x="2500800" y="2503489"/>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defRPr sz="3200"/>
            </a:lvl1pPr>
          </a:lstStyle>
          <a:p>
            <a:pPr lvl="0"/>
            <a:r>
              <a:rPr lang="en-US"/>
              <a:t>Click to edit Master title style</a:t>
            </a:r>
            <a:endParaRPr lang="en-US" dirty="0"/>
          </a:p>
        </p:txBody>
      </p:sp>
      <p:sp>
        <p:nvSpPr>
          <p:cNvPr id="10" name="Rectangle 18"/>
          <p:cNvSpPr>
            <a:spLocks noGrp="1" noChangeArrowheads="1"/>
          </p:cNvSpPr>
          <p:nvPr>
            <p:ph idx="1"/>
          </p:nvPr>
        </p:nvSpPr>
        <p:spPr bwMode="auto">
          <a:xfrm>
            <a:off x="2500800" y="3133726"/>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24278871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2517" y="1465794"/>
            <a:ext cx="10830983" cy="2852737"/>
          </a:xfrm>
        </p:spPr>
        <p:txBody>
          <a:bodyPr anchor="b"/>
          <a:lstStyle>
            <a:lvl1pPr>
              <a:defRPr sz="6000"/>
            </a:lvl1pPr>
          </a:lstStyle>
          <a:p>
            <a:r>
              <a:rPr lang="en-US"/>
              <a:t>Click to edit Master title style</a:t>
            </a:r>
            <a:endParaRPr lang="en-IE" dirty="0"/>
          </a:p>
        </p:txBody>
      </p:sp>
      <p:sp>
        <p:nvSpPr>
          <p:cNvPr id="3" name="Text Placeholder 2"/>
          <p:cNvSpPr>
            <a:spLocks noGrp="1"/>
          </p:cNvSpPr>
          <p:nvPr>
            <p:ph type="body" idx="1"/>
          </p:nvPr>
        </p:nvSpPr>
        <p:spPr>
          <a:xfrm>
            <a:off x="662517" y="4345519"/>
            <a:ext cx="1083098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2052638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62518" y="1111250"/>
            <a:ext cx="5312833" cy="4735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Content Placeholder 3"/>
          <p:cNvSpPr>
            <a:spLocks noGrp="1"/>
          </p:cNvSpPr>
          <p:nvPr>
            <p:ph sz="half" idx="2"/>
          </p:nvPr>
        </p:nvSpPr>
        <p:spPr>
          <a:xfrm>
            <a:off x="6178551" y="1111250"/>
            <a:ext cx="5314949" cy="4735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20508816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2518" y="160868"/>
            <a:ext cx="9136239" cy="812801"/>
          </a:xfrm>
        </p:spPr>
        <p:txBody>
          <a:bodyPr anchor="ctr" anchorCtr="0"/>
          <a:lstStyle/>
          <a:p>
            <a:r>
              <a:rPr lang="en-US"/>
              <a:t>Click to edit Master title style</a:t>
            </a:r>
            <a:endParaRPr lang="en-IE"/>
          </a:p>
        </p:txBody>
      </p:sp>
      <p:sp>
        <p:nvSpPr>
          <p:cNvPr id="3" name="Text Placeholder 2"/>
          <p:cNvSpPr>
            <a:spLocks noGrp="1"/>
          </p:cNvSpPr>
          <p:nvPr>
            <p:ph type="body" idx="1"/>
          </p:nvPr>
        </p:nvSpPr>
        <p:spPr>
          <a:xfrm>
            <a:off x="662518" y="1116013"/>
            <a:ext cx="53128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2518" y="1939925"/>
            <a:ext cx="5312833" cy="390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8551" y="1116013"/>
            <a:ext cx="531494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8551" y="1939925"/>
            <a:ext cx="5314949" cy="390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2240479855"/>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13675571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158019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62518" y="1111250"/>
            <a:ext cx="5312833" cy="4735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Content Placeholder 3"/>
          <p:cNvSpPr>
            <a:spLocks noGrp="1"/>
          </p:cNvSpPr>
          <p:nvPr>
            <p:ph sz="half" idx="2"/>
          </p:nvPr>
        </p:nvSpPr>
        <p:spPr>
          <a:xfrm>
            <a:off x="6178551" y="1111250"/>
            <a:ext cx="5314949" cy="4735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1519282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quarter" idx="1"/>
          </p:nvPr>
        </p:nvSpPr>
        <p:spPr>
          <a:xfrm>
            <a:off x="662518" y="12747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78551" y="12747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quarter" idx="3"/>
          </p:nvPr>
        </p:nvSpPr>
        <p:spPr>
          <a:xfrm>
            <a:off x="662518" y="36369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Content Placeholder 5"/>
          <p:cNvSpPr>
            <a:spLocks noGrp="1"/>
          </p:cNvSpPr>
          <p:nvPr>
            <p:ph sz="quarter" idx="4"/>
          </p:nvPr>
        </p:nvSpPr>
        <p:spPr>
          <a:xfrm>
            <a:off x="6178551" y="36369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321148903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quarter" idx="1"/>
          </p:nvPr>
        </p:nvSpPr>
        <p:spPr>
          <a:xfrm>
            <a:off x="662518" y="12747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62518" y="36369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half" idx="3"/>
          </p:nvPr>
        </p:nvSpPr>
        <p:spPr>
          <a:xfrm>
            <a:off x="6178551" y="1274763"/>
            <a:ext cx="53149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340330532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quarter" idx="1"/>
          </p:nvPr>
        </p:nvSpPr>
        <p:spPr>
          <a:xfrm>
            <a:off x="662518" y="12747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78551" y="12747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half" idx="3"/>
          </p:nvPr>
        </p:nvSpPr>
        <p:spPr>
          <a:xfrm>
            <a:off x="662518" y="3636963"/>
            <a:ext cx="108309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2694419316"/>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able Placeholder 2"/>
          <p:cNvSpPr>
            <a:spLocks noGrp="1"/>
          </p:cNvSpPr>
          <p:nvPr>
            <p:ph type="tbl" idx="1"/>
          </p:nvPr>
        </p:nvSpPr>
        <p:spPr>
          <a:xfrm>
            <a:off x="662518" y="1274763"/>
            <a:ext cx="10830983" cy="4572000"/>
          </a:xfrm>
        </p:spPr>
        <p:txBody>
          <a:bodyPr/>
          <a:lstStyle/>
          <a:p>
            <a:pPr lvl="0"/>
            <a:r>
              <a:rPr lang="en-US" noProof="0"/>
              <a:t>Click icon to add table</a:t>
            </a:r>
            <a:endParaRPr lang="en-IE" noProof="0" dirty="0"/>
          </a:p>
        </p:txBody>
      </p:sp>
      <p:sp>
        <p:nvSpPr>
          <p:cNvPr id="4"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403704044"/>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108309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62518" y="3636963"/>
            <a:ext cx="108309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355616341"/>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8551" y="1274763"/>
            <a:ext cx="53149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380157757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78551" y="12747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quarter" idx="3"/>
          </p:nvPr>
        </p:nvSpPr>
        <p:spPr>
          <a:xfrm>
            <a:off x="6178551" y="36369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0"/>
          <p:cNvSpPr>
            <a:spLocks noGrp="1"/>
          </p:cNvSpPr>
          <p:nvPr>
            <p:ph type="ftr" sz="quarter" idx="10"/>
          </p:nvPr>
        </p:nvSpPr>
        <p:spPr/>
        <p:txBody>
          <a:bodyPr/>
          <a:lstStyle>
            <a:lvl1pPr>
              <a:defRPr>
                <a:solidFill>
                  <a:schemeClr val="tx2"/>
                </a:solidFill>
              </a:defRPr>
            </a:lvl1pPr>
          </a:lstStyle>
          <a:p>
            <a:pPr>
              <a:defRPr/>
            </a:pPr>
            <a:r>
              <a:rPr lang="en-IE" dirty="0"/>
              <a:t>IT Services, BSC</a:t>
            </a:r>
          </a:p>
        </p:txBody>
      </p:sp>
    </p:spTree>
    <p:extLst>
      <p:ext uri="{BB962C8B-B14F-4D97-AF65-F5344CB8AC3E}">
        <p14:creationId xmlns:p14="http://schemas.microsoft.com/office/powerpoint/2010/main" val="3747864810"/>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hart Placeholder 2"/>
          <p:cNvSpPr>
            <a:spLocks noGrp="1"/>
          </p:cNvSpPr>
          <p:nvPr>
            <p:ph type="chart" idx="1"/>
          </p:nvPr>
        </p:nvSpPr>
        <p:spPr>
          <a:xfrm>
            <a:off x="662518" y="1274763"/>
            <a:ext cx="10830983" cy="4572000"/>
          </a:xfrm>
        </p:spPr>
        <p:txBody>
          <a:bodyPr/>
          <a:lstStyle/>
          <a:p>
            <a:pPr lvl="0"/>
            <a:r>
              <a:rPr lang="en-US" noProof="0"/>
              <a:t>Click icon to add chart</a:t>
            </a:r>
            <a:endParaRPr lang="en-IE" noProof="0" dirty="0"/>
          </a:p>
        </p:txBody>
      </p:sp>
      <p:sp>
        <p:nvSpPr>
          <p:cNvPr id="4"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6033233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178551" y="1274763"/>
            <a:ext cx="53149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2384890400"/>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Online Image Placeholder 3"/>
          <p:cNvSpPr>
            <a:spLocks noGrp="1"/>
          </p:cNvSpPr>
          <p:nvPr>
            <p:ph type="clipArt" sz="half" idx="2"/>
          </p:nvPr>
        </p:nvSpPr>
        <p:spPr>
          <a:xfrm>
            <a:off x="6178551" y="1274763"/>
            <a:ext cx="5314949" cy="4572000"/>
          </a:xfrm>
        </p:spPr>
        <p:txBody>
          <a:bodyPr/>
          <a:lstStyle/>
          <a:p>
            <a:pPr lvl="0"/>
            <a:r>
              <a:rPr lang="en-US" noProof="0"/>
              <a:t>Click icon to add online image</a:t>
            </a:r>
            <a:endParaRPr lang="en-IE" noProof="0" dirty="0"/>
          </a:p>
        </p:txBody>
      </p:sp>
      <p:sp>
        <p:nvSpPr>
          <p:cNvPr id="5"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19738593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2518" y="160868"/>
            <a:ext cx="9136239" cy="812801"/>
          </a:xfrm>
        </p:spPr>
        <p:txBody>
          <a:bodyPr anchor="ctr" anchorCtr="0"/>
          <a:lstStyle/>
          <a:p>
            <a:r>
              <a:rPr lang="en-US"/>
              <a:t>Click to edit Master title style</a:t>
            </a:r>
            <a:endParaRPr lang="en-IE"/>
          </a:p>
        </p:txBody>
      </p:sp>
      <p:sp>
        <p:nvSpPr>
          <p:cNvPr id="3" name="Text Placeholder 2"/>
          <p:cNvSpPr>
            <a:spLocks noGrp="1"/>
          </p:cNvSpPr>
          <p:nvPr>
            <p:ph type="body" idx="1"/>
          </p:nvPr>
        </p:nvSpPr>
        <p:spPr>
          <a:xfrm>
            <a:off x="662518" y="1116013"/>
            <a:ext cx="53128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2518" y="1939925"/>
            <a:ext cx="5312833" cy="390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8551" y="1116013"/>
            <a:ext cx="531494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8551" y="1939925"/>
            <a:ext cx="5314949" cy="390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38238033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Blank ">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buClr>
                <a:srgbClr val="A59D95"/>
              </a:buClr>
              <a:defRPr/>
            </a:pPr>
            <a:endParaRPr lang="en-IE" dirty="0"/>
          </a:p>
        </p:txBody>
      </p:sp>
    </p:spTree>
    <p:extLst>
      <p:ext uri="{BB962C8B-B14F-4D97-AF65-F5344CB8AC3E}">
        <p14:creationId xmlns:p14="http://schemas.microsoft.com/office/powerpoint/2010/main" val="31699141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Content Layout No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5" name="Content Placeholder 4"/>
          <p:cNvSpPr>
            <a:spLocks noGrp="1"/>
          </p:cNvSpPr>
          <p:nvPr>
            <p:ph sz="quarter" idx="11"/>
          </p:nvPr>
        </p:nvSpPr>
        <p:spPr>
          <a:xfrm>
            <a:off x="574431" y="1273995"/>
            <a:ext cx="10918927" cy="4572000"/>
          </a:xfrm>
        </p:spPr>
        <p:txBody>
          <a:bodyPr/>
          <a:lstStyle>
            <a:lvl1pPr>
              <a:spcAft>
                <a:spcPts val="600"/>
              </a:spcAf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Footer Placeholder 50"/>
          <p:cNvSpPr>
            <a:spLocks noGrp="1"/>
          </p:cNvSpPr>
          <p:nvPr>
            <p:ph type="ftr" sz="quarter" idx="12"/>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21791591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ESB_Powerpoint_design_background1 150dpi no logo.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ESB_brandmark_strapline_adobe_rgb.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5434" y="544513"/>
            <a:ext cx="306916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0"/>
          <p:cNvSpPr>
            <a:spLocks noGrp="1" noChangeArrowheads="1"/>
          </p:cNvSpPr>
          <p:nvPr>
            <p:ph type="ctrTitle"/>
          </p:nvPr>
        </p:nvSpPr>
        <p:spPr>
          <a:xfrm>
            <a:off x="2500800" y="2503489"/>
            <a:ext cx="8805333" cy="619125"/>
          </a:xfrm>
        </p:spPr>
        <p:txBody>
          <a:bodyPr anchor="b"/>
          <a:lstStyle>
            <a:lvl1pPr>
              <a:defRPr sz="3200"/>
            </a:lvl1pPr>
          </a:lstStyle>
          <a:p>
            <a:pPr lvl="0"/>
            <a:r>
              <a:rPr lang="en-US" noProof="0"/>
              <a:t>Click to edit Master title style</a:t>
            </a:r>
            <a:endParaRPr lang="en-US" noProof="0" dirty="0"/>
          </a:p>
        </p:txBody>
      </p:sp>
      <p:sp>
        <p:nvSpPr>
          <p:cNvPr id="3077" name="Rectangle 9"/>
          <p:cNvSpPr>
            <a:spLocks noGrp="1" noChangeArrowheads="1"/>
          </p:cNvSpPr>
          <p:nvPr>
            <p:ph type="subTitle" idx="1"/>
          </p:nvPr>
        </p:nvSpPr>
        <p:spPr>
          <a:xfrm>
            <a:off x="2500800" y="3133726"/>
            <a:ext cx="8805333" cy="619125"/>
          </a:xfrm>
        </p:spPr>
        <p:txBody>
          <a:bodyPr/>
          <a:lstStyle>
            <a:lvl1pPr>
              <a:defRPr>
                <a:solidFill>
                  <a:schemeClr val="tx1"/>
                </a:solidFill>
              </a:defRPr>
            </a:lvl1pPr>
          </a:lstStyle>
          <a:p>
            <a:pPr lvl="0"/>
            <a:r>
              <a:rPr lang="en-US" noProof="0"/>
              <a:t>Click to edit Master subtitle style</a:t>
            </a:r>
          </a:p>
        </p:txBody>
      </p:sp>
      <p:sp>
        <p:nvSpPr>
          <p:cNvPr id="6" name="Date Placeholder 5"/>
          <p:cNvSpPr>
            <a:spLocks noGrp="1" noChangeArrowheads="1"/>
          </p:cNvSpPr>
          <p:nvPr>
            <p:ph type="dt" sz="quarter" idx="10"/>
          </p:nvPr>
        </p:nvSpPr>
        <p:spPr bwMode="auto">
          <a:xfrm>
            <a:off x="2500800" y="4978800"/>
            <a:ext cx="3858683" cy="1984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lvl1pPr eaLnBrk="1" hangingPunct="1">
              <a:defRPr sz="1300"/>
            </a:lvl1pPr>
          </a:lstStyle>
          <a:p>
            <a:pPr>
              <a:defRPr/>
            </a:pPr>
            <a:endParaRPr lang="en-US" dirty="0"/>
          </a:p>
        </p:txBody>
      </p:sp>
    </p:spTree>
    <p:extLst>
      <p:ext uri="{BB962C8B-B14F-4D97-AF65-F5344CB8AC3E}">
        <p14:creationId xmlns:p14="http://schemas.microsoft.com/office/powerpoint/2010/main" val="42576104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4977341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Divider Slide">
    <p:bg>
      <p:bgPr>
        <a:solidFill>
          <a:schemeClr val="tx2"/>
        </a:solidFill>
        <a:effectLst/>
      </p:bgPr>
    </p:bg>
    <p:spTree>
      <p:nvGrpSpPr>
        <p:cNvPr id="1" name=""/>
        <p:cNvGrpSpPr/>
        <p:nvPr/>
      </p:nvGrpSpPr>
      <p:grpSpPr>
        <a:xfrm>
          <a:off x="0" y="0"/>
          <a:ext cx="0" cy="0"/>
          <a:chOff x="0" y="0"/>
          <a:chExt cx="0" cy="0"/>
        </a:xfrm>
      </p:grpSpPr>
      <p:pic>
        <p:nvPicPr>
          <p:cNvPr id="4" name="Picture 8" descr="ESB_Powerpoint_design_background2 150dpi no logo.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ESB_brandmark_strapline_adobe_rgb.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36151" y="487364"/>
            <a:ext cx="16594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7"/>
          <p:cNvSpPr>
            <a:spLocks noGrp="1" noChangeArrowheads="1"/>
          </p:cNvSpPr>
          <p:nvPr>
            <p:ph type="title"/>
          </p:nvPr>
        </p:nvSpPr>
        <p:spPr bwMode="auto">
          <a:xfrm>
            <a:off x="2500800" y="2503489"/>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defRPr sz="3200"/>
            </a:lvl1pPr>
          </a:lstStyle>
          <a:p>
            <a:pPr lvl="0"/>
            <a:r>
              <a:rPr lang="en-US"/>
              <a:t>Click to edit Master title style</a:t>
            </a:r>
            <a:endParaRPr lang="en-US" dirty="0"/>
          </a:p>
        </p:txBody>
      </p:sp>
      <p:sp>
        <p:nvSpPr>
          <p:cNvPr id="10" name="Rectangle 18"/>
          <p:cNvSpPr>
            <a:spLocks noGrp="1" noChangeArrowheads="1"/>
          </p:cNvSpPr>
          <p:nvPr>
            <p:ph idx="1"/>
          </p:nvPr>
        </p:nvSpPr>
        <p:spPr bwMode="auto">
          <a:xfrm>
            <a:off x="2500800" y="3133726"/>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11600866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2517" y="1465794"/>
            <a:ext cx="10830983" cy="2852737"/>
          </a:xfrm>
        </p:spPr>
        <p:txBody>
          <a:bodyPr anchor="b"/>
          <a:lstStyle>
            <a:lvl1pPr>
              <a:defRPr sz="6000"/>
            </a:lvl1pPr>
          </a:lstStyle>
          <a:p>
            <a:r>
              <a:rPr lang="en-US"/>
              <a:t>Click to edit Master title style</a:t>
            </a:r>
            <a:endParaRPr lang="en-IE" dirty="0"/>
          </a:p>
        </p:txBody>
      </p:sp>
      <p:sp>
        <p:nvSpPr>
          <p:cNvPr id="3" name="Text Placeholder 2"/>
          <p:cNvSpPr>
            <a:spLocks noGrp="1"/>
          </p:cNvSpPr>
          <p:nvPr>
            <p:ph type="body" idx="1"/>
          </p:nvPr>
        </p:nvSpPr>
        <p:spPr>
          <a:xfrm>
            <a:off x="662517" y="4345519"/>
            <a:ext cx="1083098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18343213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62518" y="1111250"/>
            <a:ext cx="5312833" cy="4735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Content Placeholder 3"/>
          <p:cNvSpPr>
            <a:spLocks noGrp="1"/>
          </p:cNvSpPr>
          <p:nvPr>
            <p:ph sz="half" idx="2"/>
          </p:nvPr>
        </p:nvSpPr>
        <p:spPr>
          <a:xfrm>
            <a:off x="6178551" y="1111250"/>
            <a:ext cx="5314949" cy="4735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18951704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2518" y="160868"/>
            <a:ext cx="9136239" cy="812801"/>
          </a:xfrm>
        </p:spPr>
        <p:txBody>
          <a:bodyPr anchor="ctr" anchorCtr="0"/>
          <a:lstStyle/>
          <a:p>
            <a:r>
              <a:rPr lang="en-US"/>
              <a:t>Click to edit Master title style</a:t>
            </a:r>
            <a:endParaRPr lang="en-IE"/>
          </a:p>
        </p:txBody>
      </p:sp>
      <p:sp>
        <p:nvSpPr>
          <p:cNvPr id="3" name="Text Placeholder 2"/>
          <p:cNvSpPr>
            <a:spLocks noGrp="1"/>
          </p:cNvSpPr>
          <p:nvPr>
            <p:ph type="body" idx="1"/>
          </p:nvPr>
        </p:nvSpPr>
        <p:spPr>
          <a:xfrm>
            <a:off x="662518" y="1116013"/>
            <a:ext cx="53128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2518" y="1939925"/>
            <a:ext cx="5312833" cy="390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8551" y="1116013"/>
            <a:ext cx="531494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8551" y="1939925"/>
            <a:ext cx="5314949" cy="390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2215863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33838329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50"/>
          <p:cNvSpPr>
            <a:spLocks noGrp="1"/>
          </p:cNvSpPr>
          <p:nvPr>
            <p:ph type="ftr" sz="quarter" idx="10"/>
          </p:nvPr>
        </p:nvSpPr>
        <p:spPr/>
        <p:txBody>
          <a:bodyPr/>
          <a:lstStyle>
            <a:lvl1pPr>
              <a:defRPr/>
            </a:lvl1pPr>
          </a:lstStyle>
          <a:p>
            <a:pPr>
              <a:defRPr/>
            </a:pPr>
            <a:r>
              <a:rPr lang="en-IE" altLang="en-US">
                <a:solidFill>
                  <a:srgbClr val="336699"/>
                </a:solidFill>
              </a:rPr>
              <a:t>Footer</a:t>
            </a:r>
          </a:p>
        </p:txBody>
      </p:sp>
    </p:spTree>
    <p:extLst>
      <p:ext uri="{BB962C8B-B14F-4D97-AF65-F5344CB8AC3E}">
        <p14:creationId xmlns:p14="http://schemas.microsoft.com/office/powerpoint/2010/main" val="306888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119092714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quarter" idx="1"/>
          </p:nvPr>
        </p:nvSpPr>
        <p:spPr>
          <a:xfrm>
            <a:off x="662518" y="12747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78551" y="12747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quarter" idx="3"/>
          </p:nvPr>
        </p:nvSpPr>
        <p:spPr>
          <a:xfrm>
            <a:off x="662518" y="36369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Content Placeholder 5"/>
          <p:cNvSpPr>
            <a:spLocks noGrp="1"/>
          </p:cNvSpPr>
          <p:nvPr>
            <p:ph sz="quarter" idx="4"/>
          </p:nvPr>
        </p:nvSpPr>
        <p:spPr>
          <a:xfrm>
            <a:off x="6178551" y="36369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3564562163"/>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quarter" idx="1"/>
          </p:nvPr>
        </p:nvSpPr>
        <p:spPr>
          <a:xfrm>
            <a:off x="662518" y="12747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62518" y="36369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half" idx="3"/>
          </p:nvPr>
        </p:nvSpPr>
        <p:spPr>
          <a:xfrm>
            <a:off x="6178551" y="1274763"/>
            <a:ext cx="53149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263041908"/>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quarter" idx="1"/>
          </p:nvPr>
        </p:nvSpPr>
        <p:spPr>
          <a:xfrm>
            <a:off x="662518" y="12747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78551" y="12747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half" idx="3"/>
          </p:nvPr>
        </p:nvSpPr>
        <p:spPr>
          <a:xfrm>
            <a:off x="662518" y="3636963"/>
            <a:ext cx="108309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2603945234"/>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able Placeholder 2"/>
          <p:cNvSpPr>
            <a:spLocks noGrp="1"/>
          </p:cNvSpPr>
          <p:nvPr>
            <p:ph type="tbl" idx="1"/>
          </p:nvPr>
        </p:nvSpPr>
        <p:spPr>
          <a:xfrm>
            <a:off x="662518" y="1274763"/>
            <a:ext cx="10830983" cy="4572000"/>
          </a:xfrm>
        </p:spPr>
        <p:txBody>
          <a:bodyPr/>
          <a:lstStyle/>
          <a:p>
            <a:pPr lvl="0"/>
            <a:r>
              <a:rPr lang="en-US" noProof="0"/>
              <a:t>Click icon to add table</a:t>
            </a:r>
            <a:endParaRPr lang="en-IE" noProof="0" dirty="0"/>
          </a:p>
        </p:txBody>
      </p:sp>
      <p:sp>
        <p:nvSpPr>
          <p:cNvPr id="4"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3927023373"/>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108309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62518" y="3636963"/>
            <a:ext cx="108309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127544836"/>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8551" y="1274763"/>
            <a:ext cx="53149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1266208090"/>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78551" y="12747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quarter" idx="3"/>
          </p:nvPr>
        </p:nvSpPr>
        <p:spPr>
          <a:xfrm>
            <a:off x="6178551" y="36369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0"/>
          <p:cNvSpPr>
            <a:spLocks noGrp="1"/>
          </p:cNvSpPr>
          <p:nvPr>
            <p:ph type="ftr" sz="quarter" idx="10"/>
          </p:nvPr>
        </p:nvSpPr>
        <p:spPr/>
        <p:txBody>
          <a:bodyPr/>
          <a:lstStyle>
            <a:lvl1pPr>
              <a:defRPr>
                <a:solidFill>
                  <a:schemeClr val="tx2"/>
                </a:solidFill>
              </a:defRPr>
            </a:lvl1pPr>
          </a:lstStyle>
          <a:p>
            <a:pPr>
              <a:defRPr/>
            </a:pPr>
            <a:r>
              <a:rPr lang="en-IE"/>
              <a:t>IT Services, BSC</a:t>
            </a:r>
            <a:endParaRPr lang="en-IE" dirty="0"/>
          </a:p>
        </p:txBody>
      </p:sp>
    </p:spTree>
    <p:extLst>
      <p:ext uri="{BB962C8B-B14F-4D97-AF65-F5344CB8AC3E}">
        <p14:creationId xmlns:p14="http://schemas.microsoft.com/office/powerpoint/2010/main" val="193455415"/>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hart Placeholder 2"/>
          <p:cNvSpPr>
            <a:spLocks noGrp="1"/>
          </p:cNvSpPr>
          <p:nvPr>
            <p:ph type="chart" idx="1"/>
          </p:nvPr>
        </p:nvSpPr>
        <p:spPr>
          <a:xfrm>
            <a:off x="662518" y="1274763"/>
            <a:ext cx="10830983" cy="4572000"/>
          </a:xfrm>
        </p:spPr>
        <p:txBody>
          <a:bodyPr/>
          <a:lstStyle/>
          <a:p>
            <a:pPr lvl="0"/>
            <a:r>
              <a:rPr lang="en-US" noProof="0"/>
              <a:t>Click icon to add chart</a:t>
            </a:r>
            <a:endParaRPr lang="en-IE" noProof="0" dirty="0"/>
          </a:p>
        </p:txBody>
      </p:sp>
      <p:sp>
        <p:nvSpPr>
          <p:cNvPr id="4" name="Footer Placeholder 50"/>
          <p:cNvSpPr>
            <a:spLocks noGrp="1"/>
          </p:cNvSpPr>
          <p:nvPr>
            <p:ph type="ftr" sz="quarter" idx="10"/>
          </p:nvPr>
        </p:nvSpPr>
        <p:spPr/>
        <p:txBody>
          <a:bodyPr/>
          <a:lstStyle>
            <a:lvl1pPr>
              <a:defRPr/>
            </a:lvl1pPr>
          </a:lstStyle>
          <a:p>
            <a:pPr>
              <a:defRPr/>
            </a:pPr>
            <a:r>
              <a:rPr lang="en-IE" dirty="0"/>
              <a:t>IT Services, BSC</a:t>
            </a:r>
          </a:p>
        </p:txBody>
      </p:sp>
    </p:spTree>
    <p:extLst>
      <p:ext uri="{BB962C8B-B14F-4D97-AF65-F5344CB8AC3E}">
        <p14:creationId xmlns:p14="http://schemas.microsoft.com/office/powerpoint/2010/main" val="2499343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178551" y="1274763"/>
            <a:ext cx="53149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261520406"/>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60400" y="398464"/>
            <a:ext cx="9169400" cy="536575"/>
          </a:xfrm>
        </p:spPr>
        <p:txBody>
          <a:bodyPr/>
          <a:lstStyle/>
          <a:p>
            <a:r>
              <a:rPr lang="en-US"/>
              <a:t>Click to edit Master title style</a:t>
            </a:r>
            <a:endParaRPr lang="en-IE"/>
          </a:p>
        </p:txBody>
      </p:sp>
      <p:sp>
        <p:nvSpPr>
          <p:cNvPr id="3" name="Text Placeholder 2"/>
          <p:cNvSpPr>
            <a:spLocks noGrp="1"/>
          </p:cNvSpPr>
          <p:nvPr>
            <p:ph type="body" sz="half" idx="1"/>
          </p:nvPr>
        </p:nvSpPr>
        <p:spPr>
          <a:xfrm>
            <a:off x="662518" y="1274763"/>
            <a:ext cx="53128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Online Image Placeholder 3"/>
          <p:cNvSpPr>
            <a:spLocks noGrp="1"/>
          </p:cNvSpPr>
          <p:nvPr>
            <p:ph type="clipArt" sz="half" idx="2"/>
          </p:nvPr>
        </p:nvSpPr>
        <p:spPr>
          <a:xfrm>
            <a:off x="6178551" y="1274763"/>
            <a:ext cx="5314949" cy="4572000"/>
          </a:xfrm>
        </p:spPr>
        <p:txBody>
          <a:bodyPr/>
          <a:lstStyle/>
          <a:p>
            <a:pPr lvl="0"/>
            <a:r>
              <a:rPr lang="en-US" noProof="0"/>
              <a:t>Click icon to add online image</a:t>
            </a:r>
            <a:endParaRPr lang="en-IE" noProof="0" dirty="0"/>
          </a:p>
        </p:txBody>
      </p:sp>
      <p:sp>
        <p:nvSpPr>
          <p:cNvPr id="5" name="Footer Placeholder 50"/>
          <p:cNvSpPr>
            <a:spLocks noGrp="1"/>
          </p:cNvSpPr>
          <p:nvPr>
            <p:ph type="ftr" sz="quarter" idx="10"/>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14445863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32309657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Blank ">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buClr>
                <a:srgbClr val="A59D95"/>
              </a:buClr>
              <a:defRPr/>
            </a:pPr>
            <a:endParaRPr lang="en-IE" dirty="0"/>
          </a:p>
        </p:txBody>
      </p:sp>
    </p:spTree>
    <p:extLst>
      <p:ext uri="{BB962C8B-B14F-4D97-AF65-F5344CB8AC3E}">
        <p14:creationId xmlns:p14="http://schemas.microsoft.com/office/powerpoint/2010/main" val="8168937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Content Layout No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5" name="Content Placeholder 4"/>
          <p:cNvSpPr>
            <a:spLocks noGrp="1"/>
          </p:cNvSpPr>
          <p:nvPr>
            <p:ph sz="quarter" idx="11"/>
          </p:nvPr>
        </p:nvSpPr>
        <p:spPr>
          <a:xfrm>
            <a:off x="574431" y="1273995"/>
            <a:ext cx="10918927" cy="4572000"/>
          </a:xfrm>
        </p:spPr>
        <p:txBody>
          <a:bodyPr/>
          <a:lstStyle>
            <a:lvl1pPr>
              <a:spcAft>
                <a:spcPts val="600"/>
              </a:spcAf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4" name="Footer Placeholder 50"/>
          <p:cNvSpPr>
            <a:spLocks noGrp="1"/>
          </p:cNvSpPr>
          <p:nvPr>
            <p:ph type="ftr" sz="quarter" idx="12"/>
          </p:nvPr>
        </p:nvSpPr>
        <p:spPr/>
        <p:txBody>
          <a:bodyPr/>
          <a:lstStyle>
            <a:lvl1pPr>
              <a:defRPr/>
            </a:lvl1pPr>
          </a:lstStyle>
          <a:p>
            <a:pPr>
              <a:defRPr/>
            </a:pPr>
            <a:r>
              <a:rPr lang="en-IE"/>
              <a:t>IT Services, BSC</a:t>
            </a:r>
            <a:endParaRPr lang="en-IE" dirty="0"/>
          </a:p>
        </p:txBody>
      </p:sp>
    </p:spTree>
    <p:extLst>
      <p:ext uri="{BB962C8B-B14F-4D97-AF65-F5344CB8AC3E}">
        <p14:creationId xmlns:p14="http://schemas.microsoft.com/office/powerpoint/2010/main" val="165875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60400" y="398464"/>
            <a:ext cx="9169400" cy="536575"/>
          </a:xfrm>
        </p:spPr>
        <p:txBody>
          <a:bodyPr/>
          <a:lstStyle/>
          <a:p>
            <a:r>
              <a:rPr lang="en-US"/>
              <a:t>Click to edit Master title style</a:t>
            </a:r>
            <a:endParaRPr lang="en-IE"/>
          </a:p>
        </p:txBody>
      </p:sp>
      <p:sp>
        <p:nvSpPr>
          <p:cNvPr id="3" name="Content Placeholder 2"/>
          <p:cNvSpPr>
            <a:spLocks noGrp="1"/>
          </p:cNvSpPr>
          <p:nvPr>
            <p:ph sz="quarter" idx="1"/>
          </p:nvPr>
        </p:nvSpPr>
        <p:spPr>
          <a:xfrm>
            <a:off x="662518" y="12747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78551" y="12747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quarter" idx="3"/>
          </p:nvPr>
        </p:nvSpPr>
        <p:spPr>
          <a:xfrm>
            <a:off x="662518" y="3636963"/>
            <a:ext cx="531283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Content Placeholder 5"/>
          <p:cNvSpPr>
            <a:spLocks noGrp="1"/>
          </p:cNvSpPr>
          <p:nvPr>
            <p:ph sz="quarter" idx="4"/>
          </p:nvPr>
        </p:nvSpPr>
        <p:spPr>
          <a:xfrm>
            <a:off x="6178551" y="3636963"/>
            <a:ext cx="5314949"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50"/>
          <p:cNvSpPr>
            <a:spLocks noGrp="1"/>
          </p:cNvSpPr>
          <p:nvPr>
            <p:ph type="ftr" sz="quarter" idx="10"/>
          </p:nvPr>
        </p:nvSpPr>
        <p:spPr/>
        <p:txBody>
          <a:bodyPr/>
          <a:lstStyle>
            <a:lvl1pPr>
              <a:defRPr/>
            </a:lvl1pPr>
          </a:lstStyle>
          <a:p>
            <a:endParaRPr lang="en-IE"/>
          </a:p>
        </p:txBody>
      </p:sp>
    </p:spTree>
    <p:extLst>
      <p:ext uri="{BB962C8B-B14F-4D97-AF65-F5344CB8AC3E}">
        <p14:creationId xmlns:p14="http://schemas.microsoft.com/office/powerpoint/2010/main" val="218721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jpe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5.jpe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2.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theme" Target="../theme/theme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2.jpe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theme" Target="../theme/theme5.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image" Target="../media/image2.jpeg"/><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46" descr="ESB_Powerpoint_design_background3.jpg"/>
          <p:cNvPicPr>
            <a:picLocks noChangeAspect="1"/>
          </p:cNvPicPr>
          <p:nvPr/>
        </p:nvPicPr>
        <p:blipFill>
          <a:blip r:embed="rId22" cstate="email">
            <a:extLst>
              <a:ext uri="{28A0092B-C50C-407E-A947-70E740481C1C}">
                <a14:useLocalDpi xmlns:a14="http://schemas.microsoft.com/office/drawing/2010/main"/>
              </a:ext>
            </a:extLst>
          </a:blip>
          <a:srcRect/>
          <a:stretch>
            <a:fillRect/>
          </a:stretch>
        </p:blipFill>
        <p:spPr bwMode="auto">
          <a:xfrm>
            <a:off x="0" y="63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0"/>
          <p:cNvSpPr>
            <a:spLocks noGrp="1" noChangeArrowheads="1"/>
          </p:cNvSpPr>
          <p:nvPr>
            <p:ph type="title"/>
          </p:nvPr>
        </p:nvSpPr>
        <p:spPr bwMode="auto">
          <a:xfrm>
            <a:off x="660400" y="398464"/>
            <a:ext cx="9169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horz" wrap="square" lIns="0" tIns="59454" rIns="118909" bIns="59454" numCol="1" anchor="t" anchorCtr="0" compatLnSpc="1">
            <a:prstTxWarp prst="textNoShape">
              <a:avLst/>
            </a:prstTxWarp>
          </a:bodyPr>
          <a:lstStyle/>
          <a:p>
            <a:pPr lvl="0"/>
            <a:r>
              <a:rPr lang="en-US"/>
              <a:t>Click to edit Master title style</a:t>
            </a:r>
            <a:endParaRPr lang="en-GB"/>
          </a:p>
        </p:txBody>
      </p:sp>
      <p:pic>
        <p:nvPicPr>
          <p:cNvPr id="1028" name="Picture 47" descr="ESB_brandmark_strapline_adobe_rgb.jpg"/>
          <p:cNvPicPr>
            <a:picLocks noChangeAspect="1"/>
          </p:cNvPicPr>
          <p:nvPr/>
        </p:nvPicPr>
        <p:blipFill>
          <a:blip r:embed="rId23" cstate="email">
            <a:extLst>
              <a:ext uri="{28A0092B-C50C-407E-A947-70E740481C1C}">
                <a14:useLocalDpi xmlns:a14="http://schemas.microsoft.com/office/drawing/2010/main"/>
              </a:ext>
            </a:extLst>
          </a:blip>
          <a:srcRect/>
          <a:stretch>
            <a:fillRect/>
          </a:stretch>
        </p:blipFill>
        <p:spPr bwMode="auto">
          <a:xfrm>
            <a:off x="9836151" y="487364"/>
            <a:ext cx="16594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9"/>
          <p:cNvSpPr>
            <a:spLocks noGrp="1" noChangeArrowheads="1"/>
          </p:cNvSpPr>
          <p:nvPr>
            <p:ph type="body" idx="1"/>
          </p:nvPr>
        </p:nvSpPr>
        <p:spPr bwMode="auto">
          <a:xfrm>
            <a:off x="662518" y="1111250"/>
            <a:ext cx="10830983"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4489" rIns="88977" bIns="44489" numCol="1" anchor="t" anchorCtr="0" compatLnSpc="1">
            <a:prstTxWarp prst="textNoShape">
              <a:avLst/>
            </a:prstTxWarp>
          </a:bodyPr>
          <a:lstStyle/>
          <a:p>
            <a:pPr lvl="0"/>
            <a:r>
              <a:rPr lang="en-GB"/>
              <a:t>Click to edit Master text styles</a:t>
            </a:r>
          </a:p>
          <a:p>
            <a:pPr lvl="1"/>
            <a:r>
              <a:rPr lang="en-GB"/>
              <a:t>Click to edit Master text styles</a:t>
            </a:r>
          </a:p>
          <a:p>
            <a:pPr lvl="2"/>
            <a:r>
              <a:rPr lang="en-GB"/>
              <a:t>Third level</a:t>
            </a:r>
          </a:p>
          <a:p>
            <a:pPr lvl="3"/>
            <a:r>
              <a:rPr lang="en-GB"/>
              <a:t>Fourth level</a:t>
            </a:r>
          </a:p>
          <a:p>
            <a:pPr lvl="4"/>
            <a:r>
              <a:rPr lang="en-GB"/>
              <a:t>Fifth level</a:t>
            </a:r>
          </a:p>
        </p:txBody>
      </p:sp>
      <p:sp>
        <p:nvSpPr>
          <p:cNvPr id="1410060" name="Text Box 12"/>
          <p:cNvSpPr txBox="1">
            <a:spLocks noChangeArrowheads="1"/>
          </p:cNvSpPr>
          <p:nvPr/>
        </p:nvSpPr>
        <p:spPr bwMode="auto">
          <a:xfrm>
            <a:off x="80434" y="6523038"/>
            <a:ext cx="582084" cy="228600"/>
          </a:xfrm>
          <a:prstGeom prst="rect">
            <a:avLst/>
          </a:prstGeom>
          <a:noFill/>
          <a:ln w="9525" algn="ctr">
            <a:noFill/>
            <a:miter lim="800000"/>
            <a:headEnd/>
            <a:tailEnd/>
          </a:ln>
          <a:effectLst/>
        </p:spPr>
        <p:txBody>
          <a:bodyPr>
            <a:spAutoFit/>
          </a:bodyPr>
          <a:lstStyle>
            <a:lvl1pPr defTabSz="684213">
              <a:defRPr>
                <a:solidFill>
                  <a:schemeClr val="tx1"/>
                </a:solidFill>
                <a:latin typeface="Arial" panose="020B0604020202020204" pitchFamily="34" charset="0"/>
                <a:cs typeface="Arial" panose="020B0604020202020204" pitchFamily="34" charset="0"/>
              </a:defRPr>
            </a:lvl1pPr>
            <a:lvl2pPr marL="742950" indent="-285750" defTabSz="684213">
              <a:defRPr>
                <a:solidFill>
                  <a:schemeClr val="tx1"/>
                </a:solidFill>
                <a:latin typeface="Arial" panose="020B0604020202020204" pitchFamily="34" charset="0"/>
                <a:cs typeface="Arial" panose="020B0604020202020204" pitchFamily="34" charset="0"/>
              </a:defRPr>
            </a:lvl2pPr>
            <a:lvl3pPr marL="1143000" indent="-228600" defTabSz="684213">
              <a:defRPr>
                <a:solidFill>
                  <a:schemeClr val="tx1"/>
                </a:solidFill>
                <a:latin typeface="Arial" panose="020B0604020202020204" pitchFamily="34" charset="0"/>
                <a:cs typeface="Arial" panose="020B0604020202020204" pitchFamily="34" charset="0"/>
              </a:defRPr>
            </a:lvl3pPr>
            <a:lvl4pPr marL="1600200" indent="-228600" defTabSz="684213">
              <a:defRPr>
                <a:solidFill>
                  <a:schemeClr val="tx1"/>
                </a:solidFill>
                <a:latin typeface="Arial" panose="020B0604020202020204" pitchFamily="34" charset="0"/>
                <a:cs typeface="Arial" panose="020B0604020202020204" pitchFamily="34" charset="0"/>
              </a:defRPr>
            </a:lvl4pPr>
            <a:lvl5pPr marL="2057400" indent="-228600" defTabSz="684213">
              <a:defRPr>
                <a:solidFill>
                  <a:schemeClr val="tx1"/>
                </a:solidFill>
                <a:latin typeface="Arial" panose="020B0604020202020204" pitchFamily="34" charset="0"/>
                <a:cs typeface="Arial" panose="020B0604020202020204" pitchFamily="34" charset="0"/>
              </a:defRPr>
            </a:lvl5pPr>
            <a:lvl6pPr marL="25146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ct val="50000"/>
              </a:spcAft>
              <a:buClr>
                <a:schemeClr val="bg1"/>
              </a:buClr>
              <a:buSzPct val="25000"/>
              <a:buFont typeface="Wingdings" panose="05000000000000000000" pitchFamily="2" charset="2"/>
              <a:buNone/>
              <a:defRPr/>
            </a:pPr>
            <a:fld id="{DBD2DFD5-10D2-4B25-9000-3702DC33C19A}" type="slidenum">
              <a:rPr lang="en-US" sz="1000" smtClean="0">
                <a:solidFill>
                  <a:srgbClr val="FFFFFF"/>
                </a:solidFill>
              </a:rPr>
              <a:pPr algn="ctr">
                <a:lnSpc>
                  <a:spcPct val="90000"/>
                </a:lnSpc>
                <a:spcAft>
                  <a:spcPct val="50000"/>
                </a:spcAft>
                <a:buClr>
                  <a:schemeClr val="bg1"/>
                </a:buClr>
                <a:buSzPct val="25000"/>
                <a:buFont typeface="Wingdings" panose="05000000000000000000" pitchFamily="2" charset="2"/>
                <a:buNone/>
                <a:defRPr/>
              </a:pPr>
              <a:t>‹#›</a:t>
            </a:fld>
            <a:endParaRPr lang="en-US" sz="1000" dirty="0">
              <a:solidFill>
                <a:srgbClr val="FFFFFF"/>
              </a:solidFill>
            </a:endParaRPr>
          </a:p>
        </p:txBody>
      </p:sp>
      <p:sp>
        <p:nvSpPr>
          <p:cNvPr id="51" name="Footer Placeholder 50"/>
          <p:cNvSpPr>
            <a:spLocks noGrp="1"/>
          </p:cNvSpPr>
          <p:nvPr>
            <p:ph type="ftr" sz="quarter" idx="3"/>
          </p:nvPr>
        </p:nvSpPr>
        <p:spPr>
          <a:xfrm>
            <a:off x="5327651" y="6538913"/>
            <a:ext cx="5494867" cy="196850"/>
          </a:xfrm>
          <a:prstGeom prst="rect">
            <a:avLst/>
          </a:prstGeom>
        </p:spPr>
        <p:txBody>
          <a:bodyPr vert="horz" wrap="square" lIns="91440" tIns="45720" rIns="91440" bIns="45720" numCol="1" anchor="ctr" anchorCtr="0" compatLnSpc="1">
            <a:prstTxWarp prst="textNoShape">
              <a:avLst/>
            </a:prstTxWarp>
          </a:bodyPr>
          <a:lstStyle>
            <a:lvl1pPr eaLnBrk="0" hangingPunct="0">
              <a:lnSpc>
                <a:spcPct val="90000"/>
              </a:lnSpc>
              <a:spcAft>
                <a:spcPct val="50000"/>
              </a:spcAft>
              <a:buClr>
                <a:schemeClr val="bg1"/>
              </a:buClr>
              <a:buSzPct val="25000"/>
              <a:buFont typeface="Wingdings" panose="05000000000000000000" pitchFamily="2" charset="2"/>
              <a:buNone/>
              <a:defRPr sz="1000">
                <a:solidFill>
                  <a:srgbClr val="FFFFFF"/>
                </a:solidFill>
              </a:defRPr>
            </a:lvl1pPr>
          </a:lstStyle>
          <a:p>
            <a:endParaRPr lang="en-IE"/>
          </a:p>
        </p:txBody>
      </p:sp>
      <p:sp>
        <p:nvSpPr>
          <p:cNvPr id="54" name="Footer Placeholder 50"/>
          <p:cNvSpPr txBox="1">
            <a:spLocks/>
          </p:cNvSpPr>
          <p:nvPr/>
        </p:nvSpPr>
        <p:spPr>
          <a:xfrm>
            <a:off x="10615085" y="6454776"/>
            <a:ext cx="1246716" cy="365125"/>
          </a:xfrm>
          <a:prstGeom prst="rect">
            <a:avLst/>
          </a:prstGeom>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ct val="50000"/>
              </a:spcAft>
              <a:buClr>
                <a:schemeClr val="bg1"/>
              </a:buClr>
              <a:buSzPct val="25000"/>
              <a:buFont typeface="Wingdings" panose="05000000000000000000" pitchFamily="2" charset="2"/>
              <a:buNone/>
              <a:defRPr/>
            </a:pPr>
            <a:r>
              <a:rPr lang="en-IE" sz="1000" b="1" dirty="0">
                <a:solidFill>
                  <a:srgbClr val="FFFFFF"/>
                </a:solidFill>
              </a:rPr>
              <a:t> esb.ie</a:t>
            </a:r>
          </a:p>
        </p:txBody>
      </p:sp>
      <p:sp>
        <p:nvSpPr>
          <p:cNvPr id="10" name="Rectangle 13"/>
          <p:cNvSpPr>
            <a:spLocks noChangeArrowheads="1"/>
          </p:cNvSpPr>
          <p:nvPr/>
        </p:nvSpPr>
        <p:spPr bwMode="auto">
          <a:xfrm>
            <a:off x="662518" y="976313"/>
            <a:ext cx="10830983" cy="42862"/>
          </a:xfrm>
          <a:prstGeom prst="rect">
            <a:avLst/>
          </a:prstGeom>
          <a:gradFill rotWithShape="0">
            <a:gsLst>
              <a:gs pos="0">
                <a:srgbClr val="110352"/>
              </a:gs>
              <a:gs pos="12000">
                <a:srgbClr val="110352"/>
              </a:gs>
              <a:gs pos="100000">
                <a:srgbClr val="00B2EF"/>
              </a:gs>
            </a:gsLst>
            <a:lin ang="1800000"/>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889000">
              <a:defRPr sz="1000" b="1">
                <a:solidFill>
                  <a:schemeClr val="tx1"/>
                </a:solidFill>
                <a:latin typeface="Arial" panose="020B0604020202020204" pitchFamily="34" charset="0"/>
                <a:cs typeface="Arial" panose="020B0604020202020204" pitchFamily="34" charset="0"/>
              </a:defRPr>
            </a:lvl1pPr>
            <a:lvl2pPr marL="742950" indent="-285750" defTabSz="889000">
              <a:defRPr sz="1000" b="1">
                <a:solidFill>
                  <a:schemeClr val="tx1"/>
                </a:solidFill>
                <a:latin typeface="Arial" panose="020B0604020202020204" pitchFamily="34" charset="0"/>
                <a:cs typeface="Arial" panose="020B0604020202020204" pitchFamily="34" charset="0"/>
              </a:defRPr>
            </a:lvl2pPr>
            <a:lvl3pPr marL="1143000" indent="-228600" defTabSz="889000">
              <a:defRPr sz="1000" b="1">
                <a:solidFill>
                  <a:schemeClr val="tx1"/>
                </a:solidFill>
                <a:latin typeface="Arial" panose="020B0604020202020204" pitchFamily="34" charset="0"/>
                <a:cs typeface="Arial" panose="020B0604020202020204" pitchFamily="34" charset="0"/>
              </a:defRPr>
            </a:lvl3pPr>
            <a:lvl4pPr marL="1600200" indent="-228600" defTabSz="889000">
              <a:defRPr sz="1000" b="1">
                <a:solidFill>
                  <a:schemeClr val="tx1"/>
                </a:solidFill>
                <a:latin typeface="Arial" panose="020B0604020202020204" pitchFamily="34" charset="0"/>
                <a:cs typeface="Arial" panose="020B0604020202020204" pitchFamily="34" charset="0"/>
              </a:defRPr>
            </a:lvl4pPr>
            <a:lvl5pPr marL="2057400" indent="-228600" defTabSz="889000">
              <a:defRPr sz="1000" b="1">
                <a:solidFill>
                  <a:schemeClr val="tx1"/>
                </a:solidFill>
                <a:latin typeface="Arial" panose="020B0604020202020204" pitchFamily="34" charset="0"/>
                <a:cs typeface="Arial" panose="020B0604020202020204" pitchFamily="34" charset="0"/>
              </a:defRPr>
            </a:lvl5pPr>
            <a:lvl6pPr marL="25146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nSpc>
                <a:spcPct val="90000"/>
              </a:lnSpc>
              <a:spcAft>
                <a:spcPct val="50000"/>
              </a:spcAft>
              <a:buClr>
                <a:schemeClr val="bg1"/>
              </a:buClr>
              <a:buSzPct val="25000"/>
              <a:buFont typeface="Wingdings" panose="05000000000000000000" pitchFamily="2" charset="2"/>
              <a:buNone/>
              <a:defRPr/>
            </a:pPr>
            <a:endParaRPr lang="en-IE" sz="1000" dirty="0"/>
          </a:p>
        </p:txBody>
      </p:sp>
    </p:spTree>
    <p:extLst>
      <p:ext uri="{BB962C8B-B14F-4D97-AF65-F5344CB8AC3E}">
        <p14:creationId xmlns:p14="http://schemas.microsoft.com/office/powerpoint/2010/main" val="3556158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rtl="0" eaLnBrk="1" fontAlgn="base" hangingPunct="1">
        <a:spcBef>
          <a:spcPct val="0"/>
        </a:spcBef>
        <a:spcAft>
          <a:spcPct val="0"/>
        </a:spcAft>
        <a:defRPr sz="2400" b="1" kern="1200">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8" descr="ESB_Powerpoint_design_background2 150dpi no logo.jpg"/>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ESB_brandmark_strapline_adobe_rgb.jp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836151" y="487364"/>
            <a:ext cx="16594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7"/>
          <p:cNvSpPr>
            <a:spLocks noGrp="1" noChangeArrowheads="1"/>
          </p:cNvSpPr>
          <p:nvPr>
            <p:ph type="title"/>
          </p:nvPr>
        </p:nvSpPr>
        <p:spPr bwMode="auto">
          <a:xfrm>
            <a:off x="2500800" y="2503489"/>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59454" rIns="118909" bIns="59454" numCol="1" anchor="b" anchorCtr="0" compatLnSpc="1">
            <a:prstTxWarp prst="textNoShape">
              <a:avLst/>
            </a:prstTxWarp>
          </a:bodyPr>
          <a:lstStyle/>
          <a:p>
            <a:pPr lvl="0"/>
            <a:r>
              <a:rPr lang="en-US"/>
              <a:t>Click to edit Master title style</a:t>
            </a:r>
            <a:endParaRPr lang="en-US" dirty="0"/>
          </a:p>
        </p:txBody>
      </p:sp>
      <p:sp>
        <p:nvSpPr>
          <p:cNvPr id="2053" name="Rectangle 18"/>
          <p:cNvSpPr>
            <a:spLocks noGrp="1" noChangeArrowheads="1"/>
          </p:cNvSpPr>
          <p:nvPr>
            <p:ph type="body" idx="1"/>
          </p:nvPr>
        </p:nvSpPr>
        <p:spPr bwMode="auto">
          <a:xfrm>
            <a:off x="2500800" y="3133726"/>
            <a:ext cx="880533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44489" rIns="88977" bIns="44489" numCol="1" anchor="t" anchorCtr="0" compatLnSpc="1">
            <a:prstTxWarp prst="textNoShape">
              <a:avLst/>
            </a:prstTxWarp>
          </a:bodyPr>
          <a:lstStyle/>
          <a:p>
            <a:pPr lvl="0"/>
            <a:r>
              <a:rPr lang="en-US" dirty="0"/>
              <a:t>Click to edit Master text styles</a:t>
            </a:r>
          </a:p>
        </p:txBody>
      </p:sp>
    </p:spTree>
    <p:extLst>
      <p:ext uri="{BB962C8B-B14F-4D97-AF65-F5344CB8AC3E}">
        <p14:creationId xmlns:p14="http://schemas.microsoft.com/office/powerpoint/2010/main" val="423040174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sldNum="0" hdr="0" ftr="0" dt="0"/>
  <p:txStyles>
    <p:titleStyle>
      <a:lvl1pPr algn="l" rtl="0" eaLnBrk="1" fontAlgn="base" hangingPunct="1">
        <a:spcBef>
          <a:spcPct val="0"/>
        </a:spcBef>
        <a:spcAft>
          <a:spcPct val="0"/>
        </a:spcAft>
        <a:defRPr sz="3200" b="1" kern="1200">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200" b="1">
          <a:solidFill>
            <a:schemeClr val="tx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200" b="1">
          <a:solidFill>
            <a:schemeClr val="tx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200" b="1">
          <a:solidFill>
            <a:schemeClr val="tx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200" b="1">
          <a:solidFill>
            <a:schemeClr val="tx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200" b="1">
          <a:solidFill>
            <a:schemeClr val="tx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200" b="1">
          <a:solidFill>
            <a:schemeClr val="tx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200" b="1">
          <a:solidFill>
            <a:schemeClr val="tx1"/>
          </a:solidFill>
          <a:latin typeface="Arial" panose="020B0604020202020204" pitchFamily="34" charset="0"/>
          <a:cs typeface="Arial" panose="020B0604020202020204" pitchFamily="34" charset="0"/>
        </a:defRPr>
      </a:lvl9pPr>
    </p:titleStyle>
    <p:body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chemeClr val="tx1"/>
          </a:solidFill>
          <a:latin typeface="+mn-lt"/>
          <a:ea typeface="+mn-ea"/>
          <a:cs typeface="+mn-cs"/>
        </a:defRPr>
      </a:lvl1pPr>
      <a:lvl2pPr marL="457200" indent="-455613"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2pPr>
      <a:lvl3pPr marL="914400" indent="-625475"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3pPr>
      <a:lvl4pPr marL="1371600" indent="-754063"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4pPr>
      <a:lvl5pPr marL="1828800" indent="-900113"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3074" name="Picture 46" descr="ESB_Powerpoint_design_background3.jp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63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0060" name="Text Box 12"/>
          <p:cNvSpPr txBox="1">
            <a:spLocks noChangeArrowheads="1"/>
          </p:cNvSpPr>
          <p:nvPr/>
        </p:nvSpPr>
        <p:spPr bwMode="auto">
          <a:xfrm>
            <a:off x="80434" y="6523038"/>
            <a:ext cx="582084" cy="228600"/>
          </a:xfrm>
          <a:prstGeom prst="rect">
            <a:avLst/>
          </a:prstGeom>
          <a:noFill/>
          <a:ln w="9525" algn="ctr">
            <a:noFill/>
            <a:miter lim="800000"/>
            <a:headEnd/>
            <a:tailEnd/>
          </a:ln>
          <a:effectLst/>
        </p:spPr>
        <p:txBody>
          <a:bodyPr>
            <a:spAutoFit/>
          </a:bodyPr>
          <a:lstStyle>
            <a:lvl1pPr defTabSz="684213">
              <a:defRPr>
                <a:solidFill>
                  <a:schemeClr val="tx1"/>
                </a:solidFill>
                <a:latin typeface="Arial" panose="020B0604020202020204" pitchFamily="34" charset="0"/>
                <a:cs typeface="Arial" panose="020B0604020202020204" pitchFamily="34" charset="0"/>
              </a:defRPr>
            </a:lvl1pPr>
            <a:lvl2pPr marL="742950" indent="-285750" defTabSz="684213">
              <a:defRPr>
                <a:solidFill>
                  <a:schemeClr val="tx1"/>
                </a:solidFill>
                <a:latin typeface="Arial" panose="020B0604020202020204" pitchFamily="34" charset="0"/>
                <a:cs typeface="Arial" panose="020B0604020202020204" pitchFamily="34" charset="0"/>
              </a:defRPr>
            </a:lvl2pPr>
            <a:lvl3pPr marL="1143000" indent="-228600" defTabSz="684213">
              <a:defRPr>
                <a:solidFill>
                  <a:schemeClr val="tx1"/>
                </a:solidFill>
                <a:latin typeface="Arial" panose="020B0604020202020204" pitchFamily="34" charset="0"/>
                <a:cs typeface="Arial" panose="020B0604020202020204" pitchFamily="34" charset="0"/>
              </a:defRPr>
            </a:lvl3pPr>
            <a:lvl4pPr marL="1600200" indent="-228600" defTabSz="684213">
              <a:defRPr>
                <a:solidFill>
                  <a:schemeClr val="tx1"/>
                </a:solidFill>
                <a:latin typeface="Arial" panose="020B0604020202020204" pitchFamily="34" charset="0"/>
                <a:cs typeface="Arial" panose="020B0604020202020204" pitchFamily="34" charset="0"/>
              </a:defRPr>
            </a:lvl4pPr>
            <a:lvl5pPr marL="2057400" indent="-228600" defTabSz="684213">
              <a:defRPr>
                <a:solidFill>
                  <a:schemeClr val="tx1"/>
                </a:solidFill>
                <a:latin typeface="Arial" panose="020B0604020202020204" pitchFamily="34" charset="0"/>
                <a:cs typeface="Arial" panose="020B0604020202020204" pitchFamily="34" charset="0"/>
              </a:defRPr>
            </a:lvl5pPr>
            <a:lvl6pPr marL="25146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ct val="50000"/>
              </a:spcAft>
              <a:buClr>
                <a:schemeClr val="bg1"/>
              </a:buClr>
              <a:buSzPct val="25000"/>
              <a:buFont typeface="Wingdings" panose="05000000000000000000" pitchFamily="2" charset="2"/>
              <a:buNone/>
              <a:defRPr/>
            </a:pPr>
            <a:fld id="{13006709-ABBE-49A4-8214-624050AFADE3}" type="slidenum">
              <a:rPr lang="en-US" sz="1000" smtClean="0">
                <a:solidFill>
                  <a:srgbClr val="FFFFFF"/>
                </a:solidFill>
              </a:rPr>
              <a:pPr algn="ctr">
                <a:lnSpc>
                  <a:spcPct val="90000"/>
                </a:lnSpc>
                <a:spcAft>
                  <a:spcPct val="50000"/>
                </a:spcAft>
                <a:buClr>
                  <a:schemeClr val="bg1"/>
                </a:buClr>
                <a:buSzPct val="25000"/>
                <a:buFont typeface="Wingdings" panose="05000000000000000000" pitchFamily="2" charset="2"/>
                <a:buNone/>
                <a:defRPr/>
              </a:pPr>
              <a:t>‹#›</a:t>
            </a:fld>
            <a:endParaRPr lang="en-US" sz="1000" dirty="0">
              <a:solidFill>
                <a:srgbClr val="FFFFFF"/>
              </a:solidFill>
            </a:endParaRPr>
          </a:p>
        </p:txBody>
      </p:sp>
      <p:sp>
        <p:nvSpPr>
          <p:cNvPr id="51" name="Footer Placeholder 50"/>
          <p:cNvSpPr>
            <a:spLocks noGrp="1"/>
          </p:cNvSpPr>
          <p:nvPr>
            <p:ph type="ftr" sz="quarter" idx="3"/>
          </p:nvPr>
        </p:nvSpPr>
        <p:spPr>
          <a:xfrm>
            <a:off x="5327651" y="6538913"/>
            <a:ext cx="5494867" cy="196850"/>
          </a:xfrm>
          <a:prstGeom prst="rect">
            <a:avLst/>
          </a:prstGeom>
        </p:spPr>
        <p:txBody>
          <a:bodyPr vert="horz" wrap="square" lIns="91440" tIns="45720" rIns="91440" bIns="45720" numCol="1" anchor="ctr" anchorCtr="0" compatLnSpc="1">
            <a:prstTxWarp prst="textNoShape">
              <a:avLst/>
            </a:prstTxWarp>
          </a:bodyPr>
          <a:lstStyle>
            <a:lvl1pPr eaLnBrk="0" hangingPunct="0">
              <a:lnSpc>
                <a:spcPct val="90000"/>
              </a:lnSpc>
              <a:spcAft>
                <a:spcPct val="50000"/>
              </a:spcAft>
              <a:buClr>
                <a:schemeClr val="bg1"/>
              </a:buClr>
              <a:buSzPct val="25000"/>
              <a:buFont typeface="Wingdings" panose="05000000000000000000" pitchFamily="2" charset="2"/>
              <a:buNone/>
              <a:defRPr sz="1000">
                <a:solidFill>
                  <a:srgbClr val="FFFFFF"/>
                </a:solidFill>
              </a:defRPr>
            </a:lvl1pPr>
          </a:lstStyle>
          <a:p>
            <a:pPr>
              <a:defRPr/>
            </a:pPr>
            <a:r>
              <a:rPr lang="en-IE" dirty="0"/>
              <a:t>IT Services, BSC</a:t>
            </a:r>
          </a:p>
        </p:txBody>
      </p:sp>
      <p:sp>
        <p:nvSpPr>
          <p:cNvPr id="54" name="Footer Placeholder 50"/>
          <p:cNvSpPr txBox="1">
            <a:spLocks/>
          </p:cNvSpPr>
          <p:nvPr/>
        </p:nvSpPr>
        <p:spPr>
          <a:xfrm>
            <a:off x="10615085" y="6454776"/>
            <a:ext cx="1246716" cy="365125"/>
          </a:xfrm>
          <a:prstGeom prst="rect">
            <a:avLst/>
          </a:prstGeom>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ct val="50000"/>
              </a:spcAft>
              <a:buClr>
                <a:schemeClr val="bg1"/>
              </a:buClr>
              <a:buSzPct val="25000"/>
              <a:buFont typeface="Wingdings" panose="05000000000000000000" pitchFamily="2" charset="2"/>
              <a:buNone/>
              <a:defRPr/>
            </a:pPr>
            <a:r>
              <a:rPr lang="en-IE" sz="1000" b="1" dirty="0">
                <a:solidFill>
                  <a:srgbClr val="FFFFFF"/>
                </a:solidFill>
              </a:rPr>
              <a:t> esb.ie</a:t>
            </a:r>
          </a:p>
        </p:txBody>
      </p:sp>
    </p:spTree>
    <p:extLst>
      <p:ext uri="{BB962C8B-B14F-4D97-AF65-F5344CB8AC3E}">
        <p14:creationId xmlns:p14="http://schemas.microsoft.com/office/powerpoint/2010/main" val="310674361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kern="1200">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46" descr="ESB_Powerpoint_design_background3.jpg"/>
          <p:cNvPicPr>
            <a:picLocks noChangeAspect="1"/>
          </p:cNvPicPr>
          <p:nvPr/>
        </p:nvPicPr>
        <p:blipFill>
          <a:blip r:embed="rId22" cstate="email">
            <a:extLst>
              <a:ext uri="{28A0092B-C50C-407E-A947-70E740481C1C}">
                <a14:useLocalDpi xmlns:a14="http://schemas.microsoft.com/office/drawing/2010/main"/>
              </a:ext>
            </a:extLst>
          </a:blip>
          <a:srcRect/>
          <a:stretch>
            <a:fillRect/>
          </a:stretch>
        </p:blipFill>
        <p:spPr bwMode="auto">
          <a:xfrm>
            <a:off x="0" y="63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0"/>
          <p:cNvSpPr>
            <a:spLocks noGrp="1" noChangeArrowheads="1"/>
          </p:cNvSpPr>
          <p:nvPr>
            <p:ph type="title"/>
          </p:nvPr>
        </p:nvSpPr>
        <p:spPr bwMode="auto">
          <a:xfrm>
            <a:off x="660400" y="398464"/>
            <a:ext cx="9169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horz" wrap="square" lIns="0" tIns="59454" rIns="118909" bIns="59454" numCol="1" anchor="t" anchorCtr="0" compatLnSpc="1">
            <a:prstTxWarp prst="textNoShape">
              <a:avLst/>
            </a:prstTxWarp>
          </a:bodyPr>
          <a:lstStyle/>
          <a:p>
            <a:pPr lvl="0"/>
            <a:r>
              <a:rPr lang="en-US"/>
              <a:t>Click to edit Master title style</a:t>
            </a:r>
            <a:endParaRPr lang="en-GB"/>
          </a:p>
        </p:txBody>
      </p:sp>
      <p:pic>
        <p:nvPicPr>
          <p:cNvPr id="1028" name="Picture 47" descr="ESB_brandmark_strapline_adobe_rgb.jpg"/>
          <p:cNvPicPr>
            <a:picLocks noChangeAspect="1"/>
          </p:cNvPicPr>
          <p:nvPr/>
        </p:nvPicPr>
        <p:blipFill>
          <a:blip r:embed="rId23" cstate="email">
            <a:extLst>
              <a:ext uri="{28A0092B-C50C-407E-A947-70E740481C1C}">
                <a14:useLocalDpi xmlns:a14="http://schemas.microsoft.com/office/drawing/2010/main"/>
              </a:ext>
            </a:extLst>
          </a:blip>
          <a:srcRect/>
          <a:stretch>
            <a:fillRect/>
          </a:stretch>
        </p:blipFill>
        <p:spPr bwMode="auto">
          <a:xfrm>
            <a:off x="9836151" y="487364"/>
            <a:ext cx="16594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9"/>
          <p:cNvSpPr>
            <a:spLocks noGrp="1" noChangeArrowheads="1"/>
          </p:cNvSpPr>
          <p:nvPr>
            <p:ph type="body" idx="1"/>
          </p:nvPr>
        </p:nvSpPr>
        <p:spPr bwMode="auto">
          <a:xfrm>
            <a:off x="662518" y="1111250"/>
            <a:ext cx="10830983"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4489" rIns="88977" bIns="44489" numCol="1" anchor="t" anchorCtr="0" compatLnSpc="1">
            <a:prstTxWarp prst="textNoShape">
              <a:avLst/>
            </a:prstTxWarp>
          </a:bodyPr>
          <a:lstStyle/>
          <a:p>
            <a:pPr lvl="0"/>
            <a:r>
              <a:rPr lang="en-GB"/>
              <a:t>Click to edit Master text styles</a:t>
            </a:r>
          </a:p>
          <a:p>
            <a:pPr lvl="1"/>
            <a:r>
              <a:rPr lang="en-GB"/>
              <a:t>Click to edit Master text styles</a:t>
            </a:r>
          </a:p>
          <a:p>
            <a:pPr lvl="2"/>
            <a:r>
              <a:rPr lang="en-GB"/>
              <a:t>Third level</a:t>
            </a:r>
          </a:p>
          <a:p>
            <a:pPr lvl="3"/>
            <a:r>
              <a:rPr lang="en-GB"/>
              <a:t>Fourth level</a:t>
            </a:r>
          </a:p>
          <a:p>
            <a:pPr lvl="4"/>
            <a:r>
              <a:rPr lang="en-GB"/>
              <a:t>Fifth level</a:t>
            </a:r>
          </a:p>
        </p:txBody>
      </p:sp>
      <p:sp>
        <p:nvSpPr>
          <p:cNvPr id="1410060" name="Text Box 12"/>
          <p:cNvSpPr txBox="1">
            <a:spLocks noChangeArrowheads="1"/>
          </p:cNvSpPr>
          <p:nvPr/>
        </p:nvSpPr>
        <p:spPr bwMode="auto">
          <a:xfrm>
            <a:off x="80434" y="6523038"/>
            <a:ext cx="582084" cy="228600"/>
          </a:xfrm>
          <a:prstGeom prst="rect">
            <a:avLst/>
          </a:prstGeom>
          <a:noFill/>
          <a:ln w="9525" algn="ctr">
            <a:noFill/>
            <a:miter lim="800000"/>
            <a:headEnd/>
            <a:tailEnd/>
          </a:ln>
          <a:effectLst/>
        </p:spPr>
        <p:txBody>
          <a:bodyPr>
            <a:spAutoFit/>
          </a:bodyPr>
          <a:lstStyle>
            <a:lvl1pPr defTabSz="684213">
              <a:defRPr>
                <a:solidFill>
                  <a:schemeClr val="tx1"/>
                </a:solidFill>
                <a:latin typeface="Arial" panose="020B0604020202020204" pitchFamily="34" charset="0"/>
                <a:cs typeface="Arial" panose="020B0604020202020204" pitchFamily="34" charset="0"/>
              </a:defRPr>
            </a:lvl1pPr>
            <a:lvl2pPr marL="742950" indent="-285750" defTabSz="684213">
              <a:defRPr>
                <a:solidFill>
                  <a:schemeClr val="tx1"/>
                </a:solidFill>
                <a:latin typeface="Arial" panose="020B0604020202020204" pitchFamily="34" charset="0"/>
                <a:cs typeface="Arial" panose="020B0604020202020204" pitchFamily="34" charset="0"/>
              </a:defRPr>
            </a:lvl2pPr>
            <a:lvl3pPr marL="1143000" indent="-228600" defTabSz="684213">
              <a:defRPr>
                <a:solidFill>
                  <a:schemeClr val="tx1"/>
                </a:solidFill>
                <a:latin typeface="Arial" panose="020B0604020202020204" pitchFamily="34" charset="0"/>
                <a:cs typeface="Arial" panose="020B0604020202020204" pitchFamily="34" charset="0"/>
              </a:defRPr>
            </a:lvl3pPr>
            <a:lvl4pPr marL="1600200" indent="-228600" defTabSz="684213">
              <a:defRPr>
                <a:solidFill>
                  <a:schemeClr val="tx1"/>
                </a:solidFill>
                <a:latin typeface="Arial" panose="020B0604020202020204" pitchFamily="34" charset="0"/>
                <a:cs typeface="Arial" panose="020B0604020202020204" pitchFamily="34" charset="0"/>
              </a:defRPr>
            </a:lvl4pPr>
            <a:lvl5pPr marL="2057400" indent="-228600" defTabSz="684213">
              <a:defRPr>
                <a:solidFill>
                  <a:schemeClr val="tx1"/>
                </a:solidFill>
                <a:latin typeface="Arial" panose="020B0604020202020204" pitchFamily="34" charset="0"/>
                <a:cs typeface="Arial" panose="020B0604020202020204" pitchFamily="34" charset="0"/>
              </a:defRPr>
            </a:lvl5pPr>
            <a:lvl6pPr marL="25146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ct val="50000"/>
              </a:spcAft>
              <a:buClr>
                <a:schemeClr val="bg1"/>
              </a:buClr>
              <a:buSzPct val="25000"/>
              <a:buFont typeface="Wingdings" panose="05000000000000000000" pitchFamily="2" charset="2"/>
              <a:buNone/>
              <a:defRPr/>
            </a:pPr>
            <a:fld id="{DBD2DFD5-10D2-4B25-9000-3702DC33C19A}" type="slidenum">
              <a:rPr lang="en-US" sz="1000" smtClean="0">
                <a:solidFill>
                  <a:srgbClr val="FFFFFF"/>
                </a:solidFill>
              </a:rPr>
              <a:pPr algn="ctr">
                <a:lnSpc>
                  <a:spcPct val="90000"/>
                </a:lnSpc>
                <a:spcAft>
                  <a:spcPct val="50000"/>
                </a:spcAft>
                <a:buClr>
                  <a:schemeClr val="bg1"/>
                </a:buClr>
                <a:buSzPct val="25000"/>
                <a:buFont typeface="Wingdings" panose="05000000000000000000" pitchFamily="2" charset="2"/>
                <a:buNone/>
                <a:defRPr/>
              </a:pPr>
              <a:t>‹#›</a:t>
            </a:fld>
            <a:endParaRPr lang="en-US" sz="1000" dirty="0">
              <a:solidFill>
                <a:srgbClr val="FFFFFF"/>
              </a:solidFill>
            </a:endParaRPr>
          </a:p>
        </p:txBody>
      </p:sp>
      <p:sp>
        <p:nvSpPr>
          <p:cNvPr id="51" name="Footer Placeholder 50"/>
          <p:cNvSpPr>
            <a:spLocks noGrp="1"/>
          </p:cNvSpPr>
          <p:nvPr>
            <p:ph type="ftr" sz="quarter" idx="3"/>
          </p:nvPr>
        </p:nvSpPr>
        <p:spPr>
          <a:xfrm>
            <a:off x="5327651" y="6538913"/>
            <a:ext cx="5494867" cy="196850"/>
          </a:xfrm>
          <a:prstGeom prst="rect">
            <a:avLst/>
          </a:prstGeom>
        </p:spPr>
        <p:txBody>
          <a:bodyPr vert="horz" wrap="square" lIns="91440" tIns="45720" rIns="91440" bIns="45720" numCol="1" anchor="ctr" anchorCtr="0" compatLnSpc="1">
            <a:prstTxWarp prst="textNoShape">
              <a:avLst/>
            </a:prstTxWarp>
          </a:bodyPr>
          <a:lstStyle>
            <a:lvl1pPr eaLnBrk="0" hangingPunct="0">
              <a:lnSpc>
                <a:spcPct val="90000"/>
              </a:lnSpc>
              <a:spcAft>
                <a:spcPct val="50000"/>
              </a:spcAft>
              <a:buClr>
                <a:schemeClr val="bg1"/>
              </a:buClr>
              <a:buSzPct val="25000"/>
              <a:buFont typeface="Wingdings" panose="05000000000000000000" pitchFamily="2" charset="2"/>
              <a:buNone/>
              <a:defRPr sz="1000">
                <a:solidFill>
                  <a:srgbClr val="FFFFFF"/>
                </a:solidFill>
              </a:defRPr>
            </a:lvl1pPr>
          </a:lstStyle>
          <a:p>
            <a:endParaRPr lang="en-IE"/>
          </a:p>
        </p:txBody>
      </p:sp>
      <p:sp>
        <p:nvSpPr>
          <p:cNvPr id="54" name="Footer Placeholder 50"/>
          <p:cNvSpPr txBox="1">
            <a:spLocks/>
          </p:cNvSpPr>
          <p:nvPr/>
        </p:nvSpPr>
        <p:spPr>
          <a:xfrm>
            <a:off x="10615085" y="6454776"/>
            <a:ext cx="1246716" cy="365125"/>
          </a:xfrm>
          <a:prstGeom prst="rect">
            <a:avLst/>
          </a:prstGeom>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ct val="50000"/>
              </a:spcAft>
              <a:buClr>
                <a:schemeClr val="bg1"/>
              </a:buClr>
              <a:buSzPct val="25000"/>
              <a:buFont typeface="Wingdings" panose="05000000000000000000" pitchFamily="2" charset="2"/>
              <a:buNone/>
              <a:defRPr/>
            </a:pPr>
            <a:r>
              <a:rPr lang="en-IE" sz="1000" b="1" dirty="0">
                <a:solidFill>
                  <a:srgbClr val="FFFFFF"/>
                </a:solidFill>
              </a:rPr>
              <a:t> esb.ie</a:t>
            </a:r>
          </a:p>
        </p:txBody>
      </p:sp>
      <p:sp>
        <p:nvSpPr>
          <p:cNvPr id="10" name="Rectangle 13"/>
          <p:cNvSpPr>
            <a:spLocks noChangeArrowheads="1"/>
          </p:cNvSpPr>
          <p:nvPr/>
        </p:nvSpPr>
        <p:spPr bwMode="auto">
          <a:xfrm>
            <a:off x="662518" y="976313"/>
            <a:ext cx="10830983" cy="42862"/>
          </a:xfrm>
          <a:prstGeom prst="rect">
            <a:avLst/>
          </a:prstGeom>
          <a:gradFill rotWithShape="0">
            <a:gsLst>
              <a:gs pos="0">
                <a:srgbClr val="110352"/>
              </a:gs>
              <a:gs pos="12000">
                <a:srgbClr val="110352"/>
              </a:gs>
              <a:gs pos="100000">
                <a:srgbClr val="00B2EF"/>
              </a:gs>
            </a:gsLst>
            <a:lin ang="1800000"/>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889000">
              <a:defRPr sz="1000" b="1">
                <a:solidFill>
                  <a:schemeClr val="tx1"/>
                </a:solidFill>
                <a:latin typeface="Arial" panose="020B0604020202020204" pitchFamily="34" charset="0"/>
                <a:cs typeface="Arial" panose="020B0604020202020204" pitchFamily="34" charset="0"/>
              </a:defRPr>
            </a:lvl1pPr>
            <a:lvl2pPr marL="742950" indent="-285750" defTabSz="889000">
              <a:defRPr sz="1000" b="1">
                <a:solidFill>
                  <a:schemeClr val="tx1"/>
                </a:solidFill>
                <a:latin typeface="Arial" panose="020B0604020202020204" pitchFamily="34" charset="0"/>
                <a:cs typeface="Arial" panose="020B0604020202020204" pitchFamily="34" charset="0"/>
              </a:defRPr>
            </a:lvl2pPr>
            <a:lvl3pPr marL="1143000" indent="-228600" defTabSz="889000">
              <a:defRPr sz="1000" b="1">
                <a:solidFill>
                  <a:schemeClr val="tx1"/>
                </a:solidFill>
                <a:latin typeface="Arial" panose="020B0604020202020204" pitchFamily="34" charset="0"/>
                <a:cs typeface="Arial" panose="020B0604020202020204" pitchFamily="34" charset="0"/>
              </a:defRPr>
            </a:lvl3pPr>
            <a:lvl4pPr marL="1600200" indent="-228600" defTabSz="889000">
              <a:defRPr sz="1000" b="1">
                <a:solidFill>
                  <a:schemeClr val="tx1"/>
                </a:solidFill>
                <a:latin typeface="Arial" panose="020B0604020202020204" pitchFamily="34" charset="0"/>
                <a:cs typeface="Arial" panose="020B0604020202020204" pitchFamily="34" charset="0"/>
              </a:defRPr>
            </a:lvl4pPr>
            <a:lvl5pPr marL="2057400" indent="-228600" defTabSz="889000">
              <a:defRPr sz="1000" b="1">
                <a:solidFill>
                  <a:schemeClr val="tx1"/>
                </a:solidFill>
                <a:latin typeface="Arial" panose="020B0604020202020204" pitchFamily="34" charset="0"/>
                <a:cs typeface="Arial" panose="020B0604020202020204" pitchFamily="34" charset="0"/>
              </a:defRPr>
            </a:lvl5pPr>
            <a:lvl6pPr marL="25146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nSpc>
                <a:spcPct val="90000"/>
              </a:lnSpc>
              <a:spcAft>
                <a:spcPct val="50000"/>
              </a:spcAft>
              <a:buClr>
                <a:schemeClr val="bg1"/>
              </a:buClr>
              <a:buSzPct val="25000"/>
              <a:buFont typeface="Wingdings" panose="05000000000000000000" pitchFamily="2" charset="2"/>
              <a:buNone/>
              <a:defRPr/>
            </a:pPr>
            <a:endParaRPr lang="en-IE" sz="1000" dirty="0"/>
          </a:p>
        </p:txBody>
      </p:sp>
    </p:spTree>
    <p:extLst>
      <p:ext uri="{BB962C8B-B14F-4D97-AF65-F5344CB8AC3E}">
        <p14:creationId xmlns:p14="http://schemas.microsoft.com/office/powerpoint/2010/main" val="411539806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Lst>
  <p:txStyles>
    <p:titleStyle>
      <a:lvl1pPr algn="l" rtl="0" eaLnBrk="1" fontAlgn="base" hangingPunct="1">
        <a:spcBef>
          <a:spcPct val="0"/>
        </a:spcBef>
        <a:spcAft>
          <a:spcPct val="0"/>
        </a:spcAft>
        <a:defRPr sz="2400" b="1" kern="1200">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46" descr="ESB_Powerpoint_design_background3.jpg"/>
          <p:cNvPicPr>
            <a:picLocks noChangeAspect="1"/>
          </p:cNvPicPr>
          <p:nvPr/>
        </p:nvPicPr>
        <p:blipFill>
          <a:blip r:embed="rId22" cstate="email">
            <a:extLst>
              <a:ext uri="{28A0092B-C50C-407E-A947-70E740481C1C}">
                <a14:useLocalDpi xmlns:a14="http://schemas.microsoft.com/office/drawing/2010/main"/>
              </a:ext>
            </a:extLst>
          </a:blip>
          <a:srcRect/>
          <a:stretch>
            <a:fillRect/>
          </a:stretch>
        </p:blipFill>
        <p:spPr bwMode="auto">
          <a:xfrm>
            <a:off x="0" y="63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0"/>
          <p:cNvSpPr>
            <a:spLocks noGrp="1" noChangeArrowheads="1"/>
          </p:cNvSpPr>
          <p:nvPr>
            <p:ph type="title"/>
          </p:nvPr>
        </p:nvSpPr>
        <p:spPr bwMode="auto">
          <a:xfrm>
            <a:off x="660400" y="398464"/>
            <a:ext cx="9169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horz" wrap="square" lIns="0" tIns="59454" rIns="118909" bIns="59454" numCol="1" anchor="t" anchorCtr="0" compatLnSpc="1">
            <a:prstTxWarp prst="textNoShape">
              <a:avLst/>
            </a:prstTxWarp>
          </a:bodyPr>
          <a:lstStyle/>
          <a:p>
            <a:pPr lvl="0"/>
            <a:r>
              <a:rPr lang="en-US"/>
              <a:t>Click to edit Master title style</a:t>
            </a:r>
            <a:endParaRPr lang="en-GB"/>
          </a:p>
        </p:txBody>
      </p:sp>
      <p:pic>
        <p:nvPicPr>
          <p:cNvPr id="1028" name="Picture 47" descr="ESB_brandmark_strapline_adobe_rgb.jpg"/>
          <p:cNvPicPr>
            <a:picLocks noChangeAspect="1"/>
          </p:cNvPicPr>
          <p:nvPr/>
        </p:nvPicPr>
        <p:blipFill>
          <a:blip r:embed="rId23" cstate="email">
            <a:extLst>
              <a:ext uri="{28A0092B-C50C-407E-A947-70E740481C1C}">
                <a14:useLocalDpi xmlns:a14="http://schemas.microsoft.com/office/drawing/2010/main"/>
              </a:ext>
            </a:extLst>
          </a:blip>
          <a:srcRect/>
          <a:stretch>
            <a:fillRect/>
          </a:stretch>
        </p:blipFill>
        <p:spPr bwMode="auto">
          <a:xfrm>
            <a:off x="9836151" y="487364"/>
            <a:ext cx="16594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9"/>
          <p:cNvSpPr>
            <a:spLocks noGrp="1" noChangeArrowheads="1"/>
          </p:cNvSpPr>
          <p:nvPr>
            <p:ph type="body" idx="1"/>
          </p:nvPr>
        </p:nvSpPr>
        <p:spPr bwMode="auto">
          <a:xfrm>
            <a:off x="662518" y="1111250"/>
            <a:ext cx="10830983"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4489" rIns="88977" bIns="44489" numCol="1" anchor="t" anchorCtr="0" compatLnSpc="1">
            <a:prstTxWarp prst="textNoShape">
              <a:avLst/>
            </a:prstTxWarp>
          </a:bodyPr>
          <a:lstStyle/>
          <a:p>
            <a:pPr lvl="0"/>
            <a:r>
              <a:rPr lang="en-GB"/>
              <a:t>Click to edit Master text styles</a:t>
            </a:r>
          </a:p>
          <a:p>
            <a:pPr lvl="1"/>
            <a:r>
              <a:rPr lang="en-GB"/>
              <a:t>Click to edit Master text styles</a:t>
            </a:r>
          </a:p>
          <a:p>
            <a:pPr lvl="2"/>
            <a:r>
              <a:rPr lang="en-GB"/>
              <a:t>Third level</a:t>
            </a:r>
          </a:p>
          <a:p>
            <a:pPr lvl="3"/>
            <a:r>
              <a:rPr lang="en-GB"/>
              <a:t>Fourth level</a:t>
            </a:r>
          </a:p>
          <a:p>
            <a:pPr lvl="4"/>
            <a:r>
              <a:rPr lang="en-GB"/>
              <a:t>Fifth level</a:t>
            </a:r>
          </a:p>
        </p:txBody>
      </p:sp>
      <p:sp>
        <p:nvSpPr>
          <p:cNvPr id="1410060" name="Text Box 12"/>
          <p:cNvSpPr txBox="1">
            <a:spLocks noChangeArrowheads="1"/>
          </p:cNvSpPr>
          <p:nvPr/>
        </p:nvSpPr>
        <p:spPr bwMode="auto">
          <a:xfrm>
            <a:off x="80434" y="6523038"/>
            <a:ext cx="582084" cy="228600"/>
          </a:xfrm>
          <a:prstGeom prst="rect">
            <a:avLst/>
          </a:prstGeom>
          <a:noFill/>
          <a:ln w="9525" algn="ctr">
            <a:noFill/>
            <a:miter lim="800000"/>
            <a:headEnd/>
            <a:tailEnd/>
          </a:ln>
          <a:effectLst/>
        </p:spPr>
        <p:txBody>
          <a:bodyPr>
            <a:spAutoFit/>
          </a:bodyPr>
          <a:lstStyle>
            <a:lvl1pPr defTabSz="684213">
              <a:defRPr>
                <a:solidFill>
                  <a:schemeClr val="tx1"/>
                </a:solidFill>
                <a:latin typeface="Arial" panose="020B0604020202020204" pitchFamily="34" charset="0"/>
                <a:cs typeface="Arial" panose="020B0604020202020204" pitchFamily="34" charset="0"/>
              </a:defRPr>
            </a:lvl1pPr>
            <a:lvl2pPr marL="742950" indent="-285750" defTabSz="684213">
              <a:defRPr>
                <a:solidFill>
                  <a:schemeClr val="tx1"/>
                </a:solidFill>
                <a:latin typeface="Arial" panose="020B0604020202020204" pitchFamily="34" charset="0"/>
                <a:cs typeface="Arial" panose="020B0604020202020204" pitchFamily="34" charset="0"/>
              </a:defRPr>
            </a:lvl2pPr>
            <a:lvl3pPr marL="1143000" indent="-228600" defTabSz="684213">
              <a:defRPr>
                <a:solidFill>
                  <a:schemeClr val="tx1"/>
                </a:solidFill>
                <a:latin typeface="Arial" panose="020B0604020202020204" pitchFamily="34" charset="0"/>
                <a:cs typeface="Arial" panose="020B0604020202020204" pitchFamily="34" charset="0"/>
              </a:defRPr>
            </a:lvl3pPr>
            <a:lvl4pPr marL="1600200" indent="-228600" defTabSz="684213">
              <a:defRPr>
                <a:solidFill>
                  <a:schemeClr val="tx1"/>
                </a:solidFill>
                <a:latin typeface="Arial" panose="020B0604020202020204" pitchFamily="34" charset="0"/>
                <a:cs typeface="Arial" panose="020B0604020202020204" pitchFamily="34" charset="0"/>
              </a:defRPr>
            </a:lvl4pPr>
            <a:lvl5pPr marL="2057400" indent="-228600" defTabSz="684213">
              <a:defRPr>
                <a:solidFill>
                  <a:schemeClr val="tx1"/>
                </a:solidFill>
                <a:latin typeface="Arial" panose="020B0604020202020204" pitchFamily="34" charset="0"/>
                <a:cs typeface="Arial" panose="020B0604020202020204" pitchFamily="34" charset="0"/>
              </a:defRPr>
            </a:lvl5pPr>
            <a:lvl6pPr marL="25146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84213"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ct val="50000"/>
              </a:spcAft>
              <a:buClr>
                <a:schemeClr val="bg1"/>
              </a:buClr>
              <a:buSzPct val="25000"/>
              <a:buFont typeface="Wingdings" panose="05000000000000000000" pitchFamily="2" charset="2"/>
              <a:buNone/>
              <a:defRPr/>
            </a:pPr>
            <a:fld id="{DBD2DFD5-10D2-4B25-9000-3702DC33C19A}" type="slidenum">
              <a:rPr lang="en-US" sz="1000" smtClean="0">
                <a:solidFill>
                  <a:srgbClr val="FFFFFF"/>
                </a:solidFill>
              </a:rPr>
              <a:pPr algn="ctr">
                <a:lnSpc>
                  <a:spcPct val="90000"/>
                </a:lnSpc>
                <a:spcAft>
                  <a:spcPct val="50000"/>
                </a:spcAft>
                <a:buClr>
                  <a:schemeClr val="bg1"/>
                </a:buClr>
                <a:buSzPct val="25000"/>
                <a:buFont typeface="Wingdings" panose="05000000000000000000" pitchFamily="2" charset="2"/>
                <a:buNone/>
                <a:defRPr/>
              </a:pPr>
              <a:t>‹#›</a:t>
            </a:fld>
            <a:endParaRPr lang="en-US" sz="1000" dirty="0">
              <a:solidFill>
                <a:srgbClr val="FFFFFF"/>
              </a:solidFill>
            </a:endParaRPr>
          </a:p>
        </p:txBody>
      </p:sp>
      <p:sp>
        <p:nvSpPr>
          <p:cNvPr id="51" name="Footer Placeholder 50"/>
          <p:cNvSpPr>
            <a:spLocks noGrp="1"/>
          </p:cNvSpPr>
          <p:nvPr>
            <p:ph type="ftr" sz="quarter" idx="3"/>
          </p:nvPr>
        </p:nvSpPr>
        <p:spPr>
          <a:xfrm>
            <a:off x="5327651" y="6538913"/>
            <a:ext cx="5494867" cy="196850"/>
          </a:xfrm>
          <a:prstGeom prst="rect">
            <a:avLst/>
          </a:prstGeom>
        </p:spPr>
        <p:txBody>
          <a:bodyPr vert="horz" wrap="square" lIns="91440" tIns="45720" rIns="91440" bIns="45720" numCol="1" anchor="ctr" anchorCtr="0" compatLnSpc="1">
            <a:prstTxWarp prst="textNoShape">
              <a:avLst/>
            </a:prstTxWarp>
          </a:bodyPr>
          <a:lstStyle>
            <a:lvl1pPr eaLnBrk="0" hangingPunct="0">
              <a:lnSpc>
                <a:spcPct val="90000"/>
              </a:lnSpc>
              <a:spcAft>
                <a:spcPct val="50000"/>
              </a:spcAft>
              <a:buClr>
                <a:schemeClr val="bg1"/>
              </a:buClr>
              <a:buSzPct val="25000"/>
              <a:buFont typeface="Wingdings" panose="05000000000000000000" pitchFamily="2" charset="2"/>
              <a:buNone/>
              <a:defRPr sz="1000">
                <a:solidFill>
                  <a:srgbClr val="FFFFFF"/>
                </a:solidFill>
              </a:defRPr>
            </a:lvl1pPr>
          </a:lstStyle>
          <a:p>
            <a:endParaRPr lang="en-IE"/>
          </a:p>
        </p:txBody>
      </p:sp>
      <p:sp>
        <p:nvSpPr>
          <p:cNvPr id="54" name="Footer Placeholder 50"/>
          <p:cNvSpPr txBox="1">
            <a:spLocks/>
          </p:cNvSpPr>
          <p:nvPr/>
        </p:nvSpPr>
        <p:spPr>
          <a:xfrm>
            <a:off x="10615085" y="6454776"/>
            <a:ext cx="1246716" cy="365125"/>
          </a:xfrm>
          <a:prstGeom prst="rect">
            <a:avLst/>
          </a:prstGeom>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ct val="50000"/>
              </a:spcAft>
              <a:buClr>
                <a:schemeClr val="bg1"/>
              </a:buClr>
              <a:buSzPct val="25000"/>
              <a:buFont typeface="Wingdings" panose="05000000000000000000" pitchFamily="2" charset="2"/>
              <a:buNone/>
              <a:defRPr/>
            </a:pPr>
            <a:r>
              <a:rPr lang="en-IE" sz="1000" b="1" dirty="0">
                <a:solidFill>
                  <a:srgbClr val="FFFFFF"/>
                </a:solidFill>
              </a:rPr>
              <a:t> esb.ie</a:t>
            </a:r>
          </a:p>
        </p:txBody>
      </p:sp>
      <p:sp>
        <p:nvSpPr>
          <p:cNvPr id="10" name="Rectangle 13"/>
          <p:cNvSpPr>
            <a:spLocks noChangeArrowheads="1"/>
          </p:cNvSpPr>
          <p:nvPr/>
        </p:nvSpPr>
        <p:spPr bwMode="auto">
          <a:xfrm>
            <a:off x="662518" y="976313"/>
            <a:ext cx="10830983" cy="42862"/>
          </a:xfrm>
          <a:prstGeom prst="rect">
            <a:avLst/>
          </a:prstGeom>
          <a:gradFill rotWithShape="0">
            <a:gsLst>
              <a:gs pos="0">
                <a:srgbClr val="110352"/>
              </a:gs>
              <a:gs pos="12000">
                <a:srgbClr val="110352"/>
              </a:gs>
              <a:gs pos="100000">
                <a:srgbClr val="00B2EF"/>
              </a:gs>
            </a:gsLst>
            <a:lin ang="1800000"/>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889000">
              <a:defRPr sz="1000" b="1">
                <a:solidFill>
                  <a:schemeClr val="tx1"/>
                </a:solidFill>
                <a:latin typeface="Arial" panose="020B0604020202020204" pitchFamily="34" charset="0"/>
                <a:cs typeface="Arial" panose="020B0604020202020204" pitchFamily="34" charset="0"/>
              </a:defRPr>
            </a:lvl1pPr>
            <a:lvl2pPr marL="742950" indent="-285750" defTabSz="889000">
              <a:defRPr sz="1000" b="1">
                <a:solidFill>
                  <a:schemeClr val="tx1"/>
                </a:solidFill>
                <a:latin typeface="Arial" panose="020B0604020202020204" pitchFamily="34" charset="0"/>
                <a:cs typeface="Arial" panose="020B0604020202020204" pitchFamily="34" charset="0"/>
              </a:defRPr>
            </a:lvl2pPr>
            <a:lvl3pPr marL="1143000" indent="-228600" defTabSz="889000">
              <a:defRPr sz="1000" b="1">
                <a:solidFill>
                  <a:schemeClr val="tx1"/>
                </a:solidFill>
                <a:latin typeface="Arial" panose="020B0604020202020204" pitchFamily="34" charset="0"/>
                <a:cs typeface="Arial" panose="020B0604020202020204" pitchFamily="34" charset="0"/>
              </a:defRPr>
            </a:lvl3pPr>
            <a:lvl4pPr marL="1600200" indent="-228600" defTabSz="889000">
              <a:defRPr sz="1000" b="1">
                <a:solidFill>
                  <a:schemeClr val="tx1"/>
                </a:solidFill>
                <a:latin typeface="Arial" panose="020B0604020202020204" pitchFamily="34" charset="0"/>
                <a:cs typeface="Arial" panose="020B0604020202020204" pitchFamily="34" charset="0"/>
              </a:defRPr>
            </a:lvl4pPr>
            <a:lvl5pPr marL="2057400" indent="-228600" defTabSz="889000">
              <a:defRPr sz="1000" b="1">
                <a:solidFill>
                  <a:schemeClr val="tx1"/>
                </a:solidFill>
                <a:latin typeface="Arial" panose="020B0604020202020204" pitchFamily="34" charset="0"/>
                <a:cs typeface="Arial" panose="020B0604020202020204" pitchFamily="34" charset="0"/>
              </a:defRPr>
            </a:lvl5pPr>
            <a:lvl6pPr marL="25146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defTabSz="8890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nSpc>
                <a:spcPct val="90000"/>
              </a:lnSpc>
              <a:spcAft>
                <a:spcPct val="50000"/>
              </a:spcAft>
              <a:buClr>
                <a:schemeClr val="bg1"/>
              </a:buClr>
              <a:buSzPct val="25000"/>
              <a:buFont typeface="Wingdings" panose="05000000000000000000" pitchFamily="2" charset="2"/>
              <a:buNone/>
              <a:defRPr/>
            </a:pPr>
            <a:endParaRPr lang="en-IE" sz="1000" dirty="0"/>
          </a:p>
        </p:txBody>
      </p:sp>
    </p:spTree>
    <p:extLst>
      <p:ext uri="{BB962C8B-B14F-4D97-AF65-F5344CB8AC3E}">
        <p14:creationId xmlns:p14="http://schemas.microsoft.com/office/powerpoint/2010/main" val="395987223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Lst>
  <p:txStyles>
    <p:titleStyle>
      <a:lvl1pPr algn="l" rtl="0" eaLnBrk="1" fontAlgn="base" hangingPunct="1">
        <a:spcBef>
          <a:spcPct val="0"/>
        </a:spcBef>
        <a:spcAft>
          <a:spcPct val="0"/>
        </a:spcAft>
        <a:defRPr sz="2400" b="1" kern="1200">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jpg"/><Relationship Id="rId7" Type="http://schemas.openxmlformats.org/officeDocument/2006/relationships/image" Target="../media/image22.jpe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260" y="2518479"/>
            <a:ext cx="5384026" cy="619125"/>
          </a:xfrm>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Electric Ireland Data Lake</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55095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Contd..</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Rectangle 11">
            <a:extLst>
              <a:ext uri="{FF2B5EF4-FFF2-40B4-BE49-F238E27FC236}">
                <a16:creationId xmlns:a16="http://schemas.microsoft.com/office/drawing/2014/main" id="{B7D181FD-F6E2-4744-9312-556A183F78E7}"/>
              </a:ext>
            </a:extLst>
          </p:cNvPr>
          <p:cNvSpPr/>
          <p:nvPr/>
        </p:nvSpPr>
        <p:spPr>
          <a:xfrm>
            <a:off x="774700" y="1309638"/>
            <a:ext cx="11074400" cy="646331"/>
          </a:xfrm>
          <a:prstGeom prst="rect">
            <a:avLst/>
          </a:prstGeom>
        </p:spPr>
        <p:txBody>
          <a:bodyPr wrap="square">
            <a:spAutoFit/>
          </a:bodyPr>
          <a:lstStyle/>
          <a:p>
            <a:pPr marL="342900" indent="-342900">
              <a:buFont typeface="Symbol" panose="05050102010706020507" pitchFamily="18" charset="2"/>
              <a:buChar char=""/>
            </a:pPr>
            <a:endParaRPr lang="en-IE" b="1" dirty="0">
              <a:latin typeface="Calibri" panose="020F0502020204030204" pitchFamily="34" charset="0"/>
            </a:endParaRPr>
          </a:p>
          <a:p>
            <a:pPr marL="342900" lvl="0" indent="-342900">
              <a:spcAft>
                <a:spcPts val="0"/>
              </a:spcAft>
              <a:buFont typeface="Symbol" panose="05050102010706020507" pitchFamily="18" charset="2"/>
              <a:buChar char=""/>
            </a:pPr>
            <a:endParaRPr lang="en-IE" dirty="0">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B1F622F5-564A-4263-9809-5DF4C0AE5C25}"/>
              </a:ext>
            </a:extLst>
          </p:cNvPr>
          <p:cNvSpPr/>
          <p:nvPr/>
        </p:nvSpPr>
        <p:spPr>
          <a:xfrm>
            <a:off x="660400" y="1309638"/>
            <a:ext cx="11074400" cy="2308324"/>
          </a:xfrm>
          <a:prstGeom prst="rect">
            <a:avLst/>
          </a:prstGeom>
        </p:spPr>
        <p:txBody>
          <a:bodyPr wrap="square">
            <a:spAutoFit/>
          </a:bodyPr>
          <a:lstStyle/>
          <a:p>
            <a:pPr marL="342900" indent="-342900">
              <a:buFont typeface="Symbol" panose="05050102010706020507" pitchFamily="18" charset="2"/>
              <a:buChar char=""/>
            </a:pPr>
            <a:r>
              <a:rPr lang="en-IE" b="1" dirty="0">
                <a:latin typeface="Calibri" panose="020F0502020204030204" pitchFamily="34" charset="0"/>
              </a:rPr>
              <a:t>SES Energy Management : </a:t>
            </a:r>
            <a:r>
              <a:rPr lang="en-IE" dirty="0">
                <a:latin typeface="Calibri" panose="020F0502020204030204" pitchFamily="34" charset="0"/>
              </a:rPr>
              <a:t> Developed Python scripts to integrate data ingestion by connecting to Cylon Active Energy APIs. The daily Energy data received will be processed to store in Lake which will be used later for Reporting/Dashboards by SES Team</a:t>
            </a:r>
          </a:p>
          <a:p>
            <a:pPr marL="342900" indent="-342900">
              <a:buFont typeface="Symbol" panose="05050102010706020507" pitchFamily="18" charset="2"/>
              <a:buChar char=""/>
            </a:pPr>
            <a:endParaRPr lang="en-IE" dirty="0">
              <a:latin typeface="Calibri" panose="020F0502020204030204" pitchFamily="34" charset="0"/>
            </a:endParaRPr>
          </a:p>
          <a:p>
            <a:pPr marL="342900" indent="-342900">
              <a:buFont typeface="Symbol" panose="05050102010706020507" pitchFamily="18" charset="2"/>
              <a:buChar char=""/>
            </a:pPr>
            <a:r>
              <a:rPr lang="en-IE" b="1" dirty="0">
                <a:latin typeface="Calibri" panose="020F0502020204030204" pitchFamily="34" charset="0"/>
              </a:rPr>
              <a:t>Genesis API Integration </a:t>
            </a:r>
            <a:r>
              <a:rPr lang="en-IE" dirty="0">
                <a:latin typeface="Calibri" panose="020F0502020204030204" pitchFamily="34" charset="0"/>
              </a:rPr>
              <a:t>: Developed Python scripts to integrate data ingestion from Genesis Cloud by connecting to </a:t>
            </a:r>
            <a:r>
              <a:rPr lang="en-IE" dirty="0" err="1">
                <a:latin typeface="Calibri" panose="020F0502020204030204" pitchFamily="34" charset="0"/>
              </a:rPr>
              <a:t>Genesys</a:t>
            </a:r>
            <a:r>
              <a:rPr lang="en-IE" dirty="0">
                <a:latin typeface="Calibri" panose="020F0502020204030204" pitchFamily="34" charset="0"/>
              </a:rPr>
              <a:t> Platform APIs</a:t>
            </a:r>
            <a:r>
              <a:rPr lang="en-IE" dirty="0"/>
              <a:t> . The weekly interaction aggregate call data for ESB energy stored in Lake tables </a:t>
            </a:r>
            <a:endParaRPr lang="en-IE" dirty="0">
              <a:latin typeface="Calibri" panose="020F0502020204030204" pitchFamily="34" charset="0"/>
            </a:endParaRPr>
          </a:p>
          <a:p>
            <a:pPr marL="342900" indent="-342900">
              <a:buFont typeface="Symbol" panose="05050102010706020507" pitchFamily="18" charset="2"/>
              <a:buChar char=""/>
            </a:pPr>
            <a:endParaRPr lang="en-IE" dirty="0">
              <a:latin typeface="Calibri" panose="020F0502020204030204" pitchFamily="34" charset="0"/>
            </a:endParaRPr>
          </a:p>
        </p:txBody>
      </p:sp>
    </p:spTree>
    <p:extLst>
      <p:ext uri="{BB962C8B-B14F-4D97-AF65-F5344CB8AC3E}">
        <p14:creationId xmlns:p14="http://schemas.microsoft.com/office/powerpoint/2010/main" val="156418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DevOps Integration in the Data Lake</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2325672" y="1179918"/>
            <a:ext cx="9171784" cy="584775"/>
          </a:xfrm>
          <a:prstGeom prst="rect">
            <a:avLst/>
          </a:prstGeom>
        </p:spPr>
        <p:txBody>
          <a:bodyPr wrap="square">
            <a:spAutoFit/>
          </a:bodyPr>
          <a:lstStyle/>
          <a:p>
            <a:r>
              <a:rPr lang="en-IE" sz="1600" dirty="0">
                <a:solidFill>
                  <a:srgbClr val="003C71"/>
                </a:solidFill>
                <a:latin typeface="Arial Unicode MS" panose="020B0604020202020204" pitchFamily="34" charset="-128"/>
                <a:ea typeface="Arial Unicode MS" panose="020B0604020202020204" pitchFamily="34" charset="-128"/>
                <a:cs typeface="Arial Unicode MS" panose="020B0604020202020204" pitchFamily="34" charset="-128"/>
              </a:rPr>
              <a:t>Jenkins is a self-contained, open source automation server which can be used to automate all sorts of tasks related to building, testing, and delivering or deploying software.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400" y="1179918"/>
            <a:ext cx="1665272" cy="535565"/>
          </a:xfrm>
          <a:prstGeom prst="rect">
            <a:avLst/>
          </a:prstGeom>
        </p:spPr>
      </p:pic>
      <p:sp>
        <p:nvSpPr>
          <p:cNvPr id="5" name="Rectangle 4"/>
          <p:cNvSpPr/>
          <p:nvPr/>
        </p:nvSpPr>
        <p:spPr>
          <a:xfrm>
            <a:off x="2325672" y="2309372"/>
            <a:ext cx="9081844" cy="584775"/>
          </a:xfrm>
          <a:prstGeom prst="rect">
            <a:avLst/>
          </a:prstGeom>
        </p:spPr>
        <p:txBody>
          <a:bodyPr wrap="square">
            <a:spAutoFit/>
          </a:bodyPr>
          <a:lstStyle/>
          <a:p>
            <a:r>
              <a:rPr lang="en-IE" sz="1600" dirty="0">
                <a:solidFill>
                  <a:srgbClr val="003C71"/>
                </a:solidFill>
                <a:latin typeface="Arial Unicode MS" panose="020B0604020202020204" pitchFamily="34" charset="-128"/>
                <a:ea typeface="Arial Unicode MS" panose="020B0604020202020204" pitchFamily="34" charset="-128"/>
                <a:cs typeface="Arial Unicode MS" panose="020B0604020202020204" pitchFamily="34" charset="-128"/>
              </a:rPr>
              <a:t>From project planning and source code management to CI/CD and monitoring, </a:t>
            </a:r>
            <a:r>
              <a:rPr lang="en-IE" sz="1600" dirty="0" err="1">
                <a:solidFill>
                  <a:srgbClr val="003C71"/>
                </a:solidFill>
                <a:latin typeface="Arial Unicode MS" panose="020B0604020202020204" pitchFamily="34" charset="-128"/>
                <a:ea typeface="Arial Unicode MS" panose="020B0604020202020204" pitchFamily="34" charset="-128"/>
                <a:cs typeface="Arial Unicode MS" panose="020B0604020202020204" pitchFamily="34" charset="-128"/>
              </a:rPr>
              <a:t>GitLab</a:t>
            </a:r>
            <a:r>
              <a:rPr lang="en-IE" sz="1600" dirty="0">
                <a:solidFill>
                  <a:srgbClr val="003C71"/>
                </a:solidFill>
                <a:latin typeface="Arial Unicode MS" panose="020B0604020202020204" pitchFamily="34" charset="-128"/>
                <a:ea typeface="Arial Unicode MS" panose="020B0604020202020204" pitchFamily="34" charset="-128"/>
                <a:cs typeface="Arial Unicode MS" panose="020B0604020202020204" pitchFamily="34" charset="-128"/>
              </a:rPr>
              <a:t> is a single application for the entire DevOps lifecycle.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031" y="2195166"/>
            <a:ext cx="1613641" cy="8679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400" y="3445428"/>
            <a:ext cx="1665272" cy="940879"/>
          </a:xfrm>
          <a:prstGeom prst="rect">
            <a:avLst/>
          </a:prstGeom>
        </p:spPr>
      </p:pic>
      <p:sp>
        <p:nvSpPr>
          <p:cNvPr id="8" name="Rectangle 7"/>
          <p:cNvSpPr/>
          <p:nvPr/>
        </p:nvSpPr>
        <p:spPr>
          <a:xfrm>
            <a:off x="2325672" y="3531794"/>
            <a:ext cx="9171784" cy="830997"/>
          </a:xfrm>
          <a:prstGeom prst="rect">
            <a:avLst/>
          </a:prstGeom>
        </p:spPr>
        <p:txBody>
          <a:bodyPr wrap="square">
            <a:spAutoFit/>
          </a:bodyPr>
          <a:lstStyle/>
          <a:p>
            <a:r>
              <a:rPr lang="en-IE" sz="1600" dirty="0">
                <a:solidFill>
                  <a:srgbClr val="003C71"/>
                </a:solidFill>
                <a:latin typeface="Arial Unicode MS" panose="020B0604020202020204" pitchFamily="34" charset="-128"/>
                <a:ea typeface="Arial Unicode MS" panose="020B0604020202020204" pitchFamily="34" charset="-128"/>
                <a:cs typeface="Arial Unicode MS" panose="020B0604020202020204" pitchFamily="34" charset="-128"/>
              </a:rPr>
              <a:t>Ansible is open source software that automates software provisioning, configuration management, and application deployment. Ansible connects via SSH, remote PowerShell or via other remote APIs.</a:t>
            </a:r>
          </a:p>
        </p:txBody>
      </p:sp>
      <p:sp>
        <p:nvSpPr>
          <p:cNvPr id="9" name="Rectangle 8"/>
          <p:cNvSpPr/>
          <p:nvPr/>
        </p:nvSpPr>
        <p:spPr>
          <a:xfrm>
            <a:off x="2325672" y="4674007"/>
            <a:ext cx="9081844" cy="830997"/>
          </a:xfrm>
          <a:prstGeom prst="rect">
            <a:avLst/>
          </a:prstGeom>
        </p:spPr>
        <p:txBody>
          <a:bodyPr wrap="square">
            <a:spAutoFit/>
          </a:bodyPr>
          <a:lstStyle/>
          <a:p>
            <a:r>
              <a:rPr lang="en-IE" sz="1600" dirty="0">
                <a:solidFill>
                  <a:srgbClr val="003C71"/>
                </a:solidFill>
                <a:latin typeface="Arial Unicode MS" panose="020B0604020202020204" pitchFamily="34" charset="-128"/>
                <a:ea typeface="Arial Unicode MS" panose="020B0604020202020204" pitchFamily="34" charset="-128"/>
                <a:cs typeface="Arial Unicode MS" panose="020B0604020202020204" pitchFamily="34" charset="-128"/>
              </a:rPr>
              <a:t>Maven is a build automation tool used primarily for Java projects. Maven addresses two aspects of building software: first, it describes how software is built, and second, it describes its dependencies.</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400" y="4793042"/>
            <a:ext cx="1623692" cy="528466"/>
          </a:xfrm>
          <a:prstGeom prst="rect">
            <a:avLst/>
          </a:prstGeom>
        </p:spPr>
      </p:pic>
    </p:spTree>
    <p:extLst>
      <p:ext uri="{BB962C8B-B14F-4D97-AF65-F5344CB8AC3E}">
        <p14:creationId xmlns:p14="http://schemas.microsoft.com/office/powerpoint/2010/main" val="147915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947" y="3368087"/>
            <a:ext cx="1264195" cy="536575"/>
          </a:xfrm>
        </p:spPr>
        <p:txBody>
          <a:bodyPr/>
          <a:lstStyle/>
          <a:p>
            <a:r>
              <a:rPr lang="en-GB" sz="3600" dirty="0">
                <a:latin typeface="Arial Unicode MS" panose="020B0604020202020204" pitchFamily="34" charset="-128"/>
                <a:ea typeface="Arial Unicode MS" panose="020B0604020202020204" pitchFamily="34" charset="-128"/>
                <a:cs typeface="Arial Unicode MS" panose="020B0604020202020204" pitchFamily="34" charset="-128"/>
              </a:rPr>
              <a:t>END</a:t>
            </a:r>
            <a:endParaRPr lang="en-IE"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3376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Overview of Electric Ireland Data Lake</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3"/>
          <p:cNvSpPr>
            <a:spLocks noGrp="1"/>
          </p:cNvSpPr>
          <p:nvPr>
            <p:ph sz="half" idx="1"/>
          </p:nvPr>
        </p:nvSpPr>
        <p:spPr>
          <a:xfrm>
            <a:off x="662518" y="1111250"/>
            <a:ext cx="8046767" cy="4735513"/>
          </a:xfrm>
        </p:spPr>
        <p:txBody>
          <a:bodyPr/>
          <a:lstStyle/>
          <a:p>
            <a:r>
              <a:rPr lang="en-IE" b="0" dirty="0">
                <a:latin typeface="Arial Unicode MS" panose="020B0604020202020204" pitchFamily="34" charset="-128"/>
                <a:ea typeface="Arial Unicode MS" panose="020B0604020202020204" pitchFamily="34" charset="-128"/>
                <a:cs typeface="Arial Unicode MS" panose="020B0604020202020204" pitchFamily="34" charset="-128"/>
              </a:rPr>
              <a:t>EI Data Lake is a system or repository of enterprise data including raw copies of source system data and transformed data used for tasks such as reporting, visualization, analytics and machine learning.</a:t>
            </a:r>
          </a:p>
          <a:p>
            <a:pPr marL="285750" indent="-285750">
              <a:buFont typeface="Arial" panose="020B0604020202020204" pitchFamily="34" charset="0"/>
              <a:buChar char="•"/>
            </a:pPr>
            <a:r>
              <a:rPr lang="en-IE" b="0" dirty="0">
                <a:latin typeface="Arial Unicode MS" panose="020B0604020202020204" pitchFamily="34" charset="-128"/>
                <a:ea typeface="Arial Unicode MS" panose="020B0604020202020204" pitchFamily="34" charset="-128"/>
                <a:cs typeface="Arial Unicode MS" panose="020B0604020202020204" pitchFamily="34" charset="-128"/>
              </a:rPr>
              <a:t>Structured data from relational databases such as CMDM, BBM, Residential Portal, SAP DS, SES, Weather Portals, and so on.</a:t>
            </a:r>
          </a:p>
          <a:p>
            <a:pPr marL="285750" indent="-285750">
              <a:buFont typeface="Arial" panose="020B0604020202020204" pitchFamily="34" charset="0"/>
              <a:buChar char="•"/>
            </a:pPr>
            <a:r>
              <a:rPr lang="en-IE" b="0" dirty="0">
                <a:latin typeface="Arial Unicode MS" panose="020B0604020202020204" pitchFamily="34" charset="-128"/>
                <a:ea typeface="Arial Unicode MS" panose="020B0604020202020204" pitchFamily="34" charset="-128"/>
                <a:cs typeface="Arial Unicode MS" panose="020B0604020202020204" pitchFamily="34" charset="-128"/>
              </a:rPr>
              <a:t>Semi-structured data such as XML from Smart </a:t>
            </a:r>
            <a:r>
              <a:rPr lang="en-IE" b="0" dirty="0" err="1">
                <a:latin typeface="Arial Unicode MS" panose="020B0604020202020204" pitchFamily="34" charset="-128"/>
                <a:ea typeface="Arial Unicode MS" panose="020B0604020202020204" pitchFamily="34" charset="-128"/>
                <a:cs typeface="Arial Unicode MS" panose="020B0604020202020204" pitchFamily="34" charset="-128"/>
              </a:rPr>
              <a:t>PayG</a:t>
            </a:r>
            <a:endParaRPr lang="en-IE" b="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IE" b="0" dirty="0">
                <a:latin typeface="Arial Unicode MS" panose="020B0604020202020204" pitchFamily="34" charset="-128"/>
                <a:ea typeface="Arial Unicode MS" panose="020B0604020202020204" pitchFamily="34" charset="-128"/>
                <a:cs typeface="Arial Unicode MS" panose="020B0604020202020204" pitchFamily="34" charset="-128"/>
              </a:rPr>
              <a:t>Unstructured data such as emails and binary data such as audio files  </a:t>
            </a:r>
          </a:p>
        </p:txBody>
      </p:sp>
      <p:sp>
        <p:nvSpPr>
          <p:cNvPr id="10" name="Content Placeholder 9"/>
          <p:cNvSpPr>
            <a:spLocks noGrp="1"/>
          </p:cNvSpPr>
          <p:nvPr>
            <p:ph sz="half" idx="2"/>
          </p:nvPr>
        </p:nvSpPr>
        <p:spPr>
          <a:xfrm>
            <a:off x="9156170" y="1111250"/>
            <a:ext cx="2305882" cy="372776"/>
          </a:xfrm>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Hadoop Eco-System</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a:blip r:embed="rId2"/>
          <a:stretch>
            <a:fillRect/>
          </a:stretch>
        </p:blipFill>
        <p:spPr>
          <a:xfrm>
            <a:off x="9156170" y="1484026"/>
            <a:ext cx="2305882" cy="4408869"/>
          </a:xfrm>
          <a:prstGeom prst="rect">
            <a:avLst/>
          </a:prstGeom>
          <a:ln>
            <a:solidFill>
              <a:schemeClr val="bg1">
                <a:lumMod val="20000"/>
                <a:lumOff val="80000"/>
              </a:schemeClr>
            </a:solidFill>
          </a:ln>
        </p:spPr>
      </p:pic>
      <p:pic>
        <p:nvPicPr>
          <p:cNvPr id="13" name="Picture 12"/>
          <p:cNvPicPr>
            <a:picLocks noChangeAspect="1"/>
          </p:cNvPicPr>
          <p:nvPr/>
        </p:nvPicPr>
        <p:blipFill>
          <a:blip r:embed="rId3"/>
          <a:stretch>
            <a:fillRect/>
          </a:stretch>
        </p:blipFill>
        <p:spPr>
          <a:xfrm>
            <a:off x="960172" y="3816445"/>
            <a:ext cx="5229225" cy="2076450"/>
          </a:xfrm>
          <a:prstGeom prst="rect">
            <a:avLst/>
          </a:prstGeom>
        </p:spPr>
      </p:pic>
    </p:spTree>
    <p:extLst>
      <p:ext uri="{BB962C8B-B14F-4D97-AF65-F5344CB8AC3E}">
        <p14:creationId xmlns:p14="http://schemas.microsoft.com/office/powerpoint/2010/main" val="161849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Infrastructure of Electric Ireland Data Lake Environment</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Content Placeholder 5"/>
          <p:cNvPicPr>
            <a:picLocks noGrp="1" noChangeAspect="1"/>
          </p:cNvPicPr>
          <p:nvPr>
            <p:ph sz="half" idx="1"/>
          </p:nvPr>
        </p:nvPicPr>
        <p:blipFill rotWithShape="1">
          <a:blip r:embed="rId2"/>
          <a:srcRect t="1019"/>
          <a:stretch/>
        </p:blipFill>
        <p:spPr>
          <a:xfrm>
            <a:off x="397820" y="1242646"/>
            <a:ext cx="5845206" cy="4181231"/>
          </a:xfrm>
          <a:prstGeom prst="rect">
            <a:avLst/>
          </a:prstGeom>
        </p:spPr>
      </p:pic>
      <p:pic>
        <p:nvPicPr>
          <p:cNvPr id="7" name="Picture 6"/>
          <p:cNvPicPr>
            <a:picLocks noChangeAspect="1"/>
          </p:cNvPicPr>
          <p:nvPr/>
        </p:nvPicPr>
        <p:blipFill rotWithShape="1">
          <a:blip r:embed="rId3"/>
          <a:srcRect r="21795"/>
          <a:stretch/>
        </p:blipFill>
        <p:spPr>
          <a:xfrm>
            <a:off x="5151312" y="2372146"/>
            <a:ext cx="6291384" cy="23266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958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Architecture of Data Lake</a:t>
            </a:r>
            <a:br>
              <a:rPr lang="en-US" dirty="0">
                <a:solidFill>
                  <a:srgbClr val="FFFFFF"/>
                </a:solidFill>
              </a:rPr>
            </a:br>
            <a:br>
              <a:rPr lang="en-GB"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 name="Group 3">
            <a:extLst>
              <a:ext uri="{FF2B5EF4-FFF2-40B4-BE49-F238E27FC236}">
                <a16:creationId xmlns:a16="http://schemas.microsoft.com/office/drawing/2014/main" id="{915672AE-C815-45B0-B112-833DC6172483}"/>
              </a:ext>
            </a:extLst>
          </p:cNvPr>
          <p:cNvGrpSpPr/>
          <p:nvPr/>
        </p:nvGrpSpPr>
        <p:grpSpPr>
          <a:xfrm>
            <a:off x="139700" y="1151654"/>
            <a:ext cx="11196000" cy="5004000"/>
            <a:chOff x="330200" y="1062754"/>
            <a:chExt cx="11353800" cy="6097924"/>
          </a:xfrm>
        </p:grpSpPr>
        <p:sp>
          <p:nvSpPr>
            <p:cNvPr id="58" name="TextBox 57">
              <a:extLst>
                <a:ext uri="{FF2B5EF4-FFF2-40B4-BE49-F238E27FC236}">
                  <a16:creationId xmlns:a16="http://schemas.microsoft.com/office/drawing/2014/main" id="{ED4E9149-4FF8-426E-8AE5-7165BD858CBF}"/>
                </a:ext>
              </a:extLst>
            </p:cNvPr>
            <p:cNvSpPr txBox="1"/>
            <p:nvPr/>
          </p:nvSpPr>
          <p:spPr>
            <a:xfrm>
              <a:off x="10550515" y="1586796"/>
              <a:ext cx="652386" cy="215444"/>
            </a:xfrm>
            <a:prstGeom prst="rect">
              <a:avLst/>
            </a:prstGeom>
            <a:noFill/>
          </p:spPr>
          <p:txBody>
            <a:bodyPr wrap="square" rtlCol="0">
              <a:spAutoFit/>
            </a:bodyPr>
            <a:lstStyle/>
            <a:p>
              <a:pPr defTabSz="913375"/>
              <a:r>
                <a:rPr lang="en-IE" sz="800" b="1" dirty="0">
                  <a:solidFill>
                    <a:srgbClr val="008080"/>
                  </a:solidFill>
                  <a:latin typeface="Arial" panose="020B0604020202020204" pitchFamily="34" charset="0"/>
                  <a:cs typeface="Arial" panose="020B0604020202020204" pitchFamily="34" charset="0"/>
                </a:rPr>
                <a:t>AD</a:t>
              </a:r>
              <a:endParaRPr lang="en-IE" sz="1050" b="1" dirty="0">
                <a:solidFill>
                  <a:srgbClr val="008080"/>
                </a:solidFill>
                <a:latin typeface="Arial" panose="020B0604020202020204" pitchFamily="34" charset="0"/>
                <a:cs typeface="Arial" panose="020B0604020202020204" pitchFamily="34" charset="0"/>
              </a:endParaRPr>
            </a:p>
          </p:txBody>
        </p:sp>
        <p:grpSp>
          <p:nvGrpSpPr>
            <p:cNvPr id="195" name="Group 194">
              <a:extLst>
                <a:ext uri="{FF2B5EF4-FFF2-40B4-BE49-F238E27FC236}">
                  <a16:creationId xmlns:a16="http://schemas.microsoft.com/office/drawing/2014/main" id="{31093364-4BC0-4DD4-B344-F98E97C213C2}"/>
                </a:ext>
              </a:extLst>
            </p:cNvPr>
            <p:cNvGrpSpPr/>
            <p:nvPr/>
          </p:nvGrpSpPr>
          <p:grpSpPr>
            <a:xfrm>
              <a:off x="330200" y="1062754"/>
              <a:ext cx="11353800" cy="6097924"/>
              <a:chOff x="347092" y="867169"/>
              <a:chExt cx="8545388" cy="6097924"/>
            </a:xfrm>
          </p:grpSpPr>
          <p:sp>
            <p:nvSpPr>
              <p:cNvPr id="196" name="TextBox 195">
                <a:extLst>
                  <a:ext uri="{FF2B5EF4-FFF2-40B4-BE49-F238E27FC236}">
                    <a16:creationId xmlns:a16="http://schemas.microsoft.com/office/drawing/2014/main" id="{8C22435B-0A16-417C-99CC-BD9EEC73056B}"/>
                  </a:ext>
                </a:extLst>
              </p:cNvPr>
              <p:cNvSpPr txBox="1"/>
              <p:nvPr/>
            </p:nvSpPr>
            <p:spPr>
              <a:xfrm>
                <a:off x="8333762" y="1484784"/>
                <a:ext cx="558718" cy="215444"/>
              </a:xfrm>
              <a:prstGeom prst="rect">
                <a:avLst/>
              </a:prstGeom>
              <a:noFill/>
            </p:spPr>
            <p:txBody>
              <a:bodyPr wrap="square" rtlCol="0">
                <a:spAutoFit/>
              </a:bodyPr>
              <a:lstStyle/>
              <a:p>
                <a:pPr defTabSz="913375"/>
                <a:r>
                  <a:rPr lang="en-IE" sz="800" b="1" dirty="0">
                    <a:solidFill>
                      <a:srgbClr val="008080"/>
                    </a:solidFill>
                    <a:latin typeface="Arial" panose="020B0604020202020204" pitchFamily="34" charset="0"/>
                    <a:cs typeface="Arial" panose="020B0604020202020204" pitchFamily="34" charset="0"/>
                  </a:rPr>
                  <a:t>AD</a:t>
                </a:r>
                <a:endParaRPr lang="en-IE" sz="1050" b="1" dirty="0">
                  <a:solidFill>
                    <a:srgbClr val="008080"/>
                  </a:solidFill>
                  <a:latin typeface="Arial" panose="020B0604020202020204" pitchFamily="34" charset="0"/>
                  <a:cs typeface="Arial" panose="020B0604020202020204" pitchFamily="34" charset="0"/>
                </a:endParaRPr>
              </a:p>
            </p:txBody>
          </p:sp>
          <p:grpSp>
            <p:nvGrpSpPr>
              <p:cNvPr id="197" name="Group 196">
                <a:extLst>
                  <a:ext uri="{FF2B5EF4-FFF2-40B4-BE49-F238E27FC236}">
                    <a16:creationId xmlns:a16="http://schemas.microsoft.com/office/drawing/2014/main" id="{423EC26D-92A1-4550-9521-E163337C1D28}"/>
                  </a:ext>
                </a:extLst>
              </p:cNvPr>
              <p:cNvGrpSpPr/>
              <p:nvPr/>
            </p:nvGrpSpPr>
            <p:grpSpPr>
              <a:xfrm>
                <a:off x="347092" y="867169"/>
                <a:ext cx="8403027" cy="6097924"/>
                <a:chOff x="347092" y="867169"/>
                <a:chExt cx="8403027" cy="6097924"/>
              </a:xfrm>
            </p:grpSpPr>
            <p:sp>
              <p:nvSpPr>
                <p:cNvPr id="198" name="Rounded Rectangle 115">
                  <a:extLst>
                    <a:ext uri="{FF2B5EF4-FFF2-40B4-BE49-F238E27FC236}">
                      <a16:creationId xmlns:a16="http://schemas.microsoft.com/office/drawing/2014/main" id="{6ED588F2-EAB3-45CD-BE48-BF8CDB2EF8D5}"/>
                    </a:ext>
                  </a:extLst>
                </p:cNvPr>
                <p:cNvSpPr/>
                <p:nvPr/>
              </p:nvSpPr>
              <p:spPr>
                <a:xfrm>
                  <a:off x="7623526" y="1052737"/>
                  <a:ext cx="1124938" cy="1161420"/>
                </a:xfrm>
                <a:prstGeom prst="roundRect">
                  <a:avLst>
                    <a:gd name="adj" fmla="val 2011"/>
                  </a:avLst>
                </a:prstGeom>
                <a:solidFill>
                  <a:srgbClr val="FFFFFF">
                    <a:lumMod val="10000"/>
                    <a:lumOff val="90000"/>
                  </a:srgbClr>
                </a:solidFill>
                <a:ln w="19050" cap="flat" cmpd="sng" algn="ctr">
                  <a:solidFill>
                    <a:srgbClr val="008080"/>
                  </a:solidFill>
                  <a:prstDash val="sysDash"/>
                </a:ln>
                <a:effectLst/>
              </p:spPr>
              <p:txBody>
                <a:bodyPr rtlCol="0" anchor="t"/>
                <a:lstStyle/>
                <a:p>
                  <a:pPr algn="ctr" fontAlgn="base">
                    <a:spcBef>
                      <a:spcPct val="0"/>
                    </a:spcBef>
                    <a:spcAft>
                      <a:spcPct val="0"/>
                    </a:spcAft>
                    <a:defRPr/>
                  </a:pPr>
                  <a:r>
                    <a:rPr lang="en-US" sz="1000" b="1" kern="0" dirty="0">
                      <a:solidFill>
                        <a:srgbClr val="008080"/>
                      </a:solidFill>
                      <a:latin typeface="Arial"/>
                    </a:rPr>
                    <a:t>Security</a:t>
                  </a:r>
                  <a:endParaRPr lang="en-US" sz="1100" b="1" kern="0" dirty="0">
                    <a:solidFill>
                      <a:srgbClr val="008080"/>
                    </a:solidFill>
                    <a:latin typeface="Arial"/>
                  </a:endParaRPr>
                </a:p>
              </p:txBody>
            </p:sp>
            <p:sp>
              <p:nvSpPr>
                <p:cNvPr id="199" name="Rounded Rectangle 81">
                  <a:extLst>
                    <a:ext uri="{FF2B5EF4-FFF2-40B4-BE49-F238E27FC236}">
                      <a16:creationId xmlns:a16="http://schemas.microsoft.com/office/drawing/2014/main" id="{34CF75F8-D7B3-492B-AABC-D8B84E5673D2}"/>
                    </a:ext>
                  </a:extLst>
                </p:cNvPr>
                <p:cNvSpPr/>
                <p:nvPr/>
              </p:nvSpPr>
              <p:spPr>
                <a:xfrm>
                  <a:off x="730637" y="867170"/>
                  <a:ext cx="2935759" cy="1016440"/>
                </a:xfrm>
                <a:prstGeom prst="roundRect">
                  <a:avLst>
                    <a:gd name="adj" fmla="val 2011"/>
                  </a:avLst>
                </a:prstGeom>
                <a:solidFill>
                  <a:srgbClr val="FFFFFF">
                    <a:lumMod val="10000"/>
                    <a:lumOff val="90000"/>
                  </a:srgbClr>
                </a:solidFill>
                <a:ln w="19050" cap="flat" cmpd="sng" algn="ctr">
                  <a:solidFill>
                    <a:srgbClr val="008080"/>
                  </a:solidFill>
                  <a:prstDash val="sysDash"/>
                </a:ln>
                <a:effectLst/>
              </p:spPr>
              <p:txBody>
                <a:bodyPr rtlCol="0" anchor="t"/>
                <a:lstStyle/>
                <a:p>
                  <a:pPr algn="ctr" fontAlgn="base">
                    <a:spcBef>
                      <a:spcPct val="0"/>
                    </a:spcBef>
                    <a:spcAft>
                      <a:spcPct val="0"/>
                    </a:spcAft>
                    <a:defRPr/>
                  </a:pPr>
                  <a:r>
                    <a:rPr lang="en-US" sz="1000" b="1" kern="0" dirty="0">
                      <a:solidFill>
                        <a:srgbClr val="008080"/>
                      </a:solidFill>
                      <a:latin typeface="Arial"/>
                    </a:rPr>
                    <a:t>Customer Solutions Visualization/Reporting</a:t>
                  </a:r>
                </a:p>
                <a:p>
                  <a:pPr algn="ctr" fontAlgn="base">
                    <a:spcBef>
                      <a:spcPct val="0"/>
                    </a:spcBef>
                    <a:spcAft>
                      <a:spcPct val="0"/>
                    </a:spcAft>
                    <a:defRPr/>
                  </a:pPr>
                  <a:endParaRPr lang="en-US" sz="1100" b="1" kern="0" dirty="0">
                    <a:solidFill>
                      <a:srgbClr val="008080"/>
                    </a:solidFill>
                    <a:latin typeface="Arial"/>
                  </a:endParaRPr>
                </a:p>
              </p:txBody>
            </p:sp>
            <p:grpSp>
              <p:nvGrpSpPr>
                <p:cNvPr id="200" name="Group 199">
                  <a:extLst>
                    <a:ext uri="{FF2B5EF4-FFF2-40B4-BE49-F238E27FC236}">
                      <a16:creationId xmlns:a16="http://schemas.microsoft.com/office/drawing/2014/main" id="{1757E231-2662-4EF5-A5B5-59AA45CC069D}"/>
                    </a:ext>
                  </a:extLst>
                </p:cNvPr>
                <p:cNvGrpSpPr/>
                <p:nvPr/>
              </p:nvGrpSpPr>
              <p:grpSpPr>
                <a:xfrm>
                  <a:off x="2343807" y="1175354"/>
                  <a:ext cx="400871" cy="195717"/>
                  <a:chOff x="6992573" y="2361520"/>
                  <a:chExt cx="590140" cy="485285"/>
                </a:xfrm>
              </p:grpSpPr>
              <p:sp>
                <p:nvSpPr>
                  <p:cNvPr id="274" name="Rectangle 273">
                    <a:extLst>
                      <a:ext uri="{FF2B5EF4-FFF2-40B4-BE49-F238E27FC236}">
                        <a16:creationId xmlns:a16="http://schemas.microsoft.com/office/drawing/2014/main" id="{F17ABB3C-5FB7-43B8-9DB2-76DF1FA846BD}"/>
                      </a:ext>
                    </a:extLst>
                  </p:cNvPr>
                  <p:cNvSpPr/>
                  <p:nvPr/>
                </p:nvSpPr>
                <p:spPr>
                  <a:xfrm>
                    <a:off x="6992573" y="2361521"/>
                    <a:ext cx="590140" cy="485284"/>
                  </a:xfrm>
                  <a:prstGeom prst="rect">
                    <a:avLst/>
                  </a:prstGeom>
                  <a:solidFill>
                    <a:srgbClr val="FFFFFF"/>
                  </a:solidFill>
                  <a:ln w="952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sp>
                <p:nvSpPr>
                  <p:cNvPr id="275" name="Rectangle 274">
                    <a:extLst>
                      <a:ext uri="{FF2B5EF4-FFF2-40B4-BE49-F238E27FC236}">
                        <a16:creationId xmlns:a16="http://schemas.microsoft.com/office/drawing/2014/main" id="{C26B6D40-28A1-4C59-88CE-03504F4AFE08}"/>
                      </a:ext>
                    </a:extLst>
                  </p:cNvPr>
                  <p:cNvSpPr/>
                  <p:nvPr/>
                </p:nvSpPr>
                <p:spPr>
                  <a:xfrm>
                    <a:off x="6992573" y="2361520"/>
                    <a:ext cx="590140" cy="74660"/>
                  </a:xfrm>
                  <a:prstGeom prst="rect">
                    <a:avLst/>
                  </a:prstGeom>
                  <a:solidFill>
                    <a:srgbClr val="C7C7C7"/>
                  </a:solidFill>
                  <a:ln w="952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pic>
                <p:nvPicPr>
                  <p:cNvPr id="276" name="Picture 275">
                    <a:extLst>
                      <a:ext uri="{FF2B5EF4-FFF2-40B4-BE49-F238E27FC236}">
                        <a16:creationId xmlns:a16="http://schemas.microsoft.com/office/drawing/2014/main" id="{0BB690F8-BF20-408C-8B2C-8B9380D8BBE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04386" y="2495150"/>
                    <a:ext cx="409140" cy="311078"/>
                  </a:xfrm>
                  <a:prstGeom prst="rect">
                    <a:avLst/>
                  </a:prstGeom>
                  <a:solidFill>
                    <a:srgbClr val="C7C7C7"/>
                  </a:solidFill>
                  <a:effectLst/>
                </p:spPr>
              </p:pic>
            </p:grpSp>
            <p:grpSp>
              <p:nvGrpSpPr>
                <p:cNvPr id="201" name="Group 200">
                  <a:extLst>
                    <a:ext uri="{FF2B5EF4-FFF2-40B4-BE49-F238E27FC236}">
                      <a16:creationId xmlns:a16="http://schemas.microsoft.com/office/drawing/2014/main" id="{ED8E5D0B-CDB2-44AB-8098-90B80B39C0B0}"/>
                    </a:ext>
                  </a:extLst>
                </p:cNvPr>
                <p:cNvGrpSpPr/>
                <p:nvPr/>
              </p:nvGrpSpPr>
              <p:grpSpPr>
                <a:xfrm>
                  <a:off x="1387419" y="1181001"/>
                  <a:ext cx="403378" cy="184422"/>
                  <a:chOff x="6119754" y="2361520"/>
                  <a:chExt cx="590140" cy="485285"/>
                </a:xfrm>
              </p:grpSpPr>
              <p:sp>
                <p:nvSpPr>
                  <p:cNvPr id="264" name="Rectangle 263">
                    <a:extLst>
                      <a:ext uri="{FF2B5EF4-FFF2-40B4-BE49-F238E27FC236}">
                        <a16:creationId xmlns:a16="http://schemas.microsoft.com/office/drawing/2014/main" id="{C8FDD5E1-D5C0-4CF6-80D5-889DDC374734}"/>
                      </a:ext>
                    </a:extLst>
                  </p:cNvPr>
                  <p:cNvSpPr/>
                  <p:nvPr/>
                </p:nvSpPr>
                <p:spPr>
                  <a:xfrm>
                    <a:off x="6119754" y="2361521"/>
                    <a:ext cx="590140" cy="485284"/>
                  </a:xfrm>
                  <a:prstGeom prst="rect">
                    <a:avLst/>
                  </a:prstGeom>
                  <a:solidFill>
                    <a:srgbClr val="FFFFFF"/>
                  </a:solidFill>
                  <a:ln w="952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sp>
                <p:nvSpPr>
                  <p:cNvPr id="265" name="Rectangle 264">
                    <a:extLst>
                      <a:ext uri="{FF2B5EF4-FFF2-40B4-BE49-F238E27FC236}">
                        <a16:creationId xmlns:a16="http://schemas.microsoft.com/office/drawing/2014/main" id="{DD0B757F-6E37-4672-ABFB-0C5AFD6DA81A}"/>
                      </a:ext>
                    </a:extLst>
                  </p:cNvPr>
                  <p:cNvSpPr/>
                  <p:nvPr/>
                </p:nvSpPr>
                <p:spPr>
                  <a:xfrm>
                    <a:off x="6119754" y="2361520"/>
                    <a:ext cx="590140" cy="74660"/>
                  </a:xfrm>
                  <a:prstGeom prst="rect">
                    <a:avLst/>
                  </a:prstGeom>
                  <a:solidFill>
                    <a:srgbClr val="C7C7C7"/>
                  </a:solidFill>
                  <a:ln w="952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sp>
                <p:nvSpPr>
                  <p:cNvPr id="266" name="Rectangle 265">
                    <a:extLst>
                      <a:ext uri="{FF2B5EF4-FFF2-40B4-BE49-F238E27FC236}">
                        <a16:creationId xmlns:a16="http://schemas.microsoft.com/office/drawing/2014/main" id="{0A481EEB-FD3E-4320-AA0F-294279F6DEF1}"/>
                      </a:ext>
                    </a:extLst>
                  </p:cNvPr>
                  <p:cNvSpPr/>
                  <p:nvPr/>
                </p:nvSpPr>
                <p:spPr>
                  <a:xfrm>
                    <a:off x="6364160" y="2480594"/>
                    <a:ext cx="279805" cy="53019"/>
                  </a:xfrm>
                  <a:prstGeom prst="rect">
                    <a:avLst/>
                  </a:prstGeom>
                  <a:solidFill>
                    <a:srgbClr val="C7C7C7"/>
                  </a:solidFill>
                  <a:ln w="317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cxnSp>
                <p:nvCxnSpPr>
                  <p:cNvPr id="267" name="Straight Connector 266">
                    <a:extLst>
                      <a:ext uri="{FF2B5EF4-FFF2-40B4-BE49-F238E27FC236}">
                        <a16:creationId xmlns:a16="http://schemas.microsoft.com/office/drawing/2014/main" id="{5E151758-D096-48E6-8D78-16F59894CB38}"/>
                      </a:ext>
                    </a:extLst>
                  </p:cNvPr>
                  <p:cNvCxnSpPr>
                    <a:endCxn id="266" idx="1"/>
                  </p:cNvCxnSpPr>
                  <p:nvPr/>
                </p:nvCxnSpPr>
                <p:spPr>
                  <a:xfrm>
                    <a:off x="6160293" y="2505363"/>
                    <a:ext cx="203867" cy="1741"/>
                  </a:xfrm>
                  <a:prstGeom prst="line">
                    <a:avLst/>
                  </a:prstGeom>
                  <a:solidFill>
                    <a:srgbClr val="C7C7C7"/>
                  </a:solidFill>
                  <a:ln w="25400" cap="flat" cmpd="sng" algn="ctr">
                    <a:solidFill>
                      <a:srgbClr val="00A1DE"/>
                    </a:solidFill>
                    <a:prstDash val="solid"/>
                  </a:ln>
                  <a:effectLst/>
                </p:spPr>
              </p:cxnSp>
              <p:sp>
                <p:nvSpPr>
                  <p:cNvPr id="268" name="Rectangle 267">
                    <a:extLst>
                      <a:ext uri="{FF2B5EF4-FFF2-40B4-BE49-F238E27FC236}">
                        <a16:creationId xmlns:a16="http://schemas.microsoft.com/office/drawing/2014/main" id="{309B6C6C-77E5-46D3-B101-CCCDC7F4D3F9}"/>
                      </a:ext>
                    </a:extLst>
                  </p:cNvPr>
                  <p:cNvSpPr/>
                  <p:nvPr/>
                </p:nvSpPr>
                <p:spPr>
                  <a:xfrm>
                    <a:off x="6364160" y="2572656"/>
                    <a:ext cx="279805" cy="53019"/>
                  </a:xfrm>
                  <a:prstGeom prst="rect">
                    <a:avLst/>
                  </a:prstGeom>
                  <a:solidFill>
                    <a:srgbClr val="C7C7C7"/>
                  </a:solidFill>
                  <a:ln w="317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cxnSp>
                <p:nvCxnSpPr>
                  <p:cNvPr id="269" name="Straight Connector 268">
                    <a:extLst>
                      <a:ext uri="{FF2B5EF4-FFF2-40B4-BE49-F238E27FC236}">
                        <a16:creationId xmlns:a16="http://schemas.microsoft.com/office/drawing/2014/main" id="{28EA256A-A782-4016-B72B-6EA320C91A2B}"/>
                      </a:ext>
                    </a:extLst>
                  </p:cNvPr>
                  <p:cNvCxnSpPr/>
                  <p:nvPr/>
                </p:nvCxnSpPr>
                <p:spPr>
                  <a:xfrm>
                    <a:off x="6160293" y="2588223"/>
                    <a:ext cx="203867" cy="1741"/>
                  </a:xfrm>
                  <a:prstGeom prst="line">
                    <a:avLst/>
                  </a:prstGeom>
                  <a:solidFill>
                    <a:srgbClr val="C7C7C7"/>
                  </a:solidFill>
                  <a:ln w="25400" cap="flat" cmpd="sng" algn="ctr">
                    <a:solidFill>
                      <a:srgbClr val="00A1DE"/>
                    </a:solidFill>
                    <a:prstDash val="solid"/>
                  </a:ln>
                  <a:effectLst/>
                </p:spPr>
              </p:cxnSp>
              <p:sp>
                <p:nvSpPr>
                  <p:cNvPr id="270" name="Rectangle 269">
                    <a:extLst>
                      <a:ext uri="{FF2B5EF4-FFF2-40B4-BE49-F238E27FC236}">
                        <a16:creationId xmlns:a16="http://schemas.microsoft.com/office/drawing/2014/main" id="{4D11788B-5509-4AD4-9085-468194BAC4B3}"/>
                      </a:ext>
                    </a:extLst>
                  </p:cNvPr>
                  <p:cNvSpPr/>
                  <p:nvPr/>
                </p:nvSpPr>
                <p:spPr>
                  <a:xfrm>
                    <a:off x="6364160" y="2673920"/>
                    <a:ext cx="279805" cy="53019"/>
                  </a:xfrm>
                  <a:prstGeom prst="rect">
                    <a:avLst/>
                  </a:prstGeom>
                  <a:solidFill>
                    <a:srgbClr val="C7C7C7"/>
                  </a:solidFill>
                  <a:ln w="317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cxnSp>
                <p:nvCxnSpPr>
                  <p:cNvPr id="271" name="Straight Connector 270">
                    <a:extLst>
                      <a:ext uri="{FF2B5EF4-FFF2-40B4-BE49-F238E27FC236}">
                        <a16:creationId xmlns:a16="http://schemas.microsoft.com/office/drawing/2014/main" id="{C6A701EE-CB00-414E-BCC0-509F3AD7DA45}"/>
                      </a:ext>
                    </a:extLst>
                  </p:cNvPr>
                  <p:cNvCxnSpPr>
                    <a:endCxn id="270" idx="1"/>
                  </p:cNvCxnSpPr>
                  <p:nvPr/>
                </p:nvCxnSpPr>
                <p:spPr>
                  <a:xfrm>
                    <a:off x="6160293" y="2698689"/>
                    <a:ext cx="203867" cy="1741"/>
                  </a:xfrm>
                  <a:prstGeom prst="line">
                    <a:avLst/>
                  </a:prstGeom>
                  <a:solidFill>
                    <a:srgbClr val="C7C7C7"/>
                  </a:solidFill>
                  <a:ln w="25400" cap="flat" cmpd="sng" algn="ctr">
                    <a:solidFill>
                      <a:srgbClr val="00A1DE"/>
                    </a:solidFill>
                    <a:prstDash val="solid"/>
                  </a:ln>
                  <a:effectLst/>
                </p:spPr>
              </p:cxnSp>
              <p:sp>
                <p:nvSpPr>
                  <p:cNvPr id="272" name="Rectangle 271">
                    <a:extLst>
                      <a:ext uri="{FF2B5EF4-FFF2-40B4-BE49-F238E27FC236}">
                        <a16:creationId xmlns:a16="http://schemas.microsoft.com/office/drawing/2014/main" id="{288A75C3-050E-40BA-9301-084C3BFC1CC8}"/>
                      </a:ext>
                    </a:extLst>
                  </p:cNvPr>
                  <p:cNvSpPr/>
                  <p:nvPr/>
                </p:nvSpPr>
                <p:spPr>
                  <a:xfrm>
                    <a:off x="6364160" y="2765983"/>
                    <a:ext cx="279805" cy="53019"/>
                  </a:xfrm>
                  <a:prstGeom prst="rect">
                    <a:avLst/>
                  </a:prstGeom>
                  <a:solidFill>
                    <a:srgbClr val="C7C7C7"/>
                  </a:solidFill>
                  <a:ln w="317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cxnSp>
                <p:nvCxnSpPr>
                  <p:cNvPr id="273" name="Straight Connector 272">
                    <a:extLst>
                      <a:ext uri="{FF2B5EF4-FFF2-40B4-BE49-F238E27FC236}">
                        <a16:creationId xmlns:a16="http://schemas.microsoft.com/office/drawing/2014/main" id="{777AEF48-7DBF-48C9-B65A-286E6877894F}"/>
                      </a:ext>
                    </a:extLst>
                  </p:cNvPr>
                  <p:cNvCxnSpPr>
                    <a:endCxn id="272" idx="1"/>
                  </p:cNvCxnSpPr>
                  <p:nvPr/>
                </p:nvCxnSpPr>
                <p:spPr>
                  <a:xfrm>
                    <a:off x="6160293" y="2790752"/>
                    <a:ext cx="203867" cy="1741"/>
                  </a:xfrm>
                  <a:prstGeom prst="line">
                    <a:avLst/>
                  </a:prstGeom>
                  <a:solidFill>
                    <a:srgbClr val="C7C7C7"/>
                  </a:solidFill>
                  <a:ln w="25400" cap="flat" cmpd="sng" algn="ctr">
                    <a:solidFill>
                      <a:srgbClr val="00A1DE"/>
                    </a:solidFill>
                    <a:prstDash val="solid"/>
                  </a:ln>
                  <a:effectLst/>
                </p:spPr>
              </p:cxnSp>
            </p:grpSp>
            <p:sp>
              <p:nvSpPr>
                <p:cNvPr id="202" name="Can 97">
                  <a:extLst>
                    <a:ext uri="{FF2B5EF4-FFF2-40B4-BE49-F238E27FC236}">
                      <a16:creationId xmlns:a16="http://schemas.microsoft.com/office/drawing/2014/main" id="{7FBFF694-1D30-44C2-B719-25AD7358FE88}"/>
                    </a:ext>
                  </a:extLst>
                </p:cNvPr>
                <p:cNvSpPr/>
                <p:nvPr/>
              </p:nvSpPr>
              <p:spPr>
                <a:xfrm>
                  <a:off x="1185561" y="2130520"/>
                  <a:ext cx="1234198" cy="407149"/>
                </a:xfrm>
                <a:prstGeom prst="can">
                  <a:avLst/>
                </a:prstGeom>
                <a:solidFill>
                  <a:srgbClr val="C7C7C7"/>
                </a:solidFill>
                <a:ln w="952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100" kern="0" dirty="0">
                    <a:solidFill>
                      <a:srgbClr val="FFFFFF"/>
                    </a:solidFill>
                    <a:latin typeface="Arial"/>
                    <a:cs typeface="Century Gothic"/>
                  </a:endParaRPr>
                </a:p>
              </p:txBody>
            </p:sp>
            <p:sp>
              <p:nvSpPr>
                <p:cNvPr id="203" name="Rectangle 202">
                  <a:extLst>
                    <a:ext uri="{FF2B5EF4-FFF2-40B4-BE49-F238E27FC236}">
                      <a16:creationId xmlns:a16="http://schemas.microsoft.com/office/drawing/2014/main" id="{85EE044F-5A7A-45E4-AFAE-23858E974D68}"/>
                    </a:ext>
                  </a:extLst>
                </p:cNvPr>
                <p:cNvSpPr/>
                <p:nvPr/>
              </p:nvSpPr>
              <p:spPr>
                <a:xfrm>
                  <a:off x="1254131" y="1399747"/>
                  <a:ext cx="731080" cy="415498"/>
                </a:xfrm>
                <a:prstGeom prst="rect">
                  <a:avLst/>
                </a:prstGeom>
              </p:spPr>
              <p:txBody>
                <a:bodyPr wrap="square">
                  <a:spAutoFit/>
                </a:bodyPr>
                <a:lstStyle/>
                <a:p>
                  <a:pPr algn="ctr" fontAlgn="base">
                    <a:spcBef>
                      <a:spcPct val="0"/>
                    </a:spcBef>
                    <a:spcAft>
                      <a:spcPct val="0"/>
                    </a:spcAft>
                  </a:pPr>
                  <a:r>
                    <a:rPr lang="en-US" sz="700" dirty="0">
                      <a:solidFill>
                        <a:srgbClr val="002776"/>
                      </a:solidFill>
                      <a:latin typeface="Arial"/>
                      <a:cs typeface="Century Gothic"/>
                    </a:rPr>
                    <a:t>Applications &amp;</a:t>
                  </a:r>
                </a:p>
                <a:p>
                  <a:pPr algn="ctr" fontAlgn="base">
                    <a:spcBef>
                      <a:spcPct val="0"/>
                    </a:spcBef>
                    <a:spcAft>
                      <a:spcPct val="0"/>
                    </a:spcAft>
                  </a:pPr>
                  <a:r>
                    <a:rPr lang="en-US" sz="700" dirty="0">
                      <a:solidFill>
                        <a:srgbClr val="002776"/>
                      </a:solidFill>
                      <a:latin typeface="Arial"/>
                      <a:cs typeface="Century Gothic"/>
                    </a:rPr>
                    <a:t>Spreadsheets</a:t>
                  </a:r>
                  <a:endParaRPr lang="en-US" sz="700" dirty="0">
                    <a:solidFill>
                      <a:srgbClr val="002776"/>
                    </a:solidFill>
                    <a:latin typeface="Arial"/>
                    <a:cs typeface="Arial" charset="0"/>
                  </a:endParaRPr>
                </a:p>
              </p:txBody>
            </p:sp>
            <p:sp>
              <p:nvSpPr>
                <p:cNvPr id="204" name="Rectangle 203">
                  <a:extLst>
                    <a:ext uri="{FF2B5EF4-FFF2-40B4-BE49-F238E27FC236}">
                      <a16:creationId xmlns:a16="http://schemas.microsoft.com/office/drawing/2014/main" id="{DC540E50-6D16-42E2-93BC-D46BE541FA94}"/>
                    </a:ext>
                  </a:extLst>
                </p:cNvPr>
                <p:cNvSpPr/>
                <p:nvPr/>
              </p:nvSpPr>
              <p:spPr>
                <a:xfrm>
                  <a:off x="2243149" y="1421052"/>
                  <a:ext cx="753437" cy="415498"/>
                </a:xfrm>
                <a:prstGeom prst="rect">
                  <a:avLst/>
                </a:prstGeom>
              </p:spPr>
              <p:txBody>
                <a:bodyPr wrap="square">
                  <a:spAutoFit/>
                </a:bodyPr>
                <a:lstStyle/>
                <a:p>
                  <a:pPr algn="ctr" fontAlgn="base">
                    <a:spcBef>
                      <a:spcPct val="0"/>
                    </a:spcBef>
                    <a:spcAft>
                      <a:spcPct val="0"/>
                    </a:spcAft>
                  </a:pPr>
                  <a:r>
                    <a:rPr lang="en-US" sz="700" dirty="0">
                      <a:solidFill>
                        <a:srgbClr val="002776"/>
                      </a:solidFill>
                      <a:latin typeface="Arial"/>
                      <a:cs typeface="Century Gothic"/>
                    </a:rPr>
                    <a:t>Visualization &amp;</a:t>
                  </a:r>
                  <a:br>
                    <a:rPr lang="en-US" sz="700" dirty="0">
                      <a:solidFill>
                        <a:srgbClr val="002776"/>
                      </a:solidFill>
                      <a:latin typeface="Arial"/>
                      <a:cs typeface="Century Gothic"/>
                    </a:rPr>
                  </a:br>
                  <a:r>
                    <a:rPr lang="en-US" sz="700" dirty="0">
                      <a:solidFill>
                        <a:srgbClr val="002776"/>
                      </a:solidFill>
                      <a:latin typeface="Arial"/>
                      <a:cs typeface="Century Gothic"/>
                    </a:rPr>
                    <a:t> Intelligence</a:t>
                  </a:r>
                  <a:endParaRPr lang="en-US" sz="700" dirty="0">
                    <a:solidFill>
                      <a:srgbClr val="002776"/>
                    </a:solidFill>
                    <a:latin typeface="Arial"/>
                    <a:cs typeface="Arial" charset="0"/>
                  </a:endParaRPr>
                </a:p>
              </p:txBody>
            </p:sp>
            <p:sp>
              <p:nvSpPr>
                <p:cNvPr id="205" name="Rectangle 204">
                  <a:extLst>
                    <a:ext uri="{FF2B5EF4-FFF2-40B4-BE49-F238E27FC236}">
                      <a16:creationId xmlns:a16="http://schemas.microsoft.com/office/drawing/2014/main" id="{3C54EB22-82E4-454B-B86E-52F8408536A7}"/>
                    </a:ext>
                  </a:extLst>
                </p:cNvPr>
                <p:cNvSpPr/>
                <p:nvPr/>
              </p:nvSpPr>
              <p:spPr>
                <a:xfrm>
                  <a:off x="887487" y="2574044"/>
                  <a:ext cx="7862632" cy="1925936"/>
                </a:xfrm>
                <a:prstGeom prst="rect">
                  <a:avLst/>
                </a:prstGeom>
                <a:solidFill>
                  <a:srgbClr val="E7EDED"/>
                </a:solidFill>
                <a:ln w="952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100" kern="0" dirty="0">
                    <a:solidFill>
                      <a:srgbClr val="FFFFFF"/>
                    </a:solidFill>
                    <a:latin typeface="Arial"/>
                  </a:endParaRPr>
                </a:p>
              </p:txBody>
            </p:sp>
            <p:sp>
              <p:nvSpPr>
                <p:cNvPr id="206" name="Rectangle 205">
                  <a:extLst>
                    <a:ext uri="{FF2B5EF4-FFF2-40B4-BE49-F238E27FC236}">
                      <a16:creationId xmlns:a16="http://schemas.microsoft.com/office/drawing/2014/main" id="{14915281-4A9D-4496-BF85-1632FFC1B272}"/>
                    </a:ext>
                  </a:extLst>
                </p:cNvPr>
                <p:cNvSpPr/>
                <p:nvPr/>
              </p:nvSpPr>
              <p:spPr>
                <a:xfrm>
                  <a:off x="1103082" y="3373015"/>
                  <a:ext cx="5976664" cy="240757"/>
                </a:xfrm>
                <a:prstGeom prst="rect">
                  <a:avLst/>
                </a:prstGeom>
                <a:solidFill>
                  <a:srgbClr val="008080"/>
                </a:solidFill>
                <a:ln w="9525" cap="flat" cmpd="sng" algn="ctr">
                  <a:solidFill>
                    <a:srgbClr val="4F81BD"/>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0"/>
                    </a:spcBef>
                    <a:spcAft>
                      <a:spcPct val="0"/>
                    </a:spcAft>
                    <a:defRPr/>
                  </a:pPr>
                  <a:r>
                    <a:rPr lang="en-US" sz="1050" kern="0" dirty="0">
                      <a:solidFill>
                        <a:srgbClr val="FFFFFF"/>
                      </a:solidFill>
                      <a:latin typeface="Arial"/>
                    </a:rPr>
                    <a:t>                                                        MapReduce</a:t>
                  </a:r>
                  <a:r>
                    <a:rPr lang="en-US" sz="1000" kern="0" dirty="0">
                      <a:solidFill>
                        <a:srgbClr val="FFFFFF"/>
                      </a:solidFill>
                      <a:latin typeface="Arial"/>
                    </a:rPr>
                    <a:t>/</a:t>
                  </a:r>
                  <a:r>
                    <a:rPr lang="en-US" sz="1050" kern="0" dirty="0">
                      <a:solidFill>
                        <a:srgbClr val="FFFFFF"/>
                      </a:solidFill>
                      <a:latin typeface="Arial"/>
                    </a:rPr>
                    <a:t>Spark</a:t>
                  </a:r>
                  <a:r>
                    <a:rPr lang="en-US" sz="1000" kern="0" dirty="0">
                      <a:solidFill>
                        <a:srgbClr val="FFFFFF"/>
                      </a:solidFill>
                      <a:latin typeface="Arial"/>
                    </a:rPr>
                    <a:t> (</a:t>
                  </a:r>
                  <a:r>
                    <a:rPr lang="en-US" sz="1050" kern="0" dirty="0">
                      <a:solidFill>
                        <a:srgbClr val="FFFFFF"/>
                      </a:solidFill>
                      <a:latin typeface="Arial"/>
                    </a:rPr>
                    <a:t>Processing</a:t>
                  </a:r>
                  <a:r>
                    <a:rPr lang="en-US" sz="1000" kern="0" dirty="0">
                      <a:solidFill>
                        <a:srgbClr val="FFFFFF"/>
                      </a:solidFill>
                      <a:latin typeface="Arial"/>
                    </a:rPr>
                    <a:t> &amp; </a:t>
                  </a:r>
                  <a:r>
                    <a:rPr lang="en-US" sz="1050" kern="0" dirty="0">
                      <a:solidFill>
                        <a:srgbClr val="FFFFFF"/>
                      </a:solidFill>
                      <a:latin typeface="Arial"/>
                    </a:rPr>
                    <a:t>Transformation</a:t>
                  </a:r>
                  <a:r>
                    <a:rPr lang="en-US" sz="1000" kern="0" dirty="0">
                      <a:solidFill>
                        <a:srgbClr val="FFFFFF"/>
                      </a:solidFill>
                      <a:latin typeface="Arial"/>
                    </a:rPr>
                    <a:t>)</a:t>
                  </a:r>
                </a:p>
              </p:txBody>
            </p:sp>
            <p:sp>
              <p:nvSpPr>
                <p:cNvPr id="207" name="Rectangle 206">
                  <a:extLst>
                    <a:ext uri="{FF2B5EF4-FFF2-40B4-BE49-F238E27FC236}">
                      <a16:creationId xmlns:a16="http://schemas.microsoft.com/office/drawing/2014/main" id="{F4B09A0C-D70C-4E62-9ADB-D979AA3CE470}"/>
                    </a:ext>
                  </a:extLst>
                </p:cNvPr>
                <p:cNvSpPr/>
                <p:nvPr/>
              </p:nvSpPr>
              <p:spPr>
                <a:xfrm>
                  <a:off x="1113405" y="3678041"/>
                  <a:ext cx="5976664" cy="168026"/>
                </a:xfrm>
                <a:prstGeom prst="rect">
                  <a:avLst/>
                </a:prstGeom>
                <a:solidFill>
                  <a:srgbClr val="008080"/>
                </a:solidFill>
                <a:ln w="9525" cap="flat" cmpd="sng" algn="ctr">
                  <a:solidFill>
                    <a:srgbClr val="4F81BD"/>
                  </a:solidFill>
                  <a:prstDash val="solid"/>
                </a:ln>
                <a:effectLst/>
              </p:spPr>
              <p:txBody>
                <a:bodyPr rtlCol="0" anchor="ctr"/>
                <a:lstStyle/>
                <a:p>
                  <a:pPr fontAlgn="base">
                    <a:spcBef>
                      <a:spcPct val="0"/>
                    </a:spcBef>
                    <a:spcAft>
                      <a:spcPct val="0"/>
                    </a:spcAft>
                  </a:pPr>
                  <a:r>
                    <a:rPr lang="en-US" sz="1050" b="1" kern="0" dirty="0">
                      <a:solidFill>
                        <a:srgbClr val="FFFFFF"/>
                      </a:solidFill>
                      <a:latin typeface="Arial"/>
                    </a:rPr>
                    <a:t>                                                        </a:t>
                  </a:r>
                  <a:r>
                    <a:rPr lang="en-US" sz="1050" kern="0" dirty="0">
                      <a:solidFill>
                        <a:srgbClr val="FFFFFF"/>
                      </a:solidFill>
                      <a:latin typeface="Arial"/>
                    </a:rPr>
                    <a:t>HDFS(Storage) </a:t>
                  </a:r>
                </a:p>
              </p:txBody>
            </p:sp>
            <p:pic>
              <p:nvPicPr>
                <p:cNvPr id="208" name="Picture 207">
                  <a:extLst>
                    <a:ext uri="{FF2B5EF4-FFF2-40B4-BE49-F238E27FC236}">
                      <a16:creationId xmlns:a16="http://schemas.microsoft.com/office/drawing/2014/main" id="{BB42D7E8-5E15-41AD-842C-7312830C4C6D}"/>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821885" y="2636912"/>
                  <a:ext cx="723241" cy="171046"/>
                </a:xfrm>
                <a:prstGeom prst="rect">
                  <a:avLst/>
                </a:prstGeom>
              </p:spPr>
            </p:pic>
            <p:sp>
              <p:nvSpPr>
                <p:cNvPr id="209" name="Rounded Rectangle 113">
                  <a:extLst>
                    <a:ext uri="{FF2B5EF4-FFF2-40B4-BE49-F238E27FC236}">
                      <a16:creationId xmlns:a16="http://schemas.microsoft.com/office/drawing/2014/main" id="{D518942D-862E-4B0C-815E-1279099DCCF2}"/>
                    </a:ext>
                  </a:extLst>
                </p:cNvPr>
                <p:cNvSpPr/>
                <p:nvPr/>
              </p:nvSpPr>
              <p:spPr>
                <a:xfrm>
                  <a:off x="3937560" y="4865361"/>
                  <a:ext cx="4695997" cy="2099732"/>
                </a:xfrm>
                <a:prstGeom prst="roundRect">
                  <a:avLst>
                    <a:gd name="adj" fmla="val 2011"/>
                  </a:avLst>
                </a:prstGeom>
                <a:solidFill>
                  <a:srgbClr val="FFFFFF">
                    <a:lumMod val="10000"/>
                    <a:lumOff val="90000"/>
                  </a:srgbClr>
                </a:solidFill>
                <a:ln w="19050" cap="flat" cmpd="sng" algn="ctr">
                  <a:solidFill>
                    <a:srgbClr val="008080"/>
                  </a:solidFill>
                  <a:prstDash val="sysDash"/>
                </a:ln>
                <a:effectLst/>
              </p:spPr>
              <p:txBody>
                <a:bodyPr rtlCol="0" anchor="b"/>
                <a:lstStyle/>
                <a:p>
                  <a:pPr algn="ctr" fontAlgn="base">
                    <a:spcBef>
                      <a:spcPct val="0"/>
                    </a:spcBef>
                    <a:spcAft>
                      <a:spcPct val="0"/>
                    </a:spcAft>
                    <a:defRPr/>
                  </a:pPr>
                  <a:r>
                    <a:rPr lang="en-US" sz="900" b="1" kern="0" dirty="0">
                      <a:solidFill>
                        <a:srgbClr val="008080"/>
                      </a:solidFill>
                      <a:latin typeface="Arial"/>
                    </a:rPr>
                    <a:t>Other Data Sources</a:t>
                  </a:r>
                </a:p>
              </p:txBody>
            </p:sp>
            <p:sp>
              <p:nvSpPr>
                <p:cNvPr id="210" name="Can 114">
                  <a:extLst>
                    <a:ext uri="{FF2B5EF4-FFF2-40B4-BE49-F238E27FC236}">
                      <a16:creationId xmlns:a16="http://schemas.microsoft.com/office/drawing/2014/main" id="{4345C2E4-0E06-4C82-A50D-D18984F11E0B}"/>
                    </a:ext>
                  </a:extLst>
                </p:cNvPr>
                <p:cNvSpPr/>
                <p:nvPr/>
              </p:nvSpPr>
              <p:spPr>
                <a:xfrm>
                  <a:off x="1555211" y="5022899"/>
                  <a:ext cx="561713" cy="438355"/>
                </a:xfrm>
                <a:prstGeom prst="can">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Residential Portal</a:t>
                  </a:r>
                </a:p>
              </p:txBody>
            </p:sp>
            <p:sp>
              <p:nvSpPr>
                <p:cNvPr id="211" name="Rectangle 210">
                  <a:extLst>
                    <a:ext uri="{FF2B5EF4-FFF2-40B4-BE49-F238E27FC236}">
                      <a16:creationId xmlns:a16="http://schemas.microsoft.com/office/drawing/2014/main" id="{D5CECCAD-EBC2-4884-BFA3-5C25B2A13956}"/>
                    </a:ext>
                  </a:extLst>
                </p:cNvPr>
                <p:cNvSpPr/>
                <p:nvPr/>
              </p:nvSpPr>
              <p:spPr>
                <a:xfrm>
                  <a:off x="3394367" y="2629289"/>
                  <a:ext cx="1942082" cy="194400"/>
                </a:xfrm>
                <a:prstGeom prst="rect">
                  <a:avLst/>
                </a:prstGeom>
                <a:solidFill>
                  <a:srgbClr val="008080"/>
                </a:solidFill>
                <a:ln w="9525" cap="flat" cmpd="sng" algn="ctr">
                  <a:solidFill>
                    <a:srgbClr val="4F81BD"/>
                  </a:solidFill>
                  <a:prstDash val="solid"/>
                </a:ln>
                <a:effectLst/>
              </p:spPr>
              <p:txBody>
                <a:bodyPr vert="horz" lIns="0" rIns="0" rtlCol="0" anchor="ctr"/>
                <a:lstStyle/>
                <a:p>
                  <a:pPr algn="ctr" fontAlgn="base">
                    <a:spcBef>
                      <a:spcPct val="0"/>
                    </a:spcBef>
                    <a:spcAft>
                      <a:spcPct val="0"/>
                    </a:spcAft>
                    <a:defRPr/>
                  </a:pPr>
                  <a:r>
                    <a:rPr lang="en-US" sz="1050" b="1" kern="0" dirty="0">
                      <a:solidFill>
                        <a:srgbClr val="FFFFFF"/>
                      </a:solidFill>
                      <a:latin typeface="Arial"/>
                    </a:rPr>
                    <a:t>Impala</a:t>
                  </a:r>
                </a:p>
              </p:txBody>
            </p:sp>
            <p:sp>
              <p:nvSpPr>
                <p:cNvPr id="212" name="Rectangle 211">
                  <a:extLst>
                    <a:ext uri="{FF2B5EF4-FFF2-40B4-BE49-F238E27FC236}">
                      <a16:creationId xmlns:a16="http://schemas.microsoft.com/office/drawing/2014/main" id="{9182FB64-7E53-4BEA-83DC-E6899CCE427A}"/>
                    </a:ext>
                  </a:extLst>
                </p:cNvPr>
                <p:cNvSpPr/>
                <p:nvPr/>
              </p:nvSpPr>
              <p:spPr>
                <a:xfrm>
                  <a:off x="1103846" y="2874042"/>
                  <a:ext cx="1500561" cy="194400"/>
                </a:xfrm>
                <a:prstGeom prst="rect">
                  <a:avLst/>
                </a:prstGeom>
                <a:solidFill>
                  <a:srgbClr val="008080"/>
                </a:solidFill>
                <a:ln w="9525" cap="flat" cmpd="sng" algn="ctr">
                  <a:solidFill>
                    <a:srgbClr val="4F81BD"/>
                  </a:solidFill>
                  <a:prstDash val="solid"/>
                </a:ln>
                <a:effectLst/>
              </p:spPr>
              <p:txBody>
                <a:bodyPr vert="horz" lIns="0" rIns="0" rtlCol="0" anchor="ctr"/>
                <a:lstStyle/>
                <a:p>
                  <a:pPr algn="ctr" fontAlgn="base">
                    <a:spcBef>
                      <a:spcPct val="0"/>
                    </a:spcBef>
                    <a:spcAft>
                      <a:spcPct val="0"/>
                    </a:spcAft>
                    <a:defRPr/>
                  </a:pPr>
                  <a:r>
                    <a:rPr lang="en-US" sz="1050" b="1" kern="0" dirty="0">
                      <a:solidFill>
                        <a:srgbClr val="FFFFFF"/>
                      </a:solidFill>
                      <a:latin typeface="Arial"/>
                    </a:rPr>
                    <a:t>HBase (NoSql)</a:t>
                  </a:r>
                </a:p>
              </p:txBody>
            </p:sp>
            <p:sp>
              <p:nvSpPr>
                <p:cNvPr id="213" name="Rectangle 212">
                  <a:extLst>
                    <a:ext uri="{FF2B5EF4-FFF2-40B4-BE49-F238E27FC236}">
                      <a16:creationId xmlns:a16="http://schemas.microsoft.com/office/drawing/2014/main" id="{DF71902F-8649-4235-A48F-968F41E84A4F}"/>
                    </a:ext>
                  </a:extLst>
                </p:cNvPr>
                <p:cNvSpPr/>
                <p:nvPr/>
              </p:nvSpPr>
              <p:spPr>
                <a:xfrm>
                  <a:off x="1104558" y="2629289"/>
                  <a:ext cx="2245503" cy="193535"/>
                </a:xfrm>
                <a:prstGeom prst="rect">
                  <a:avLst/>
                </a:prstGeom>
                <a:solidFill>
                  <a:srgbClr val="008080"/>
                </a:solidFill>
                <a:ln w="9525" cap="flat" cmpd="sng" algn="ctr">
                  <a:solidFill>
                    <a:srgbClr val="4F81BD"/>
                  </a:solidFill>
                  <a:prstDash val="solid"/>
                </a:ln>
                <a:effectLst/>
              </p:spPr>
              <p:txBody>
                <a:bodyPr vert="horz" lIns="0" rIns="0" rtlCol="0" anchor="ctr"/>
                <a:lstStyle/>
                <a:p>
                  <a:pPr algn="ctr" fontAlgn="base">
                    <a:spcBef>
                      <a:spcPct val="0"/>
                    </a:spcBef>
                    <a:spcAft>
                      <a:spcPct val="0"/>
                    </a:spcAft>
                    <a:defRPr/>
                  </a:pPr>
                  <a:r>
                    <a:rPr lang="en-US" sz="1050" b="1" kern="0" dirty="0">
                      <a:solidFill>
                        <a:srgbClr val="FFFFFF"/>
                      </a:solidFill>
                      <a:latin typeface="Arial"/>
                    </a:rPr>
                    <a:t>Hive</a:t>
                  </a:r>
                </a:p>
              </p:txBody>
            </p:sp>
            <p:sp>
              <p:nvSpPr>
                <p:cNvPr id="214" name="Folded Corner 136">
                  <a:extLst>
                    <a:ext uri="{FF2B5EF4-FFF2-40B4-BE49-F238E27FC236}">
                      <a16:creationId xmlns:a16="http://schemas.microsoft.com/office/drawing/2014/main" id="{723AFB65-EC3D-43E6-9879-79526AFA7E1D}"/>
                    </a:ext>
                  </a:extLst>
                </p:cNvPr>
                <p:cNvSpPr/>
                <p:nvPr/>
              </p:nvSpPr>
              <p:spPr>
                <a:xfrm>
                  <a:off x="4239322" y="6009879"/>
                  <a:ext cx="1281973" cy="520117"/>
                </a:xfrm>
                <a:prstGeom prst="foldedCorner">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External Sources thru API (</a:t>
                  </a:r>
                  <a:r>
                    <a:rPr lang="en-US" sz="950" kern="0" dirty="0">
                      <a:solidFill>
                        <a:srgbClr val="FFFFFF"/>
                      </a:solidFill>
                      <a:latin typeface="Arial"/>
                    </a:rPr>
                    <a:t>Cylon, Weather, Trustpilot)</a:t>
                  </a:r>
                </a:p>
              </p:txBody>
            </p:sp>
            <p:sp>
              <p:nvSpPr>
                <p:cNvPr id="215" name="Can 141">
                  <a:extLst>
                    <a:ext uri="{FF2B5EF4-FFF2-40B4-BE49-F238E27FC236}">
                      <a16:creationId xmlns:a16="http://schemas.microsoft.com/office/drawing/2014/main" id="{B84E1A48-1032-4C57-AA46-DE16F8CD8877}"/>
                    </a:ext>
                  </a:extLst>
                </p:cNvPr>
                <p:cNvSpPr/>
                <p:nvPr/>
              </p:nvSpPr>
              <p:spPr>
                <a:xfrm>
                  <a:off x="789532" y="5012700"/>
                  <a:ext cx="549656" cy="438355"/>
                </a:xfrm>
                <a:prstGeom prst="can">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CMDM/</a:t>
                  </a:r>
                </a:p>
                <a:p>
                  <a:pPr algn="ctr" fontAlgn="base">
                    <a:spcBef>
                      <a:spcPct val="0"/>
                    </a:spcBef>
                    <a:spcAft>
                      <a:spcPct val="0"/>
                    </a:spcAft>
                    <a:defRPr/>
                  </a:pPr>
                  <a:r>
                    <a:rPr lang="en-US" sz="900" kern="0" dirty="0">
                      <a:solidFill>
                        <a:srgbClr val="FFFFFF"/>
                      </a:solidFill>
                      <a:latin typeface="Arial"/>
                    </a:rPr>
                    <a:t>SSIS</a:t>
                  </a:r>
                </a:p>
              </p:txBody>
            </p:sp>
            <p:sp>
              <p:nvSpPr>
                <p:cNvPr id="216" name="Rectangle 215">
                  <a:extLst>
                    <a:ext uri="{FF2B5EF4-FFF2-40B4-BE49-F238E27FC236}">
                      <a16:creationId xmlns:a16="http://schemas.microsoft.com/office/drawing/2014/main" id="{3B0E1B96-E169-4EF0-9903-A62503EF83D1}"/>
                    </a:ext>
                  </a:extLst>
                </p:cNvPr>
                <p:cNvSpPr/>
                <p:nvPr/>
              </p:nvSpPr>
              <p:spPr>
                <a:xfrm>
                  <a:off x="1113404" y="4240220"/>
                  <a:ext cx="2842204" cy="176383"/>
                </a:xfrm>
                <a:prstGeom prst="rect">
                  <a:avLst/>
                </a:prstGeom>
                <a:solidFill>
                  <a:srgbClr val="008080"/>
                </a:solidFill>
                <a:ln w="9525" cap="flat" cmpd="sng" algn="ctr">
                  <a:solidFill>
                    <a:srgbClr val="4F81BD"/>
                  </a:solidFill>
                  <a:prstDash val="solid"/>
                </a:ln>
                <a:effectLst/>
              </p:spPr>
              <p:txBody>
                <a:bodyPr vert="horz" lIns="0" rIns="0" rtlCol="0" anchor="ctr"/>
                <a:lstStyle/>
                <a:p>
                  <a:pPr fontAlgn="base">
                    <a:spcBef>
                      <a:spcPct val="0"/>
                    </a:spcBef>
                    <a:spcAft>
                      <a:spcPct val="0"/>
                    </a:spcAft>
                    <a:defRPr/>
                  </a:pPr>
                  <a:r>
                    <a:rPr lang="en-US" sz="1050" b="1" kern="0" dirty="0">
                      <a:solidFill>
                        <a:srgbClr val="FFFFFF"/>
                      </a:solidFill>
                      <a:latin typeface="Arial"/>
                    </a:rPr>
                    <a:t>                                        </a:t>
                  </a:r>
                  <a:r>
                    <a:rPr lang="en-US" sz="1050" kern="0" dirty="0">
                      <a:solidFill>
                        <a:srgbClr val="FFFFFF"/>
                      </a:solidFill>
                      <a:latin typeface="Arial"/>
                    </a:rPr>
                    <a:t>Sqoop</a:t>
                  </a:r>
                  <a:r>
                    <a:rPr lang="en-US" sz="900" kern="0" dirty="0">
                      <a:solidFill>
                        <a:srgbClr val="FFFFFF"/>
                      </a:solidFill>
                      <a:latin typeface="Arial"/>
                    </a:rPr>
                    <a:t>/</a:t>
                  </a:r>
                  <a:r>
                    <a:rPr lang="en-US" sz="1050" kern="0" dirty="0">
                      <a:solidFill>
                        <a:srgbClr val="FFFFFF"/>
                      </a:solidFill>
                      <a:latin typeface="Arial"/>
                    </a:rPr>
                    <a:t>NiFi </a:t>
                  </a:r>
                  <a:r>
                    <a:rPr lang="en-US" sz="900" kern="0" dirty="0">
                      <a:solidFill>
                        <a:srgbClr val="FFFFFF"/>
                      </a:solidFill>
                      <a:latin typeface="Arial"/>
                    </a:rPr>
                    <a:t>(</a:t>
                  </a:r>
                  <a:r>
                    <a:rPr lang="en-US" sz="1050" kern="0" dirty="0">
                      <a:solidFill>
                        <a:srgbClr val="FFFFFF"/>
                      </a:solidFill>
                      <a:latin typeface="Arial"/>
                    </a:rPr>
                    <a:t>Ingestion</a:t>
                  </a:r>
                  <a:r>
                    <a:rPr lang="en-US" sz="900" b="1" kern="0" dirty="0">
                      <a:solidFill>
                        <a:srgbClr val="FFFFFF"/>
                      </a:solidFill>
                      <a:latin typeface="Arial"/>
                    </a:rPr>
                    <a:t>) </a:t>
                  </a:r>
                </a:p>
              </p:txBody>
            </p:sp>
            <p:sp>
              <p:nvSpPr>
                <p:cNvPr id="217" name="Rectangle 216">
                  <a:extLst>
                    <a:ext uri="{FF2B5EF4-FFF2-40B4-BE49-F238E27FC236}">
                      <a16:creationId xmlns:a16="http://schemas.microsoft.com/office/drawing/2014/main" id="{7543508B-366B-4346-B290-CC802A875FA3}"/>
                    </a:ext>
                  </a:extLst>
                </p:cNvPr>
                <p:cNvSpPr/>
                <p:nvPr/>
              </p:nvSpPr>
              <p:spPr>
                <a:xfrm>
                  <a:off x="1103846" y="3125987"/>
                  <a:ext cx="4262367" cy="194400"/>
                </a:xfrm>
                <a:prstGeom prst="rect">
                  <a:avLst/>
                </a:prstGeom>
                <a:solidFill>
                  <a:srgbClr val="008080"/>
                </a:solidFill>
                <a:ln w="9525" cap="flat" cmpd="sng" algn="ctr">
                  <a:solidFill>
                    <a:srgbClr val="4F81BD"/>
                  </a:solidFill>
                  <a:prstDash val="solid"/>
                </a:ln>
                <a:effectLst/>
              </p:spPr>
              <p:txBody>
                <a:bodyPr vert="horz" lIns="0" rIns="0" rtlCol="0" anchor="ctr"/>
                <a:lstStyle/>
                <a:p>
                  <a:pPr algn="ctr" fontAlgn="base">
                    <a:spcBef>
                      <a:spcPct val="0"/>
                    </a:spcBef>
                    <a:spcAft>
                      <a:spcPct val="0"/>
                    </a:spcAft>
                    <a:defRPr/>
                  </a:pPr>
                  <a:r>
                    <a:rPr lang="en-US" sz="1050" b="1" kern="0" dirty="0">
                      <a:solidFill>
                        <a:srgbClr val="FFFFFF"/>
                      </a:solidFill>
                      <a:latin typeface="Arial"/>
                    </a:rPr>
                    <a:t>                </a:t>
                  </a:r>
                  <a:r>
                    <a:rPr lang="en-US" sz="1050" kern="0" dirty="0">
                      <a:solidFill>
                        <a:srgbClr val="FFFFFF"/>
                      </a:solidFill>
                      <a:latin typeface="Arial"/>
                    </a:rPr>
                    <a:t>Hcatalog( Storage Management)</a:t>
                  </a:r>
                </a:p>
              </p:txBody>
            </p:sp>
            <p:sp>
              <p:nvSpPr>
                <p:cNvPr id="218" name="Rectangle 217">
                  <a:extLst>
                    <a:ext uri="{FF2B5EF4-FFF2-40B4-BE49-F238E27FC236}">
                      <a16:creationId xmlns:a16="http://schemas.microsoft.com/office/drawing/2014/main" id="{0B8E3F73-4C71-4C7D-97FC-576DF144238E}"/>
                    </a:ext>
                  </a:extLst>
                </p:cNvPr>
                <p:cNvSpPr/>
                <p:nvPr/>
              </p:nvSpPr>
              <p:spPr>
                <a:xfrm>
                  <a:off x="3619840" y="2856165"/>
                  <a:ext cx="1332739" cy="186815"/>
                </a:xfrm>
                <a:prstGeom prst="rect">
                  <a:avLst/>
                </a:prstGeom>
                <a:solidFill>
                  <a:srgbClr val="008080"/>
                </a:solidFill>
                <a:ln w="9525" cap="flat" cmpd="sng" algn="ctr">
                  <a:solidFill>
                    <a:srgbClr val="4F81BD"/>
                  </a:solidFill>
                  <a:prstDash val="solid"/>
                </a:ln>
                <a:effectLst/>
              </p:spPr>
              <p:txBody>
                <a:bodyPr vert="horz" lIns="0" rIns="0" rtlCol="0" anchor="ctr"/>
                <a:lstStyle/>
                <a:p>
                  <a:pPr algn="ctr" fontAlgn="base">
                    <a:spcBef>
                      <a:spcPct val="0"/>
                    </a:spcBef>
                    <a:spcAft>
                      <a:spcPct val="0"/>
                    </a:spcAft>
                    <a:defRPr/>
                  </a:pPr>
                  <a:r>
                    <a:rPr lang="en-US" sz="1050" b="1" kern="0" dirty="0">
                      <a:solidFill>
                        <a:srgbClr val="FFFFFF"/>
                      </a:solidFill>
                      <a:latin typeface="Arial"/>
                    </a:rPr>
                    <a:t>Avro/ Parquet</a:t>
                  </a:r>
                </a:p>
              </p:txBody>
            </p:sp>
            <p:sp>
              <p:nvSpPr>
                <p:cNvPr id="220" name="Folded Corner 165">
                  <a:extLst>
                    <a:ext uri="{FF2B5EF4-FFF2-40B4-BE49-F238E27FC236}">
                      <a16:creationId xmlns:a16="http://schemas.microsoft.com/office/drawing/2014/main" id="{74D26020-564A-4B61-AE2B-68E46E12CB33}"/>
                    </a:ext>
                  </a:extLst>
                </p:cNvPr>
                <p:cNvSpPr/>
                <p:nvPr/>
              </p:nvSpPr>
              <p:spPr>
                <a:xfrm>
                  <a:off x="5391174" y="5252067"/>
                  <a:ext cx="801606" cy="582369"/>
                </a:xfrm>
                <a:prstGeom prst="foldedCorner">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ABTRAN,</a:t>
                  </a:r>
                </a:p>
                <a:p>
                  <a:pPr algn="ctr" fontAlgn="base">
                    <a:spcBef>
                      <a:spcPct val="0"/>
                    </a:spcBef>
                    <a:spcAft>
                      <a:spcPct val="0"/>
                    </a:spcAft>
                    <a:defRPr/>
                  </a:pPr>
                  <a:r>
                    <a:rPr lang="en-US" sz="900" kern="0" dirty="0">
                      <a:solidFill>
                        <a:srgbClr val="FFFFFF"/>
                      </a:solidFill>
                      <a:latin typeface="Arial"/>
                    </a:rPr>
                    <a:t>LIBERTY,</a:t>
                  </a:r>
                </a:p>
                <a:p>
                  <a:pPr algn="ctr" fontAlgn="base">
                    <a:spcBef>
                      <a:spcPct val="0"/>
                    </a:spcBef>
                    <a:spcAft>
                      <a:spcPct val="0"/>
                    </a:spcAft>
                    <a:defRPr/>
                  </a:pPr>
                  <a:r>
                    <a:rPr lang="en-US" sz="900" kern="0" dirty="0">
                      <a:solidFill>
                        <a:srgbClr val="FFFFFF"/>
                      </a:solidFill>
                      <a:latin typeface="Arial"/>
                    </a:rPr>
                    <a:t>SIEMENS</a:t>
                  </a:r>
                </a:p>
              </p:txBody>
            </p:sp>
            <p:sp>
              <p:nvSpPr>
                <p:cNvPr id="221" name="Rectangle 220">
                  <a:extLst>
                    <a:ext uri="{FF2B5EF4-FFF2-40B4-BE49-F238E27FC236}">
                      <a16:creationId xmlns:a16="http://schemas.microsoft.com/office/drawing/2014/main" id="{ED2AF1E8-E47F-4A84-823E-D46CB1D6589E}"/>
                    </a:ext>
                  </a:extLst>
                </p:cNvPr>
                <p:cNvSpPr/>
                <p:nvPr/>
              </p:nvSpPr>
              <p:spPr bwMode="auto">
                <a:xfrm>
                  <a:off x="751274" y="4951510"/>
                  <a:ext cx="2986222" cy="877299"/>
                </a:xfrm>
                <a:prstGeom prst="rect">
                  <a:avLst/>
                </a:prstGeom>
                <a:noFill/>
                <a:ln w="19050" cap="flat" cmpd="sng" algn="ctr">
                  <a:solidFill>
                    <a:srgbClr val="008080"/>
                  </a:solidFill>
                  <a:prstDash val="sysDash"/>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fontAlgn="base">
                    <a:spcBef>
                      <a:spcPct val="0"/>
                    </a:spcBef>
                    <a:spcAft>
                      <a:spcPct val="0"/>
                    </a:spcAft>
                  </a:pPr>
                  <a:r>
                    <a:rPr lang="en-IE" sz="800" b="1" dirty="0">
                      <a:solidFill>
                        <a:srgbClr val="008080"/>
                      </a:solidFill>
                      <a:latin typeface="Arial" panose="020B0604020202020204" pitchFamily="34" charset="0"/>
                      <a:cs typeface="Arial" panose="020B0604020202020204" pitchFamily="34" charset="0"/>
                    </a:rPr>
                    <a:t>RDBMS</a:t>
                  </a:r>
                  <a:endParaRPr lang="en-IE" b="1" dirty="0">
                    <a:solidFill>
                      <a:srgbClr val="008080"/>
                    </a:solidFill>
                    <a:latin typeface="Arial" panose="020B0604020202020204" pitchFamily="34" charset="0"/>
                    <a:cs typeface="Arial" panose="020B0604020202020204" pitchFamily="34" charset="0"/>
                  </a:endParaRPr>
                </a:p>
              </p:txBody>
            </p:sp>
            <p:sp>
              <p:nvSpPr>
                <p:cNvPr id="222" name="Right Arrow 5">
                  <a:extLst>
                    <a:ext uri="{FF2B5EF4-FFF2-40B4-BE49-F238E27FC236}">
                      <a16:creationId xmlns:a16="http://schemas.microsoft.com/office/drawing/2014/main" id="{60C32F95-A445-485A-9472-00385EEE6C38}"/>
                    </a:ext>
                  </a:extLst>
                </p:cNvPr>
                <p:cNvSpPr/>
                <p:nvPr/>
              </p:nvSpPr>
              <p:spPr bwMode="auto">
                <a:xfrm>
                  <a:off x="347092" y="1412776"/>
                  <a:ext cx="390012" cy="245609"/>
                </a:xfrm>
                <a:prstGeom prst="rightArrow">
                  <a:avLst/>
                </a:prstGeom>
                <a:solidFill>
                  <a:srgbClr val="00808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IE" sz="2400">
                    <a:solidFill>
                      <a:srgbClr val="000000"/>
                    </a:solidFill>
                    <a:latin typeface="Times New Roman" pitchFamily="18" charset="0"/>
                  </a:endParaRPr>
                </a:p>
              </p:txBody>
            </p:sp>
            <p:sp>
              <p:nvSpPr>
                <p:cNvPr id="223" name="Rectangle 222">
                  <a:extLst>
                    <a:ext uri="{FF2B5EF4-FFF2-40B4-BE49-F238E27FC236}">
                      <a16:creationId xmlns:a16="http://schemas.microsoft.com/office/drawing/2014/main" id="{2E9ADBD0-B60A-417F-9774-D226FE560DED}"/>
                    </a:ext>
                  </a:extLst>
                </p:cNvPr>
                <p:cNvSpPr/>
                <p:nvPr/>
              </p:nvSpPr>
              <p:spPr bwMode="auto">
                <a:xfrm>
                  <a:off x="347092" y="1505164"/>
                  <a:ext cx="112806" cy="3741275"/>
                </a:xfrm>
                <a:prstGeom prst="rect">
                  <a:avLst/>
                </a:prstGeom>
                <a:solidFill>
                  <a:srgbClr val="00808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IE" sz="2400">
                    <a:solidFill>
                      <a:srgbClr val="000000"/>
                    </a:solidFill>
                    <a:latin typeface="Times New Roman" pitchFamily="18" charset="0"/>
                  </a:endParaRPr>
                </a:p>
              </p:txBody>
            </p:sp>
            <p:sp>
              <p:nvSpPr>
                <p:cNvPr id="224" name="Right Arrow 177">
                  <a:extLst>
                    <a:ext uri="{FF2B5EF4-FFF2-40B4-BE49-F238E27FC236}">
                      <a16:creationId xmlns:a16="http://schemas.microsoft.com/office/drawing/2014/main" id="{C396DA02-4116-4AE1-920E-8E1DB116BB3D}"/>
                    </a:ext>
                  </a:extLst>
                </p:cNvPr>
                <p:cNvSpPr/>
                <p:nvPr/>
              </p:nvSpPr>
              <p:spPr bwMode="auto">
                <a:xfrm>
                  <a:off x="353120" y="5089186"/>
                  <a:ext cx="390012" cy="245609"/>
                </a:xfrm>
                <a:prstGeom prst="rightArrow">
                  <a:avLst/>
                </a:prstGeom>
                <a:solidFill>
                  <a:srgbClr val="008080"/>
                </a:solidFill>
                <a:ln w="9525" cap="flat" cmpd="sng" algn="ctr">
                  <a:solidFill>
                    <a:srgbClr val="00808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IE" sz="2400">
                    <a:solidFill>
                      <a:srgbClr val="000000"/>
                    </a:solidFill>
                    <a:latin typeface="Times New Roman" pitchFamily="18" charset="0"/>
                  </a:endParaRPr>
                </a:p>
              </p:txBody>
            </p:sp>
            <p:sp>
              <p:nvSpPr>
                <p:cNvPr id="225" name="TextBox 224">
                  <a:extLst>
                    <a:ext uri="{FF2B5EF4-FFF2-40B4-BE49-F238E27FC236}">
                      <a16:creationId xmlns:a16="http://schemas.microsoft.com/office/drawing/2014/main" id="{32A7BE85-DDDC-4CD1-9BA0-D2FB77527172}"/>
                    </a:ext>
                  </a:extLst>
                </p:cNvPr>
                <p:cNvSpPr txBox="1"/>
                <p:nvPr/>
              </p:nvSpPr>
              <p:spPr>
                <a:xfrm>
                  <a:off x="3635896" y="2318683"/>
                  <a:ext cx="2510596" cy="246221"/>
                </a:xfrm>
                <a:prstGeom prst="rect">
                  <a:avLst/>
                </a:prstGeom>
                <a:noFill/>
              </p:spPr>
              <p:txBody>
                <a:bodyPr wrap="square" rtlCol="0">
                  <a:spAutoFit/>
                </a:bodyPr>
                <a:lstStyle/>
                <a:p>
                  <a:pPr defTabSz="913375"/>
                  <a:r>
                    <a:rPr lang="en-IE" sz="1000" b="1" dirty="0">
                      <a:solidFill>
                        <a:srgbClr val="008080"/>
                      </a:solidFill>
                      <a:latin typeface="Arial" panose="020B0604020202020204" pitchFamily="34" charset="0"/>
                      <a:cs typeface="Arial" panose="020B0604020202020204" pitchFamily="34" charset="0"/>
                    </a:rPr>
                    <a:t>Enterprise Data  Hub (CDH 5.15.1)</a:t>
                  </a:r>
                </a:p>
              </p:txBody>
            </p:sp>
            <p:pic>
              <p:nvPicPr>
                <p:cNvPr id="226" name="Picture 2">
                  <a:extLst>
                    <a:ext uri="{FF2B5EF4-FFF2-40B4-BE49-F238E27FC236}">
                      <a16:creationId xmlns:a16="http://schemas.microsoft.com/office/drawing/2014/main" id="{11764B32-E080-4D80-BF14-9D69C58B27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1752601"/>
                  <a:ext cx="236833" cy="369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7" name="TextBox 226">
                  <a:extLst>
                    <a:ext uri="{FF2B5EF4-FFF2-40B4-BE49-F238E27FC236}">
                      <a16:creationId xmlns:a16="http://schemas.microsoft.com/office/drawing/2014/main" id="{ADDE15EC-8101-4CAA-8C06-E228BA8B81BF}"/>
                    </a:ext>
                  </a:extLst>
                </p:cNvPr>
                <p:cNvSpPr txBox="1"/>
                <p:nvPr/>
              </p:nvSpPr>
              <p:spPr>
                <a:xfrm>
                  <a:off x="7668344" y="1505164"/>
                  <a:ext cx="491015" cy="215444"/>
                </a:xfrm>
                <a:prstGeom prst="rect">
                  <a:avLst/>
                </a:prstGeom>
                <a:noFill/>
              </p:spPr>
              <p:txBody>
                <a:bodyPr wrap="square" rtlCol="0">
                  <a:spAutoFit/>
                </a:bodyPr>
                <a:lstStyle/>
                <a:p>
                  <a:pPr defTabSz="913375"/>
                  <a:r>
                    <a:rPr lang="en-IE" sz="800" b="1" dirty="0">
                      <a:solidFill>
                        <a:srgbClr val="008080"/>
                      </a:solidFill>
                      <a:latin typeface="Arial" panose="020B0604020202020204" pitchFamily="34" charset="0"/>
                      <a:cs typeface="Arial" panose="020B0604020202020204" pitchFamily="34" charset="0"/>
                    </a:rPr>
                    <a:t>KDC</a:t>
                  </a:r>
                  <a:endParaRPr lang="en-IE" sz="1050" b="1" dirty="0">
                    <a:solidFill>
                      <a:srgbClr val="008080"/>
                    </a:solidFill>
                    <a:latin typeface="Arial" panose="020B0604020202020204" pitchFamily="34" charset="0"/>
                    <a:cs typeface="Arial" panose="020B0604020202020204" pitchFamily="34" charset="0"/>
                  </a:endParaRPr>
                </a:p>
              </p:txBody>
            </p:sp>
            <p:pic>
              <p:nvPicPr>
                <p:cNvPr id="228" name="Picture 2">
                  <a:extLst>
                    <a:ext uri="{FF2B5EF4-FFF2-40B4-BE49-F238E27FC236}">
                      <a16:creationId xmlns:a16="http://schemas.microsoft.com/office/drawing/2014/main" id="{81939C47-4B96-4FC4-9B43-184CEA6336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7615" y="1772816"/>
                  <a:ext cx="236833" cy="369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9" name="Can 146">
                  <a:extLst>
                    <a:ext uri="{FF2B5EF4-FFF2-40B4-BE49-F238E27FC236}">
                      <a16:creationId xmlns:a16="http://schemas.microsoft.com/office/drawing/2014/main" id="{052536AF-84BD-44B9-BF23-A8F1329E1FB8}"/>
                    </a:ext>
                  </a:extLst>
                </p:cNvPr>
                <p:cNvSpPr/>
                <p:nvPr/>
              </p:nvSpPr>
              <p:spPr>
                <a:xfrm>
                  <a:off x="4252817" y="5211991"/>
                  <a:ext cx="962064" cy="665548"/>
                </a:xfrm>
                <a:prstGeom prst="can">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SAP</a:t>
                  </a:r>
                </a:p>
                <a:p>
                  <a:pPr algn="ctr" fontAlgn="base">
                    <a:spcBef>
                      <a:spcPct val="0"/>
                    </a:spcBef>
                    <a:spcAft>
                      <a:spcPct val="0"/>
                    </a:spcAft>
                    <a:defRPr/>
                  </a:pPr>
                  <a:r>
                    <a:rPr lang="en-US" sz="900" kern="0" dirty="0">
                      <a:solidFill>
                        <a:srgbClr val="FFFFFF"/>
                      </a:solidFill>
                      <a:latin typeface="Arial"/>
                    </a:rPr>
                    <a:t>(IRP/SRP/CRP/SAP BW)</a:t>
                  </a:r>
                </a:p>
              </p:txBody>
            </p:sp>
            <p:sp>
              <p:nvSpPr>
                <p:cNvPr id="230" name="Can 162">
                  <a:extLst>
                    <a:ext uri="{FF2B5EF4-FFF2-40B4-BE49-F238E27FC236}">
                      <a16:creationId xmlns:a16="http://schemas.microsoft.com/office/drawing/2014/main" id="{F9A817F1-2FBD-4AD0-9052-2497A98A4426}"/>
                    </a:ext>
                  </a:extLst>
                </p:cNvPr>
                <p:cNvSpPr/>
                <p:nvPr/>
              </p:nvSpPr>
              <p:spPr>
                <a:xfrm>
                  <a:off x="2293218" y="5022899"/>
                  <a:ext cx="549656" cy="438355"/>
                </a:xfrm>
                <a:prstGeom prst="can">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BBS</a:t>
                  </a:r>
                </a:p>
              </p:txBody>
            </p:sp>
            <p:sp>
              <p:nvSpPr>
                <p:cNvPr id="232" name="Left-Right Arrow 182">
                  <a:extLst>
                    <a:ext uri="{FF2B5EF4-FFF2-40B4-BE49-F238E27FC236}">
                      <a16:creationId xmlns:a16="http://schemas.microsoft.com/office/drawing/2014/main" id="{3A588387-728B-410A-BAC7-47B9FFEDBB35}"/>
                    </a:ext>
                  </a:extLst>
                </p:cNvPr>
                <p:cNvSpPr/>
                <p:nvPr/>
              </p:nvSpPr>
              <p:spPr bwMode="auto">
                <a:xfrm>
                  <a:off x="8041084" y="1889344"/>
                  <a:ext cx="288357" cy="171504"/>
                </a:xfrm>
                <a:prstGeom prst="leftRightArrow">
                  <a:avLst/>
                </a:prstGeom>
                <a:solidFill>
                  <a:srgbClr val="008080"/>
                </a:solidFill>
                <a:ln w="9525" cap="flat" cmpd="sng" algn="ctr">
                  <a:solidFill>
                    <a:srgbClr val="00808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IE" sz="2400">
                    <a:solidFill>
                      <a:srgbClr val="000000"/>
                    </a:solidFill>
                    <a:latin typeface="Times New Roman" pitchFamily="18" charset="0"/>
                  </a:endParaRPr>
                </a:p>
              </p:txBody>
            </p:sp>
            <p:sp>
              <p:nvSpPr>
                <p:cNvPr id="233" name="Can 162">
                  <a:extLst>
                    <a:ext uri="{FF2B5EF4-FFF2-40B4-BE49-F238E27FC236}">
                      <a16:creationId xmlns:a16="http://schemas.microsoft.com/office/drawing/2014/main" id="{63F720BC-04D9-4D71-ACDC-BA91A35C763E}"/>
                    </a:ext>
                  </a:extLst>
                </p:cNvPr>
                <p:cNvSpPr/>
                <p:nvPr/>
              </p:nvSpPr>
              <p:spPr>
                <a:xfrm>
                  <a:off x="3014809" y="5030757"/>
                  <a:ext cx="549656" cy="438355"/>
                </a:xfrm>
                <a:prstGeom prst="can">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Front Office</a:t>
                  </a:r>
                </a:p>
              </p:txBody>
            </p:sp>
            <p:sp>
              <p:nvSpPr>
                <p:cNvPr id="234" name="Folded Corner 117">
                  <a:extLst>
                    <a:ext uri="{FF2B5EF4-FFF2-40B4-BE49-F238E27FC236}">
                      <a16:creationId xmlns:a16="http://schemas.microsoft.com/office/drawing/2014/main" id="{4F65C236-DE3C-4541-B8B0-36211715007E}"/>
                    </a:ext>
                  </a:extLst>
                </p:cNvPr>
                <p:cNvSpPr/>
                <p:nvPr/>
              </p:nvSpPr>
              <p:spPr>
                <a:xfrm>
                  <a:off x="6385624" y="5246440"/>
                  <a:ext cx="962064" cy="582369"/>
                </a:xfrm>
                <a:prstGeom prst="foldedCorner">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SMARTPAYG</a:t>
                  </a:r>
                </a:p>
              </p:txBody>
            </p:sp>
            <p:sp>
              <p:nvSpPr>
                <p:cNvPr id="235" name="Folded Corner 117">
                  <a:extLst>
                    <a:ext uri="{FF2B5EF4-FFF2-40B4-BE49-F238E27FC236}">
                      <a16:creationId xmlns:a16="http://schemas.microsoft.com/office/drawing/2014/main" id="{160A3B3D-4578-4848-A9B9-DEBC1C1BA4CA}"/>
                    </a:ext>
                  </a:extLst>
                </p:cNvPr>
                <p:cNvSpPr/>
                <p:nvPr/>
              </p:nvSpPr>
              <p:spPr>
                <a:xfrm>
                  <a:off x="7479862" y="5246440"/>
                  <a:ext cx="962064" cy="582369"/>
                </a:xfrm>
                <a:prstGeom prst="foldedCorner">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NETWORKS</a:t>
                  </a:r>
                </a:p>
              </p:txBody>
            </p:sp>
            <p:sp>
              <p:nvSpPr>
                <p:cNvPr id="262" name="Rectangle 261">
                  <a:extLst>
                    <a:ext uri="{FF2B5EF4-FFF2-40B4-BE49-F238E27FC236}">
                      <a16:creationId xmlns:a16="http://schemas.microsoft.com/office/drawing/2014/main" id="{57624F44-AE21-4B77-A2DB-0D2B0297F43F}"/>
                    </a:ext>
                  </a:extLst>
                </p:cNvPr>
                <p:cNvSpPr/>
                <p:nvPr/>
              </p:nvSpPr>
              <p:spPr>
                <a:xfrm>
                  <a:off x="4441240" y="6701349"/>
                  <a:ext cx="406334" cy="194028"/>
                </a:xfrm>
                <a:prstGeom prst="rect">
                  <a:avLst/>
                </a:prstGeom>
                <a:solidFill>
                  <a:srgbClr val="008080"/>
                </a:solidFill>
                <a:ln w="952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r>
                    <a:rPr lang="en-US" sz="800" kern="0" dirty="0">
                      <a:solidFill>
                        <a:srgbClr val="FFFFFF"/>
                      </a:solidFill>
                      <a:latin typeface="Arial"/>
                    </a:rPr>
                    <a:t>DMZ</a:t>
                  </a:r>
                </a:p>
              </p:txBody>
            </p:sp>
            <p:sp>
              <p:nvSpPr>
                <p:cNvPr id="238" name="Rectangle 237">
                  <a:extLst>
                    <a:ext uri="{FF2B5EF4-FFF2-40B4-BE49-F238E27FC236}">
                      <a16:creationId xmlns:a16="http://schemas.microsoft.com/office/drawing/2014/main" id="{F8546ECE-7CFF-4B60-9665-87A8FE156DFB}"/>
                    </a:ext>
                  </a:extLst>
                </p:cNvPr>
                <p:cNvSpPr/>
                <p:nvPr/>
              </p:nvSpPr>
              <p:spPr>
                <a:xfrm>
                  <a:off x="1154267" y="2190121"/>
                  <a:ext cx="1471822" cy="369332"/>
                </a:xfrm>
                <a:prstGeom prst="rect">
                  <a:avLst/>
                </a:prstGeom>
              </p:spPr>
              <p:txBody>
                <a:bodyPr wrap="square">
                  <a:spAutoFit/>
                </a:bodyPr>
                <a:lstStyle/>
                <a:p>
                  <a:pPr algn="ctr" fontAlgn="base">
                    <a:spcBef>
                      <a:spcPct val="0"/>
                    </a:spcBef>
                    <a:spcAft>
                      <a:spcPct val="0"/>
                    </a:spcAft>
                  </a:pPr>
                  <a:r>
                    <a:rPr lang="en-US" sz="900" dirty="0">
                      <a:solidFill>
                        <a:srgbClr val="002776"/>
                      </a:solidFill>
                      <a:latin typeface="Arial"/>
                      <a:cs typeface="Century Gothic"/>
                    </a:rPr>
                    <a:t>ODS/360 Customer &amp;</a:t>
                  </a:r>
                  <a:br>
                    <a:rPr lang="en-US" sz="900" dirty="0">
                      <a:solidFill>
                        <a:srgbClr val="002776"/>
                      </a:solidFill>
                      <a:latin typeface="Arial"/>
                      <a:cs typeface="Century Gothic"/>
                    </a:rPr>
                  </a:br>
                  <a:r>
                    <a:rPr lang="en-US" sz="900" dirty="0">
                      <a:solidFill>
                        <a:srgbClr val="002776"/>
                      </a:solidFill>
                      <a:latin typeface="Arial"/>
                      <a:cs typeface="Century Gothic"/>
                    </a:rPr>
                    <a:t>Datamarts</a:t>
                  </a:r>
                  <a:endParaRPr lang="en-US" sz="900" dirty="0">
                    <a:solidFill>
                      <a:srgbClr val="002776"/>
                    </a:solidFill>
                    <a:latin typeface="Arial"/>
                    <a:cs typeface="Arial" charset="0"/>
                  </a:endParaRPr>
                </a:p>
              </p:txBody>
            </p:sp>
            <p:sp>
              <p:nvSpPr>
                <p:cNvPr id="239" name="Folded Corner 117">
                  <a:extLst>
                    <a:ext uri="{FF2B5EF4-FFF2-40B4-BE49-F238E27FC236}">
                      <a16:creationId xmlns:a16="http://schemas.microsoft.com/office/drawing/2014/main" id="{9DCDA152-17A2-4CCB-81D3-4A849A9F9655}"/>
                    </a:ext>
                  </a:extLst>
                </p:cNvPr>
                <p:cNvSpPr/>
                <p:nvPr/>
              </p:nvSpPr>
              <p:spPr>
                <a:xfrm>
                  <a:off x="5652492" y="5994992"/>
                  <a:ext cx="801606" cy="582369"/>
                </a:xfrm>
                <a:prstGeom prst="foldedCorner">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SEMOPX </a:t>
                  </a:r>
                </a:p>
              </p:txBody>
            </p:sp>
            <p:sp>
              <p:nvSpPr>
                <p:cNvPr id="240" name="Folded Corner 117">
                  <a:extLst>
                    <a:ext uri="{FF2B5EF4-FFF2-40B4-BE49-F238E27FC236}">
                      <a16:creationId xmlns:a16="http://schemas.microsoft.com/office/drawing/2014/main" id="{4600C7BA-B872-4921-A84D-ADC30AFDEEA3}"/>
                    </a:ext>
                  </a:extLst>
                </p:cNvPr>
                <p:cNvSpPr/>
                <p:nvPr/>
              </p:nvSpPr>
              <p:spPr>
                <a:xfrm>
                  <a:off x="6585295" y="6006492"/>
                  <a:ext cx="801606" cy="582369"/>
                </a:xfrm>
                <a:prstGeom prst="foldedCorner">
                  <a:avLst/>
                </a:prstGeom>
                <a:solidFill>
                  <a:srgbClr val="002776">
                    <a:lumMod val="40000"/>
                    <a:lumOff val="60000"/>
                  </a:srgbClr>
                </a:solidFill>
                <a:ln w="9525" cap="flat" cmpd="sng" algn="ctr">
                  <a:solidFill>
                    <a:srgbClr val="4F81BD"/>
                  </a:solidFill>
                  <a:prstDash val="solid"/>
                </a:ln>
                <a:effectLst/>
              </p:spPr>
              <p:txBody>
                <a:bodyPr rtlCol="0" anchor="ctr"/>
                <a:lstStyle/>
                <a:p>
                  <a:pPr algn="ctr" fontAlgn="base">
                    <a:spcBef>
                      <a:spcPct val="0"/>
                    </a:spcBef>
                    <a:spcAft>
                      <a:spcPct val="0"/>
                    </a:spcAft>
                    <a:defRPr/>
                  </a:pPr>
                  <a:r>
                    <a:rPr lang="en-US" sz="900" kern="0" dirty="0">
                      <a:solidFill>
                        <a:srgbClr val="FFFFFF"/>
                      </a:solidFill>
                      <a:latin typeface="Arial"/>
                    </a:rPr>
                    <a:t>ESB Trading </a:t>
                  </a:r>
                </a:p>
              </p:txBody>
            </p:sp>
            <p:sp>
              <p:nvSpPr>
                <p:cNvPr id="241" name="Right Arrow 23">
                  <a:extLst>
                    <a:ext uri="{FF2B5EF4-FFF2-40B4-BE49-F238E27FC236}">
                      <a16:creationId xmlns:a16="http://schemas.microsoft.com/office/drawing/2014/main" id="{6CE333BC-37F3-4C60-81D3-9D9E7D00BA3C}"/>
                    </a:ext>
                  </a:extLst>
                </p:cNvPr>
                <p:cNvSpPr/>
                <p:nvPr/>
              </p:nvSpPr>
              <p:spPr>
                <a:xfrm rot="16200000">
                  <a:off x="1216583" y="4555618"/>
                  <a:ext cx="362425" cy="287328"/>
                </a:xfrm>
                <a:prstGeom prst="rightArrow">
                  <a:avLst>
                    <a:gd name="adj1" fmla="val 50000"/>
                    <a:gd name="adj2" fmla="val 50000"/>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pPr>
                  <a:endParaRPr lang="en-US" sz="1100" b="1" kern="0" dirty="0">
                    <a:solidFill>
                      <a:srgbClr val="FFFFFF"/>
                    </a:solidFill>
                    <a:latin typeface="Arial"/>
                  </a:endParaRPr>
                </a:p>
              </p:txBody>
            </p:sp>
            <p:sp>
              <p:nvSpPr>
                <p:cNvPr id="242" name="Right Arrow 23">
                  <a:extLst>
                    <a:ext uri="{FF2B5EF4-FFF2-40B4-BE49-F238E27FC236}">
                      <a16:creationId xmlns:a16="http://schemas.microsoft.com/office/drawing/2014/main" id="{CF1244C1-4A69-494F-9E7D-7A07AA8ACE5B}"/>
                    </a:ext>
                  </a:extLst>
                </p:cNvPr>
                <p:cNvSpPr/>
                <p:nvPr/>
              </p:nvSpPr>
              <p:spPr>
                <a:xfrm rot="16200000">
                  <a:off x="2551073" y="4540485"/>
                  <a:ext cx="362425" cy="287328"/>
                </a:xfrm>
                <a:prstGeom prst="rightArrow">
                  <a:avLst>
                    <a:gd name="adj1" fmla="val 50000"/>
                    <a:gd name="adj2" fmla="val 50000"/>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pPr>
                  <a:endParaRPr lang="en-US" sz="1100" b="1" kern="0" dirty="0">
                    <a:solidFill>
                      <a:srgbClr val="FFFFFF"/>
                    </a:solidFill>
                    <a:latin typeface="Arial"/>
                  </a:endParaRPr>
                </a:p>
              </p:txBody>
            </p:sp>
            <p:sp>
              <p:nvSpPr>
                <p:cNvPr id="243" name="Right Arrow 23">
                  <a:extLst>
                    <a:ext uri="{FF2B5EF4-FFF2-40B4-BE49-F238E27FC236}">
                      <a16:creationId xmlns:a16="http://schemas.microsoft.com/office/drawing/2014/main" id="{DBE99E35-8311-429A-9123-FA260F619846}"/>
                    </a:ext>
                  </a:extLst>
                </p:cNvPr>
                <p:cNvSpPr/>
                <p:nvPr/>
              </p:nvSpPr>
              <p:spPr>
                <a:xfrm rot="16200000">
                  <a:off x="4576121" y="4531688"/>
                  <a:ext cx="362425" cy="287328"/>
                </a:xfrm>
                <a:prstGeom prst="rightArrow">
                  <a:avLst>
                    <a:gd name="adj1" fmla="val 50000"/>
                    <a:gd name="adj2" fmla="val 50000"/>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pPr>
                  <a:endParaRPr lang="en-US" sz="1100" b="1" kern="0" dirty="0">
                    <a:solidFill>
                      <a:srgbClr val="FFFFFF"/>
                    </a:solidFill>
                    <a:latin typeface="Arial"/>
                  </a:endParaRPr>
                </a:p>
              </p:txBody>
            </p:sp>
            <p:sp>
              <p:nvSpPr>
                <p:cNvPr id="244" name="Right Arrow 23">
                  <a:extLst>
                    <a:ext uri="{FF2B5EF4-FFF2-40B4-BE49-F238E27FC236}">
                      <a16:creationId xmlns:a16="http://schemas.microsoft.com/office/drawing/2014/main" id="{127C4162-36CF-45A3-B2E3-AE0BA46A3EF5}"/>
                    </a:ext>
                  </a:extLst>
                </p:cNvPr>
                <p:cNvSpPr/>
                <p:nvPr/>
              </p:nvSpPr>
              <p:spPr>
                <a:xfrm rot="16200000">
                  <a:off x="5678417" y="4531688"/>
                  <a:ext cx="362425" cy="287328"/>
                </a:xfrm>
                <a:prstGeom prst="rightArrow">
                  <a:avLst>
                    <a:gd name="adj1" fmla="val 50000"/>
                    <a:gd name="adj2" fmla="val 50000"/>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pPr>
                  <a:endParaRPr lang="en-US" sz="1100" b="1" kern="0" dirty="0">
                    <a:solidFill>
                      <a:srgbClr val="FFFFFF"/>
                    </a:solidFill>
                    <a:latin typeface="Arial"/>
                  </a:endParaRPr>
                </a:p>
              </p:txBody>
            </p:sp>
            <p:sp>
              <p:nvSpPr>
                <p:cNvPr id="245" name="Right Arrow 23">
                  <a:extLst>
                    <a:ext uri="{FF2B5EF4-FFF2-40B4-BE49-F238E27FC236}">
                      <a16:creationId xmlns:a16="http://schemas.microsoft.com/office/drawing/2014/main" id="{2945ACE6-C8A9-4F61-8408-304D32CEE186}"/>
                    </a:ext>
                  </a:extLst>
                </p:cNvPr>
                <p:cNvSpPr/>
                <p:nvPr/>
              </p:nvSpPr>
              <p:spPr>
                <a:xfrm rot="16200000">
                  <a:off x="6601170" y="4531688"/>
                  <a:ext cx="362425" cy="287328"/>
                </a:xfrm>
                <a:prstGeom prst="rightArrow">
                  <a:avLst>
                    <a:gd name="adj1" fmla="val 50000"/>
                    <a:gd name="adj2" fmla="val 50000"/>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pPr>
                  <a:endParaRPr lang="en-US" sz="1100" b="1" kern="0" dirty="0">
                    <a:solidFill>
                      <a:srgbClr val="FFFFFF"/>
                    </a:solidFill>
                    <a:latin typeface="Arial"/>
                  </a:endParaRPr>
                </a:p>
              </p:txBody>
            </p:sp>
            <p:sp>
              <p:nvSpPr>
                <p:cNvPr id="246" name="Right Arrow 23">
                  <a:extLst>
                    <a:ext uri="{FF2B5EF4-FFF2-40B4-BE49-F238E27FC236}">
                      <a16:creationId xmlns:a16="http://schemas.microsoft.com/office/drawing/2014/main" id="{CA740D52-51DD-4C0D-8039-E7B3E2436DFE}"/>
                    </a:ext>
                  </a:extLst>
                </p:cNvPr>
                <p:cNvSpPr/>
                <p:nvPr/>
              </p:nvSpPr>
              <p:spPr>
                <a:xfrm rot="16200000">
                  <a:off x="7527888" y="4531688"/>
                  <a:ext cx="362425" cy="287328"/>
                </a:xfrm>
                <a:prstGeom prst="rightArrow">
                  <a:avLst>
                    <a:gd name="adj1" fmla="val 50000"/>
                    <a:gd name="adj2" fmla="val 50000"/>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pPr>
                  <a:endParaRPr lang="en-US" sz="1100" b="1" kern="0" dirty="0">
                    <a:solidFill>
                      <a:srgbClr val="FFFFFF"/>
                    </a:solidFill>
                    <a:latin typeface="Arial"/>
                  </a:endParaRPr>
                </a:p>
              </p:txBody>
            </p:sp>
            <p:sp>
              <p:nvSpPr>
                <p:cNvPr id="247" name="Rectangle 246">
                  <a:extLst>
                    <a:ext uri="{FF2B5EF4-FFF2-40B4-BE49-F238E27FC236}">
                      <a16:creationId xmlns:a16="http://schemas.microsoft.com/office/drawing/2014/main" id="{02828905-A232-4402-B6F2-5865C2E76A22}"/>
                    </a:ext>
                  </a:extLst>
                </p:cNvPr>
                <p:cNvSpPr/>
                <p:nvPr/>
              </p:nvSpPr>
              <p:spPr bwMode="auto">
                <a:xfrm>
                  <a:off x="5157800" y="867169"/>
                  <a:ext cx="1728192" cy="1376479"/>
                </a:xfrm>
                <a:prstGeom prst="rect">
                  <a:avLst/>
                </a:prstGeom>
                <a:noFill/>
                <a:ln w="19050" cap="flat" cmpd="sng" algn="ctr">
                  <a:solidFill>
                    <a:srgbClr val="00808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fontAlgn="base">
                    <a:spcBef>
                      <a:spcPct val="0"/>
                    </a:spcBef>
                    <a:spcAft>
                      <a:spcPct val="0"/>
                    </a:spcAft>
                  </a:pPr>
                  <a:r>
                    <a:rPr lang="en-IE" sz="900" b="1" dirty="0">
                      <a:solidFill>
                        <a:srgbClr val="008080"/>
                      </a:solidFill>
                      <a:latin typeface="Arial" panose="020B0604020202020204" pitchFamily="34" charset="0"/>
                      <a:cs typeface="Arial" panose="020B0604020202020204" pitchFamily="34" charset="0"/>
                    </a:rPr>
                    <a:t>Data Analytics/Modelling</a:t>
                  </a:r>
                </a:p>
                <a:p>
                  <a:pPr algn="ctr" fontAlgn="base">
                    <a:spcBef>
                      <a:spcPct val="0"/>
                    </a:spcBef>
                    <a:spcAft>
                      <a:spcPct val="0"/>
                    </a:spcAft>
                  </a:pPr>
                  <a:endParaRPr lang="en-IE" sz="2400" b="1" dirty="0">
                    <a:solidFill>
                      <a:srgbClr val="008080"/>
                    </a:solidFill>
                    <a:latin typeface="Arial" panose="020B0604020202020204" pitchFamily="34" charset="0"/>
                    <a:cs typeface="Arial" panose="020B0604020202020204" pitchFamily="34" charset="0"/>
                  </a:endParaRPr>
                </a:p>
              </p:txBody>
            </p:sp>
            <p:sp>
              <p:nvSpPr>
                <p:cNvPr id="248" name="Up-Down Arrow 150">
                  <a:extLst>
                    <a:ext uri="{FF2B5EF4-FFF2-40B4-BE49-F238E27FC236}">
                      <a16:creationId xmlns:a16="http://schemas.microsoft.com/office/drawing/2014/main" id="{C3A891F7-71FC-488F-9B12-0EF1223995AA}"/>
                    </a:ext>
                  </a:extLst>
                </p:cNvPr>
                <p:cNvSpPr/>
                <p:nvPr/>
              </p:nvSpPr>
              <p:spPr>
                <a:xfrm>
                  <a:off x="5925402" y="2236062"/>
                  <a:ext cx="170447" cy="325200"/>
                </a:xfrm>
                <a:prstGeom prst="upDownArrow">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defRPr/>
                  </a:pPr>
                  <a:endParaRPr lang="en-US" sz="1100" b="1" kern="0" dirty="0">
                    <a:solidFill>
                      <a:srgbClr val="FFFFFF"/>
                    </a:solidFill>
                    <a:latin typeface="Arial"/>
                    <a:cs typeface="Century Gothic"/>
                  </a:endParaRPr>
                </a:p>
              </p:txBody>
            </p:sp>
            <p:grpSp>
              <p:nvGrpSpPr>
                <p:cNvPr id="249" name="Group 248">
                  <a:extLst>
                    <a:ext uri="{FF2B5EF4-FFF2-40B4-BE49-F238E27FC236}">
                      <a16:creationId xmlns:a16="http://schemas.microsoft.com/office/drawing/2014/main" id="{57E4B72C-3A3E-41DE-841D-8741C13B76B9}"/>
                    </a:ext>
                  </a:extLst>
                </p:cNvPr>
                <p:cNvGrpSpPr/>
                <p:nvPr/>
              </p:nvGrpSpPr>
              <p:grpSpPr>
                <a:xfrm>
                  <a:off x="5606892" y="1234954"/>
                  <a:ext cx="659575" cy="325199"/>
                  <a:chOff x="6119754" y="2361520"/>
                  <a:chExt cx="590140" cy="485285"/>
                </a:xfrm>
              </p:grpSpPr>
              <p:sp>
                <p:nvSpPr>
                  <p:cNvPr id="252" name="Rectangle 251">
                    <a:extLst>
                      <a:ext uri="{FF2B5EF4-FFF2-40B4-BE49-F238E27FC236}">
                        <a16:creationId xmlns:a16="http://schemas.microsoft.com/office/drawing/2014/main" id="{F5FF539F-5C8F-42E2-A8D8-283678167546}"/>
                      </a:ext>
                    </a:extLst>
                  </p:cNvPr>
                  <p:cNvSpPr/>
                  <p:nvPr/>
                </p:nvSpPr>
                <p:spPr>
                  <a:xfrm>
                    <a:off x="6119754" y="2361521"/>
                    <a:ext cx="590140" cy="485284"/>
                  </a:xfrm>
                  <a:prstGeom prst="rect">
                    <a:avLst/>
                  </a:prstGeom>
                  <a:solidFill>
                    <a:srgbClr val="FFFFFF"/>
                  </a:solidFill>
                  <a:ln w="952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sp>
                <p:nvSpPr>
                  <p:cNvPr id="253" name="Rectangle 252">
                    <a:extLst>
                      <a:ext uri="{FF2B5EF4-FFF2-40B4-BE49-F238E27FC236}">
                        <a16:creationId xmlns:a16="http://schemas.microsoft.com/office/drawing/2014/main" id="{1E7C7C44-7383-44BA-92F3-0849F854C282}"/>
                      </a:ext>
                    </a:extLst>
                  </p:cNvPr>
                  <p:cNvSpPr/>
                  <p:nvPr/>
                </p:nvSpPr>
                <p:spPr>
                  <a:xfrm>
                    <a:off x="6119754" y="2361520"/>
                    <a:ext cx="590140" cy="74660"/>
                  </a:xfrm>
                  <a:prstGeom prst="rect">
                    <a:avLst/>
                  </a:prstGeom>
                  <a:solidFill>
                    <a:srgbClr val="C7C7C7"/>
                  </a:solidFill>
                  <a:ln w="952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sp>
                <p:nvSpPr>
                  <p:cNvPr id="254" name="Rectangle 253">
                    <a:extLst>
                      <a:ext uri="{FF2B5EF4-FFF2-40B4-BE49-F238E27FC236}">
                        <a16:creationId xmlns:a16="http://schemas.microsoft.com/office/drawing/2014/main" id="{D146F93B-AFB0-4978-AE46-D0930683EC87}"/>
                      </a:ext>
                    </a:extLst>
                  </p:cNvPr>
                  <p:cNvSpPr/>
                  <p:nvPr/>
                </p:nvSpPr>
                <p:spPr>
                  <a:xfrm>
                    <a:off x="6364160" y="2480594"/>
                    <a:ext cx="279805" cy="53019"/>
                  </a:xfrm>
                  <a:prstGeom prst="rect">
                    <a:avLst/>
                  </a:prstGeom>
                  <a:solidFill>
                    <a:srgbClr val="C7C7C7"/>
                  </a:solidFill>
                  <a:ln w="317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cxnSp>
                <p:nvCxnSpPr>
                  <p:cNvPr id="255" name="Straight Connector 254">
                    <a:extLst>
                      <a:ext uri="{FF2B5EF4-FFF2-40B4-BE49-F238E27FC236}">
                        <a16:creationId xmlns:a16="http://schemas.microsoft.com/office/drawing/2014/main" id="{F2B1B002-1A72-4C35-B0B7-9F5AEBFDE6D3}"/>
                      </a:ext>
                    </a:extLst>
                  </p:cNvPr>
                  <p:cNvCxnSpPr>
                    <a:endCxn id="254" idx="1"/>
                  </p:cNvCxnSpPr>
                  <p:nvPr/>
                </p:nvCxnSpPr>
                <p:spPr>
                  <a:xfrm>
                    <a:off x="6160293" y="2505363"/>
                    <a:ext cx="203867" cy="1741"/>
                  </a:xfrm>
                  <a:prstGeom prst="line">
                    <a:avLst/>
                  </a:prstGeom>
                  <a:solidFill>
                    <a:srgbClr val="C7C7C7"/>
                  </a:solidFill>
                  <a:ln w="25400" cap="flat" cmpd="sng" algn="ctr">
                    <a:solidFill>
                      <a:srgbClr val="00A1DE"/>
                    </a:solidFill>
                    <a:prstDash val="solid"/>
                  </a:ln>
                  <a:effectLst/>
                </p:spPr>
              </p:cxnSp>
              <p:sp>
                <p:nvSpPr>
                  <p:cNvPr id="256" name="Rectangle 255">
                    <a:extLst>
                      <a:ext uri="{FF2B5EF4-FFF2-40B4-BE49-F238E27FC236}">
                        <a16:creationId xmlns:a16="http://schemas.microsoft.com/office/drawing/2014/main" id="{11D1BFD9-809E-4996-9F31-A58661E16910}"/>
                      </a:ext>
                    </a:extLst>
                  </p:cNvPr>
                  <p:cNvSpPr/>
                  <p:nvPr/>
                </p:nvSpPr>
                <p:spPr>
                  <a:xfrm>
                    <a:off x="6364160" y="2572656"/>
                    <a:ext cx="279805" cy="53019"/>
                  </a:xfrm>
                  <a:prstGeom prst="rect">
                    <a:avLst/>
                  </a:prstGeom>
                  <a:solidFill>
                    <a:srgbClr val="C7C7C7"/>
                  </a:solidFill>
                  <a:ln w="317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cxnSp>
                <p:nvCxnSpPr>
                  <p:cNvPr id="257" name="Straight Connector 256">
                    <a:extLst>
                      <a:ext uri="{FF2B5EF4-FFF2-40B4-BE49-F238E27FC236}">
                        <a16:creationId xmlns:a16="http://schemas.microsoft.com/office/drawing/2014/main" id="{22257C51-7E3A-4F08-87B9-E31905A28430}"/>
                      </a:ext>
                    </a:extLst>
                  </p:cNvPr>
                  <p:cNvCxnSpPr/>
                  <p:nvPr/>
                </p:nvCxnSpPr>
                <p:spPr>
                  <a:xfrm>
                    <a:off x="6160293" y="2588223"/>
                    <a:ext cx="203867" cy="1741"/>
                  </a:xfrm>
                  <a:prstGeom prst="line">
                    <a:avLst/>
                  </a:prstGeom>
                  <a:solidFill>
                    <a:srgbClr val="C7C7C7"/>
                  </a:solidFill>
                  <a:ln w="25400" cap="flat" cmpd="sng" algn="ctr">
                    <a:solidFill>
                      <a:srgbClr val="00A1DE"/>
                    </a:solidFill>
                    <a:prstDash val="solid"/>
                  </a:ln>
                  <a:effectLst/>
                </p:spPr>
              </p:cxnSp>
              <p:sp>
                <p:nvSpPr>
                  <p:cNvPr id="258" name="Rectangle 257">
                    <a:extLst>
                      <a:ext uri="{FF2B5EF4-FFF2-40B4-BE49-F238E27FC236}">
                        <a16:creationId xmlns:a16="http://schemas.microsoft.com/office/drawing/2014/main" id="{7AFCBA73-FB3A-441F-91DF-F7779E2B9C84}"/>
                      </a:ext>
                    </a:extLst>
                  </p:cNvPr>
                  <p:cNvSpPr/>
                  <p:nvPr/>
                </p:nvSpPr>
                <p:spPr>
                  <a:xfrm>
                    <a:off x="6364160" y="2673920"/>
                    <a:ext cx="279805" cy="53019"/>
                  </a:xfrm>
                  <a:prstGeom prst="rect">
                    <a:avLst/>
                  </a:prstGeom>
                  <a:solidFill>
                    <a:srgbClr val="C7C7C7"/>
                  </a:solidFill>
                  <a:ln w="317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cxnSp>
                <p:nvCxnSpPr>
                  <p:cNvPr id="259" name="Straight Connector 258">
                    <a:extLst>
                      <a:ext uri="{FF2B5EF4-FFF2-40B4-BE49-F238E27FC236}">
                        <a16:creationId xmlns:a16="http://schemas.microsoft.com/office/drawing/2014/main" id="{B4343D12-9724-44C2-8747-A4557256CA68}"/>
                      </a:ext>
                    </a:extLst>
                  </p:cNvPr>
                  <p:cNvCxnSpPr>
                    <a:endCxn id="258" idx="1"/>
                  </p:cNvCxnSpPr>
                  <p:nvPr/>
                </p:nvCxnSpPr>
                <p:spPr>
                  <a:xfrm>
                    <a:off x="6160293" y="2698689"/>
                    <a:ext cx="203867" cy="1741"/>
                  </a:xfrm>
                  <a:prstGeom prst="line">
                    <a:avLst/>
                  </a:prstGeom>
                  <a:solidFill>
                    <a:srgbClr val="C7C7C7"/>
                  </a:solidFill>
                  <a:ln w="25400" cap="flat" cmpd="sng" algn="ctr">
                    <a:solidFill>
                      <a:srgbClr val="00A1DE"/>
                    </a:solidFill>
                    <a:prstDash val="solid"/>
                  </a:ln>
                  <a:effectLst/>
                </p:spPr>
              </p:cxnSp>
              <p:sp>
                <p:nvSpPr>
                  <p:cNvPr id="260" name="Rectangle 259">
                    <a:extLst>
                      <a:ext uri="{FF2B5EF4-FFF2-40B4-BE49-F238E27FC236}">
                        <a16:creationId xmlns:a16="http://schemas.microsoft.com/office/drawing/2014/main" id="{4460FAFC-4DE1-4CBE-ADA4-048E075E122A}"/>
                      </a:ext>
                    </a:extLst>
                  </p:cNvPr>
                  <p:cNvSpPr/>
                  <p:nvPr/>
                </p:nvSpPr>
                <p:spPr>
                  <a:xfrm>
                    <a:off x="6364160" y="2765983"/>
                    <a:ext cx="279805" cy="53019"/>
                  </a:xfrm>
                  <a:prstGeom prst="rect">
                    <a:avLst/>
                  </a:prstGeom>
                  <a:solidFill>
                    <a:srgbClr val="C7C7C7"/>
                  </a:solidFill>
                  <a:ln w="3175" cap="flat" cmpd="sng" algn="ctr">
                    <a:solidFill>
                      <a:srgbClr val="00A1DE">
                        <a:shade val="95000"/>
                        <a:satMod val="105000"/>
                      </a:srgbClr>
                    </a:solidFill>
                    <a:prstDash val="solid"/>
                  </a:ln>
                  <a:effectLst/>
                </p:spPr>
                <p:txBody>
                  <a:bodyPr rtlCol="0" anchor="ctr"/>
                  <a:lstStyle/>
                  <a:p>
                    <a:pPr algn="ctr" fontAlgn="base">
                      <a:spcBef>
                        <a:spcPct val="0"/>
                      </a:spcBef>
                      <a:spcAft>
                        <a:spcPct val="0"/>
                      </a:spcAft>
                      <a:defRPr/>
                    </a:pPr>
                    <a:endParaRPr lang="en-US" sz="1200" kern="0" dirty="0">
                      <a:solidFill>
                        <a:srgbClr val="FFFFFF"/>
                      </a:solidFill>
                      <a:latin typeface="Arial"/>
                    </a:endParaRPr>
                  </a:p>
                </p:txBody>
              </p:sp>
              <p:cxnSp>
                <p:nvCxnSpPr>
                  <p:cNvPr id="261" name="Straight Connector 260">
                    <a:extLst>
                      <a:ext uri="{FF2B5EF4-FFF2-40B4-BE49-F238E27FC236}">
                        <a16:creationId xmlns:a16="http://schemas.microsoft.com/office/drawing/2014/main" id="{D346BE25-1E4B-4EBF-A8A9-8DA0EA5EB84A}"/>
                      </a:ext>
                    </a:extLst>
                  </p:cNvPr>
                  <p:cNvCxnSpPr>
                    <a:endCxn id="260" idx="1"/>
                  </p:cNvCxnSpPr>
                  <p:nvPr/>
                </p:nvCxnSpPr>
                <p:spPr>
                  <a:xfrm>
                    <a:off x="6160293" y="2790752"/>
                    <a:ext cx="203867" cy="1741"/>
                  </a:xfrm>
                  <a:prstGeom prst="line">
                    <a:avLst/>
                  </a:prstGeom>
                  <a:solidFill>
                    <a:srgbClr val="C7C7C7"/>
                  </a:solidFill>
                  <a:ln w="25400" cap="flat" cmpd="sng" algn="ctr">
                    <a:solidFill>
                      <a:srgbClr val="00A1DE"/>
                    </a:solidFill>
                    <a:prstDash val="solid"/>
                  </a:ln>
                  <a:effectLst/>
                </p:spPr>
              </p:cxnSp>
            </p:grpSp>
            <p:sp>
              <p:nvSpPr>
                <p:cNvPr id="250" name="Rectangle 249">
                  <a:extLst>
                    <a:ext uri="{FF2B5EF4-FFF2-40B4-BE49-F238E27FC236}">
                      <a16:creationId xmlns:a16="http://schemas.microsoft.com/office/drawing/2014/main" id="{3F3F37E1-B256-41A3-88C3-213A7C917958}"/>
                    </a:ext>
                  </a:extLst>
                </p:cNvPr>
                <p:cNvSpPr/>
                <p:nvPr/>
              </p:nvSpPr>
              <p:spPr>
                <a:xfrm>
                  <a:off x="5325074" y="1697771"/>
                  <a:ext cx="1257074" cy="338554"/>
                </a:xfrm>
                <a:prstGeom prst="rect">
                  <a:avLst/>
                </a:prstGeom>
              </p:spPr>
              <p:txBody>
                <a:bodyPr wrap="none">
                  <a:spAutoFit/>
                </a:bodyPr>
                <a:lstStyle/>
                <a:p>
                  <a:pPr algn="ctr" fontAlgn="base">
                    <a:spcBef>
                      <a:spcPct val="0"/>
                    </a:spcBef>
                    <a:spcAft>
                      <a:spcPct val="0"/>
                    </a:spcAft>
                  </a:pPr>
                  <a:r>
                    <a:rPr lang="en-US" sz="800" dirty="0">
                      <a:solidFill>
                        <a:srgbClr val="002776"/>
                      </a:solidFill>
                      <a:latin typeface="Arial"/>
                      <a:cs typeface="Century Gothic"/>
                    </a:rPr>
                    <a:t>Cloudera Data science </a:t>
                  </a:r>
                </a:p>
                <a:p>
                  <a:pPr algn="ctr" fontAlgn="base">
                    <a:spcBef>
                      <a:spcPct val="0"/>
                    </a:spcBef>
                    <a:spcAft>
                      <a:spcPct val="0"/>
                    </a:spcAft>
                  </a:pPr>
                  <a:r>
                    <a:rPr lang="en-US" sz="800" dirty="0">
                      <a:solidFill>
                        <a:srgbClr val="002776"/>
                      </a:solidFill>
                      <a:latin typeface="Arial"/>
                      <a:cs typeface="Century Gothic"/>
                    </a:rPr>
                    <a:t>Workbench(CDSW)</a:t>
                  </a:r>
                  <a:endParaRPr lang="en-US" sz="800" dirty="0">
                    <a:solidFill>
                      <a:srgbClr val="002776"/>
                    </a:solidFill>
                    <a:latin typeface="Arial"/>
                    <a:cs typeface="Arial" charset="0"/>
                  </a:endParaRPr>
                </a:p>
              </p:txBody>
            </p:sp>
            <p:sp>
              <p:nvSpPr>
                <p:cNvPr id="251" name="Left-Right Arrow 183">
                  <a:extLst>
                    <a:ext uri="{FF2B5EF4-FFF2-40B4-BE49-F238E27FC236}">
                      <a16:creationId xmlns:a16="http://schemas.microsoft.com/office/drawing/2014/main" id="{A12556E0-CA95-4D17-8CB3-0C769B39B803}"/>
                    </a:ext>
                  </a:extLst>
                </p:cNvPr>
                <p:cNvSpPr/>
                <p:nvPr/>
              </p:nvSpPr>
              <p:spPr bwMode="auto">
                <a:xfrm>
                  <a:off x="3687830" y="1259830"/>
                  <a:ext cx="1469969" cy="262761"/>
                </a:xfrm>
                <a:prstGeom prst="leftRightArrow">
                  <a:avLst/>
                </a:prstGeom>
                <a:solidFill>
                  <a:srgbClr val="008080"/>
                </a:solidFill>
                <a:ln w="9525" cap="flat" cmpd="sng" algn="ctr">
                  <a:solidFill>
                    <a:srgbClr val="00808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IE" sz="2400">
                    <a:solidFill>
                      <a:srgbClr val="000000"/>
                    </a:solidFill>
                    <a:latin typeface="Times New Roman" pitchFamily="18" charset="0"/>
                  </a:endParaRPr>
                </a:p>
              </p:txBody>
            </p:sp>
          </p:grpSp>
        </p:grpSp>
        <p:sp>
          <p:nvSpPr>
            <p:cNvPr id="277" name="Rectangle 276">
              <a:extLst>
                <a:ext uri="{FF2B5EF4-FFF2-40B4-BE49-F238E27FC236}">
                  <a16:creationId xmlns:a16="http://schemas.microsoft.com/office/drawing/2014/main" id="{13FF9817-8B94-4F8F-A158-39F7F76BDB32}"/>
                </a:ext>
              </a:extLst>
            </p:cNvPr>
            <p:cNvSpPr/>
            <p:nvPr/>
          </p:nvSpPr>
          <p:spPr>
            <a:xfrm>
              <a:off x="1334644" y="4092457"/>
              <a:ext cx="7940874" cy="240757"/>
            </a:xfrm>
            <a:prstGeom prst="rect">
              <a:avLst/>
            </a:prstGeom>
            <a:solidFill>
              <a:srgbClr val="008080"/>
            </a:solidFill>
            <a:ln w="9525" cap="flat" cmpd="sng" algn="ctr">
              <a:solidFill>
                <a:srgbClr val="4F81BD"/>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defRPr/>
              </a:pPr>
              <a:r>
                <a:rPr lang="en-US" sz="1050" kern="0" dirty="0">
                  <a:solidFill>
                    <a:srgbClr val="FFFFFF"/>
                  </a:solidFill>
                  <a:latin typeface="Arial"/>
                </a:rPr>
                <a:t>Security</a:t>
              </a:r>
              <a:r>
                <a:rPr lang="en-US" sz="1000" kern="0" dirty="0">
                  <a:solidFill>
                    <a:srgbClr val="FFFFFF"/>
                  </a:solidFill>
                  <a:latin typeface="Arial"/>
                </a:rPr>
                <a:t> &amp; </a:t>
              </a:r>
              <a:r>
                <a:rPr lang="en-US" sz="1050" kern="0" dirty="0">
                  <a:solidFill>
                    <a:srgbClr val="FFFFFF"/>
                  </a:solidFill>
                  <a:latin typeface="Arial"/>
                </a:rPr>
                <a:t>Administration</a:t>
              </a:r>
              <a:r>
                <a:rPr lang="en-US" sz="1000" kern="0" dirty="0">
                  <a:solidFill>
                    <a:srgbClr val="FFFFFF"/>
                  </a:solidFill>
                  <a:latin typeface="Arial"/>
                </a:rPr>
                <a:t> ( </a:t>
              </a:r>
              <a:r>
                <a:rPr lang="en-US" sz="1050" kern="0" dirty="0">
                  <a:solidFill>
                    <a:srgbClr val="FFFFFF"/>
                  </a:solidFill>
                  <a:latin typeface="Arial"/>
                </a:rPr>
                <a:t>Yarn</a:t>
              </a:r>
              <a:r>
                <a:rPr lang="en-US" sz="1000" kern="0" dirty="0">
                  <a:solidFill>
                    <a:srgbClr val="FFFFFF"/>
                  </a:solidFill>
                  <a:latin typeface="Arial"/>
                </a:rPr>
                <a:t>, </a:t>
              </a:r>
              <a:r>
                <a:rPr lang="en-US" sz="1050" kern="0" dirty="0">
                  <a:solidFill>
                    <a:srgbClr val="FFFFFF"/>
                  </a:solidFill>
                  <a:latin typeface="Arial"/>
                </a:rPr>
                <a:t>Cloudera</a:t>
              </a:r>
              <a:r>
                <a:rPr lang="en-US" sz="1000" kern="0" dirty="0">
                  <a:solidFill>
                    <a:srgbClr val="FFFFFF"/>
                  </a:solidFill>
                  <a:latin typeface="Arial"/>
                </a:rPr>
                <a:t> </a:t>
              </a:r>
              <a:r>
                <a:rPr lang="en-US" sz="1050" kern="0" dirty="0">
                  <a:solidFill>
                    <a:srgbClr val="FFFFFF"/>
                  </a:solidFill>
                  <a:latin typeface="Arial"/>
                </a:rPr>
                <a:t>Manager</a:t>
              </a:r>
              <a:r>
                <a:rPr lang="en-US" sz="1000" kern="0" dirty="0">
                  <a:solidFill>
                    <a:srgbClr val="FFFFFF"/>
                  </a:solidFill>
                  <a:latin typeface="Arial"/>
                </a:rPr>
                <a:t>, </a:t>
              </a:r>
              <a:r>
                <a:rPr lang="en-US" sz="1050" kern="0" dirty="0">
                  <a:solidFill>
                    <a:srgbClr val="FFFFFF"/>
                  </a:solidFill>
                  <a:latin typeface="Arial"/>
                </a:rPr>
                <a:t>Navigator</a:t>
              </a:r>
              <a:r>
                <a:rPr lang="en-US" sz="1000" kern="0" dirty="0">
                  <a:solidFill>
                    <a:srgbClr val="FFFFFF"/>
                  </a:solidFill>
                  <a:latin typeface="Arial"/>
                </a:rPr>
                <a:t>, </a:t>
              </a:r>
              <a:r>
                <a:rPr lang="en-US" sz="1050" kern="0" dirty="0">
                  <a:solidFill>
                    <a:srgbClr val="FFFFFF"/>
                  </a:solidFill>
                  <a:latin typeface="Arial"/>
                </a:rPr>
                <a:t>Sentry</a:t>
              </a:r>
              <a:r>
                <a:rPr lang="en-US" sz="1000" kern="0" dirty="0">
                  <a:solidFill>
                    <a:srgbClr val="FFFFFF"/>
                  </a:solidFill>
                  <a:latin typeface="Arial"/>
                </a:rPr>
                <a:t>)</a:t>
              </a:r>
            </a:p>
          </p:txBody>
        </p:sp>
        <p:sp>
          <p:nvSpPr>
            <p:cNvPr id="278" name="Up-Down Arrow 150">
              <a:extLst>
                <a:ext uri="{FF2B5EF4-FFF2-40B4-BE49-F238E27FC236}">
                  <a16:creationId xmlns:a16="http://schemas.microsoft.com/office/drawing/2014/main" id="{435B6B74-EC64-4CBE-BC61-8493E98CC0BC}"/>
                </a:ext>
              </a:extLst>
            </p:cNvPr>
            <p:cNvSpPr/>
            <p:nvPr/>
          </p:nvSpPr>
          <p:spPr>
            <a:xfrm>
              <a:off x="10628792" y="2418947"/>
              <a:ext cx="226464" cy="325200"/>
            </a:xfrm>
            <a:prstGeom prst="upDownArrow">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defRPr/>
              </a:pPr>
              <a:endParaRPr lang="en-US" sz="1100" b="1" kern="0" dirty="0">
                <a:solidFill>
                  <a:srgbClr val="FFFFFF"/>
                </a:solidFill>
                <a:latin typeface="Arial"/>
                <a:cs typeface="Century Gothic"/>
              </a:endParaRPr>
            </a:p>
          </p:txBody>
        </p:sp>
        <p:sp>
          <p:nvSpPr>
            <p:cNvPr id="279" name="TextBox 278">
              <a:extLst>
                <a:ext uri="{FF2B5EF4-FFF2-40B4-BE49-F238E27FC236}">
                  <a16:creationId xmlns:a16="http://schemas.microsoft.com/office/drawing/2014/main" id="{008E286E-F0A5-4E52-93E4-39854F8D6697}"/>
                </a:ext>
              </a:extLst>
            </p:cNvPr>
            <p:cNvSpPr txBox="1"/>
            <p:nvPr/>
          </p:nvSpPr>
          <p:spPr>
            <a:xfrm>
              <a:off x="10646189" y="1676809"/>
              <a:ext cx="652385" cy="215444"/>
            </a:xfrm>
            <a:prstGeom prst="rect">
              <a:avLst/>
            </a:prstGeom>
            <a:noFill/>
          </p:spPr>
          <p:txBody>
            <a:bodyPr wrap="square" rtlCol="0">
              <a:spAutoFit/>
            </a:bodyPr>
            <a:lstStyle/>
            <a:p>
              <a:pPr defTabSz="913375"/>
              <a:r>
                <a:rPr lang="en-IE" sz="800" b="1" dirty="0">
                  <a:solidFill>
                    <a:srgbClr val="008080"/>
                  </a:solidFill>
                  <a:latin typeface="Arial" panose="020B0604020202020204" pitchFamily="34" charset="0"/>
                  <a:cs typeface="Arial" panose="020B0604020202020204" pitchFamily="34" charset="0"/>
                </a:rPr>
                <a:t>AD</a:t>
              </a:r>
              <a:endParaRPr lang="en-IE" sz="1050" b="1" dirty="0">
                <a:solidFill>
                  <a:srgbClr val="008080"/>
                </a:solidFill>
                <a:latin typeface="Arial" panose="020B0604020202020204" pitchFamily="34" charset="0"/>
                <a:cs typeface="Arial" panose="020B0604020202020204" pitchFamily="34" charset="0"/>
              </a:endParaRPr>
            </a:p>
          </p:txBody>
        </p:sp>
        <p:sp>
          <p:nvSpPr>
            <p:cNvPr id="280" name="Up-Down Arrow 150">
              <a:extLst>
                <a:ext uri="{FF2B5EF4-FFF2-40B4-BE49-F238E27FC236}">
                  <a16:creationId xmlns:a16="http://schemas.microsoft.com/office/drawing/2014/main" id="{F848D7A0-BE91-41BB-A24E-8EAEB3F549DB}"/>
                </a:ext>
              </a:extLst>
            </p:cNvPr>
            <p:cNvSpPr/>
            <p:nvPr/>
          </p:nvSpPr>
          <p:spPr>
            <a:xfrm>
              <a:off x="5935100" y="6617929"/>
              <a:ext cx="226464" cy="325200"/>
            </a:xfrm>
            <a:prstGeom prst="upDownArrow">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defRPr/>
              </a:pPr>
              <a:endParaRPr lang="en-US" sz="1100" b="1" kern="0" dirty="0">
                <a:solidFill>
                  <a:srgbClr val="FFFFFF"/>
                </a:solidFill>
                <a:latin typeface="Arial"/>
                <a:cs typeface="Century Gothic"/>
              </a:endParaRPr>
            </a:p>
          </p:txBody>
        </p:sp>
      </p:grpSp>
      <p:sp>
        <p:nvSpPr>
          <p:cNvPr id="281" name="Up-Down Arrow 150">
            <a:extLst>
              <a:ext uri="{FF2B5EF4-FFF2-40B4-BE49-F238E27FC236}">
                <a16:creationId xmlns:a16="http://schemas.microsoft.com/office/drawing/2014/main" id="{533FBA5B-603F-45C7-9B12-8D68B6B85554}"/>
              </a:ext>
            </a:extLst>
          </p:cNvPr>
          <p:cNvSpPr/>
          <p:nvPr/>
        </p:nvSpPr>
        <p:spPr>
          <a:xfrm>
            <a:off x="2117627" y="1906543"/>
            <a:ext cx="223316" cy="266861"/>
          </a:xfrm>
          <a:prstGeom prst="upDownArrow">
            <a:avLst/>
          </a:prstGeom>
          <a:solidFill>
            <a:srgbClr val="008080"/>
          </a:solidFill>
          <a:ln w="9525" cap="flat" cmpd="sng" algn="ctr">
            <a:solidFill>
              <a:srgbClr val="008080"/>
            </a:solidFill>
            <a:prstDash val="solid"/>
          </a:ln>
          <a:effectLst/>
        </p:spPr>
        <p:txBody>
          <a:bodyPr rtlCol="0" anchor="ctr"/>
          <a:lstStyle/>
          <a:p>
            <a:pPr algn="ctr" fontAlgn="base">
              <a:spcBef>
                <a:spcPct val="0"/>
              </a:spcBef>
              <a:spcAft>
                <a:spcPct val="0"/>
              </a:spcAft>
              <a:defRPr/>
            </a:pPr>
            <a:endParaRPr lang="en-US" sz="1100" b="1" kern="0" dirty="0">
              <a:solidFill>
                <a:srgbClr val="FFFFFF"/>
              </a:solidFill>
              <a:latin typeface="Arial"/>
              <a:cs typeface="Century Gothic"/>
            </a:endParaRPr>
          </a:p>
        </p:txBody>
      </p:sp>
    </p:spTree>
    <p:extLst>
      <p:ext uri="{BB962C8B-B14F-4D97-AF65-F5344CB8AC3E}">
        <p14:creationId xmlns:p14="http://schemas.microsoft.com/office/powerpoint/2010/main" val="163189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Contd..</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2"/>
          </p:nvPr>
        </p:nvSpPr>
        <p:spPr>
          <a:xfrm>
            <a:off x="7843130" y="3237875"/>
            <a:ext cx="2829869" cy="332792"/>
          </a:xfrm>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Data Layers in the Lake</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7"/>
          <p:cNvSpPr>
            <a:spLocks noGrp="1"/>
          </p:cNvSpPr>
          <p:nvPr>
            <p:ph sz="half" idx="1"/>
          </p:nvPr>
        </p:nvSpPr>
        <p:spPr>
          <a:xfrm>
            <a:off x="2716407" y="976340"/>
            <a:ext cx="2112779" cy="327805"/>
          </a:xfrm>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Overall Data Flow</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1" name="Content Placeholder 6"/>
          <p:cNvPicPr>
            <a:picLocks noChangeAspect="1"/>
          </p:cNvPicPr>
          <p:nvPr/>
        </p:nvPicPr>
        <p:blipFill>
          <a:blip r:embed="rId2">
            <a:duotone>
              <a:schemeClr val="accent1">
                <a:shade val="45000"/>
                <a:satMod val="135000"/>
              </a:schemeClr>
              <a:prstClr val="white"/>
            </a:duotone>
          </a:blip>
          <a:stretch>
            <a:fillRect/>
          </a:stretch>
        </p:blipFill>
        <p:spPr bwMode="auto">
          <a:xfrm>
            <a:off x="615430" y="1304145"/>
            <a:ext cx="6314735" cy="222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7"/>
          <p:cNvSpPr txBox="1">
            <a:spLocks/>
          </p:cNvSpPr>
          <p:nvPr/>
        </p:nvSpPr>
        <p:spPr bwMode="auto">
          <a:xfrm>
            <a:off x="6963333" y="1296495"/>
            <a:ext cx="4530167" cy="144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dirty="0">
                <a:latin typeface="Arial Unicode MS" panose="020B0604020202020204" pitchFamily="34" charset="-128"/>
                <a:ea typeface="Arial Unicode MS" panose="020B0604020202020204" pitchFamily="34" charset="-128"/>
                <a:cs typeface="Arial Unicode MS" panose="020B0604020202020204" pitchFamily="34" charset="-128"/>
              </a:rPr>
              <a:t>Sources for the Lake feed HDFS which are then cleaned, transformed using Spark process and ready to be loaded further into Hive, HBase and Impala tables for use by Data Analysts and Data Scientists.</a:t>
            </a:r>
            <a:endParaRPr lang="en-IE"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3" name="Picture 12"/>
          <p:cNvPicPr>
            <a:picLocks noChangeAspect="1"/>
          </p:cNvPicPr>
          <p:nvPr/>
        </p:nvPicPr>
        <p:blipFill>
          <a:blip r:embed="rId3"/>
          <a:stretch>
            <a:fillRect/>
          </a:stretch>
        </p:blipFill>
        <p:spPr>
          <a:xfrm>
            <a:off x="6011056" y="3532019"/>
            <a:ext cx="5851081" cy="2514320"/>
          </a:xfrm>
          <a:prstGeom prst="rect">
            <a:avLst/>
          </a:prstGeom>
        </p:spPr>
      </p:pic>
      <p:sp>
        <p:nvSpPr>
          <p:cNvPr id="14" name="Content Placeholder 7"/>
          <p:cNvSpPr txBox="1">
            <a:spLocks/>
          </p:cNvSpPr>
          <p:nvPr/>
        </p:nvSpPr>
        <p:spPr bwMode="auto">
          <a:xfrm>
            <a:off x="615431" y="4459420"/>
            <a:ext cx="5130246" cy="144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dirty="0">
                <a:latin typeface="Arial Unicode MS" panose="020B0604020202020204" pitchFamily="34" charset="-128"/>
                <a:ea typeface="Arial Unicode MS" panose="020B0604020202020204" pitchFamily="34" charset="-128"/>
                <a:cs typeface="Arial Unicode MS" panose="020B0604020202020204" pitchFamily="34" charset="-128"/>
              </a:rPr>
              <a:t>Layer 1: Process (Incremental) / Storehouse (History) of Raw Data</a:t>
            </a:r>
          </a:p>
          <a:p>
            <a:r>
              <a:rPr lang="en-GB" b="0" dirty="0">
                <a:latin typeface="Arial Unicode MS" panose="020B0604020202020204" pitchFamily="34" charset="-128"/>
                <a:ea typeface="Arial Unicode MS" panose="020B0604020202020204" pitchFamily="34" charset="-128"/>
                <a:cs typeface="Arial Unicode MS" panose="020B0604020202020204" pitchFamily="34" charset="-128"/>
              </a:rPr>
              <a:t>Layer 2: ODS/360Customer (Current, Cleaned and Transformed Data)</a:t>
            </a:r>
          </a:p>
          <a:p>
            <a:r>
              <a:rPr lang="en-GB" b="0" dirty="0">
                <a:latin typeface="Arial Unicode MS" panose="020B0604020202020204" pitchFamily="34" charset="-128"/>
                <a:ea typeface="Arial Unicode MS" panose="020B0604020202020204" pitchFamily="34" charset="-128"/>
                <a:cs typeface="Arial Unicode MS" panose="020B0604020202020204" pitchFamily="34" charset="-128"/>
              </a:rPr>
              <a:t>Layer 3: Application / Reporting ( Data as per specific Business Needs like CM, BrkrMgmt, Smarter Homes)</a:t>
            </a:r>
            <a:endParaRPr lang="en-IE"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Curved Up Arrow 14"/>
          <p:cNvSpPr/>
          <p:nvPr/>
        </p:nvSpPr>
        <p:spPr>
          <a:xfrm>
            <a:off x="6655632" y="2705718"/>
            <a:ext cx="1079292" cy="3549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6" name="Curved Down Arrow 15"/>
          <p:cNvSpPr/>
          <p:nvPr/>
        </p:nvSpPr>
        <p:spPr>
          <a:xfrm>
            <a:off x="5051686" y="3950250"/>
            <a:ext cx="1069474" cy="3819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62627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37E0-990B-4F6A-A460-DBDCA5334061}"/>
              </a:ext>
            </a:extLst>
          </p:cNvPr>
          <p:cNvSpPr>
            <a:spLocks noGrp="1"/>
          </p:cNvSpPr>
          <p:nvPr>
            <p:ph type="title"/>
          </p:nvPr>
        </p:nvSpPr>
        <p:spPr>
          <a:xfrm>
            <a:off x="702603" y="412531"/>
            <a:ext cx="9169400" cy="536575"/>
          </a:xfrm>
        </p:spPr>
        <p:txBody>
          <a:bodyPr/>
          <a:lstStyle/>
          <a:p>
            <a:r>
              <a:rPr lang="en-IE" dirty="0"/>
              <a:t>Data Lake Hadoop components’ role</a:t>
            </a:r>
          </a:p>
        </p:txBody>
      </p:sp>
      <p:graphicFrame>
        <p:nvGraphicFramePr>
          <p:cNvPr id="25" name="Table 24">
            <a:extLst>
              <a:ext uri="{FF2B5EF4-FFF2-40B4-BE49-F238E27FC236}">
                <a16:creationId xmlns:a16="http://schemas.microsoft.com/office/drawing/2014/main" id="{F076DEC0-DFE6-425A-8EF2-3E56B91C9DF3}"/>
              </a:ext>
            </a:extLst>
          </p:cNvPr>
          <p:cNvGraphicFramePr>
            <a:graphicFrameLocks noGrp="1"/>
          </p:cNvGraphicFramePr>
          <p:nvPr>
            <p:extLst>
              <p:ext uri="{D42A27DB-BD31-4B8C-83A1-F6EECF244321}">
                <p14:modId xmlns:p14="http://schemas.microsoft.com/office/powerpoint/2010/main" val="1253978214"/>
              </p:ext>
            </p:extLst>
          </p:nvPr>
        </p:nvGraphicFramePr>
        <p:xfrm>
          <a:off x="1308100" y="1095293"/>
          <a:ext cx="9750252" cy="4587791"/>
        </p:xfrm>
        <a:graphic>
          <a:graphicData uri="http://schemas.openxmlformats.org/drawingml/2006/table">
            <a:tbl>
              <a:tblPr firstRow="1" bandRow="1">
                <a:tableStyleId>{ED083AE6-46FA-4A59-8FB0-9F97EB10719F}</a:tableStyleId>
              </a:tblPr>
              <a:tblGrid>
                <a:gridCol w="1321118">
                  <a:extLst>
                    <a:ext uri="{9D8B030D-6E8A-4147-A177-3AD203B41FA5}">
                      <a16:colId xmlns:a16="http://schemas.microsoft.com/office/drawing/2014/main" val="20000"/>
                    </a:ext>
                  </a:extLst>
                </a:gridCol>
                <a:gridCol w="4054520">
                  <a:extLst>
                    <a:ext uri="{9D8B030D-6E8A-4147-A177-3AD203B41FA5}">
                      <a16:colId xmlns:a16="http://schemas.microsoft.com/office/drawing/2014/main" val="20001"/>
                    </a:ext>
                  </a:extLst>
                </a:gridCol>
                <a:gridCol w="4374614">
                  <a:extLst>
                    <a:ext uri="{9D8B030D-6E8A-4147-A177-3AD203B41FA5}">
                      <a16:colId xmlns:a16="http://schemas.microsoft.com/office/drawing/2014/main" val="20002"/>
                    </a:ext>
                  </a:extLst>
                </a:gridCol>
              </a:tblGrid>
              <a:tr h="265568">
                <a:tc>
                  <a:txBody>
                    <a:bodyPr/>
                    <a:lstStyle/>
                    <a:p>
                      <a:r>
                        <a:rPr lang="en-IE" sz="1400" dirty="0">
                          <a:solidFill>
                            <a:schemeClr val="bg1"/>
                          </a:solidFill>
                        </a:rPr>
                        <a:t>Component</a:t>
                      </a:r>
                    </a:p>
                  </a:txBody>
                  <a:tcPr>
                    <a:solidFill>
                      <a:srgbClr val="008080"/>
                    </a:solidFill>
                  </a:tcPr>
                </a:tc>
                <a:tc>
                  <a:txBody>
                    <a:bodyPr/>
                    <a:lstStyle/>
                    <a:p>
                      <a:r>
                        <a:rPr lang="en-IE" sz="1400" dirty="0">
                          <a:solidFill>
                            <a:schemeClr val="bg1"/>
                          </a:solidFill>
                        </a:rPr>
                        <a:t>Description</a:t>
                      </a:r>
                    </a:p>
                  </a:txBody>
                  <a:tcPr>
                    <a:solidFill>
                      <a:srgbClr val="008080"/>
                    </a:solidFill>
                  </a:tcPr>
                </a:tc>
                <a:tc>
                  <a:txBody>
                    <a:bodyPr/>
                    <a:lstStyle/>
                    <a:p>
                      <a:r>
                        <a:rPr lang="en-IE" sz="1400" dirty="0">
                          <a:solidFill>
                            <a:schemeClr val="bg1"/>
                          </a:solidFill>
                        </a:rPr>
                        <a:t>Role in EI</a:t>
                      </a:r>
                    </a:p>
                  </a:txBody>
                  <a:tcPr>
                    <a:solidFill>
                      <a:srgbClr val="008080"/>
                    </a:solidFill>
                  </a:tcPr>
                </a:tc>
                <a:extLst>
                  <a:ext uri="{0D108BD9-81ED-4DB2-BD59-A6C34878D82A}">
                    <a16:rowId xmlns:a16="http://schemas.microsoft.com/office/drawing/2014/main" val="10000"/>
                  </a:ext>
                </a:extLst>
              </a:tr>
              <a:tr h="313972">
                <a:tc>
                  <a:txBody>
                    <a:bodyPr/>
                    <a:lstStyle/>
                    <a:p>
                      <a:r>
                        <a:rPr lang="en-IE" sz="1000" dirty="0"/>
                        <a:t>HDFS</a:t>
                      </a:r>
                      <a:endParaRPr lang="en-IE" sz="1000" b="1" dirty="0">
                        <a:solidFill>
                          <a:srgbClr val="002060"/>
                        </a:solidFill>
                      </a:endParaRPr>
                    </a:p>
                  </a:txBody>
                  <a:tcPr/>
                </a:tc>
                <a:tc>
                  <a:txBody>
                    <a:bodyPr/>
                    <a:lstStyle/>
                    <a:p>
                      <a:pPr marL="171450" indent="-171450">
                        <a:buFont typeface="Arial" panose="020B0604020202020204" pitchFamily="34" charset="0"/>
                        <a:buChar char="•"/>
                      </a:pPr>
                      <a:r>
                        <a:rPr lang="en-IE" sz="1000" dirty="0"/>
                        <a:t>Hadoop High Availability</a:t>
                      </a:r>
                      <a:r>
                        <a:rPr lang="en-IE" sz="1000" baseline="0" dirty="0"/>
                        <a:t> (HA) </a:t>
                      </a:r>
                      <a:r>
                        <a:rPr lang="en-IE" sz="1000" dirty="0"/>
                        <a:t>distributed file system</a:t>
                      </a:r>
                      <a:endParaRPr lang="en-IE" sz="1000" dirty="0">
                        <a:solidFill>
                          <a:srgbClr val="002060"/>
                        </a:solidFill>
                      </a:endParaRPr>
                    </a:p>
                  </a:txBody>
                  <a:tcPr/>
                </a:tc>
                <a:tc>
                  <a:txBody>
                    <a:bodyPr/>
                    <a:lstStyle/>
                    <a:p>
                      <a:pPr marL="171450" indent="-171450">
                        <a:buFont typeface="Arial" panose="020B0604020202020204" pitchFamily="34" charset="0"/>
                        <a:buChar char="•"/>
                      </a:pPr>
                      <a:r>
                        <a:rPr lang="en-IE" sz="1000" dirty="0"/>
                        <a:t>Storage of Structured, Semi structured, unstructured data</a:t>
                      </a:r>
                      <a:endParaRPr lang="en-IE" sz="1000" dirty="0">
                        <a:solidFill>
                          <a:srgbClr val="002060"/>
                        </a:solidFill>
                      </a:endParaRPr>
                    </a:p>
                  </a:txBody>
                  <a:tcPr/>
                </a:tc>
                <a:extLst>
                  <a:ext uri="{0D108BD9-81ED-4DB2-BD59-A6C34878D82A}">
                    <a16:rowId xmlns:a16="http://schemas.microsoft.com/office/drawing/2014/main" val="10001"/>
                  </a:ext>
                </a:extLst>
              </a:tr>
              <a:tr h="313972">
                <a:tc>
                  <a:txBody>
                    <a:bodyPr/>
                    <a:lstStyle/>
                    <a:p>
                      <a:r>
                        <a:rPr lang="en-IE" sz="1000" dirty="0"/>
                        <a:t>Map Reduce/YARN</a:t>
                      </a:r>
                      <a:endParaRPr lang="en-IE" sz="1000" b="1" dirty="0">
                        <a:solidFill>
                          <a:srgbClr val="002060"/>
                        </a:solidFill>
                      </a:endParaRPr>
                    </a:p>
                  </a:txBody>
                  <a:tcPr/>
                </a:tc>
                <a:tc>
                  <a:txBody>
                    <a:bodyPr/>
                    <a:lstStyle/>
                    <a:p>
                      <a:pPr marL="171450" indent="-171450">
                        <a:buFont typeface="Arial" panose="020B0604020202020204" pitchFamily="34" charset="0"/>
                        <a:buChar char="•"/>
                      </a:pPr>
                      <a:r>
                        <a:rPr lang="en-IE" sz="1000" dirty="0"/>
                        <a:t>Hadoop parallel </a:t>
                      </a:r>
                      <a:r>
                        <a:rPr lang="en-IE" sz="1000" kern="1200" dirty="0"/>
                        <a:t>computing</a:t>
                      </a:r>
                      <a:r>
                        <a:rPr lang="en-IE" sz="1000" dirty="0"/>
                        <a:t> engine</a:t>
                      </a:r>
                      <a:endParaRPr lang="en-IE" sz="1000" dirty="0">
                        <a:solidFill>
                          <a:srgbClr val="002060"/>
                        </a:solidFill>
                      </a:endParaRPr>
                    </a:p>
                  </a:txBody>
                  <a:tcPr/>
                </a:tc>
                <a:tc>
                  <a:txBody>
                    <a:bodyPr/>
                    <a:lstStyle/>
                    <a:p>
                      <a:pPr marL="171450" indent="-171450">
                        <a:buFont typeface="Arial" panose="020B0604020202020204" pitchFamily="34" charset="0"/>
                        <a:buChar char="•"/>
                      </a:pPr>
                      <a:r>
                        <a:rPr lang="en-IE" sz="1000" dirty="0"/>
                        <a:t>Fast parallel processing for batch application </a:t>
                      </a:r>
                      <a:endParaRPr lang="en-IE" sz="1000" dirty="0">
                        <a:solidFill>
                          <a:srgbClr val="002060"/>
                        </a:solidFill>
                      </a:endParaRPr>
                    </a:p>
                  </a:txBody>
                  <a:tcPr/>
                </a:tc>
                <a:extLst>
                  <a:ext uri="{0D108BD9-81ED-4DB2-BD59-A6C34878D82A}">
                    <a16:rowId xmlns:a16="http://schemas.microsoft.com/office/drawing/2014/main" val="10002"/>
                  </a:ext>
                </a:extLst>
              </a:tr>
              <a:tr h="313972">
                <a:tc>
                  <a:txBody>
                    <a:bodyPr/>
                    <a:lstStyle/>
                    <a:p>
                      <a:r>
                        <a:rPr lang="en-IE" sz="1000" dirty="0"/>
                        <a:t>HBase</a:t>
                      </a:r>
                      <a:endParaRPr lang="en-IE" sz="1000" b="1" dirty="0">
                        <a:solidFill>
                          <a:srgbClr val="002060"/>
                        </a:solidFill>
                      </a:endParaRPr>
                    </a:p>
                  </a:txBody>
                  <a:tcPr/>
                </a:tc>
                <a:tc>
                  <a:txBody>
                    <a:bodyPr/>
                    <a:lstStyle/>
                    <a:p>
                      <a:pPr marL="171450" indent="-171450">
                        <a:buFont typeface="Arial" panose="020B0604020202020204" pitchFamily="34" charset="0"/>
                        <a:buChar char="•"/>
                      </a:pPr>
                      <a:r>
                        <a:rPr lang="en-IE" sz="1000" dirty="0"/>
                        <a:t>The Hadoop NoSQL database</a:t>
                      </a:r>
                      <a:endParaRPr lang="en-IE" sz="1000" dirty="0">
                        <a:solidFill>
                          <a:srgbClr val="002060"/>
                        </a:solidFill>
                      </a:endParaRPr>
                    </a:p>
                  </a:txBody>
                  <a:tcPr/>
                </a:tc>
                <a:tc>
                  <a:txBody>
                    <a:bodyPr/>
                    <a:lstStyle/>
                    <a:p>
                      <a:pPr marL="171450" indent="-171450">
                        <a:buFont typeface="Arial" panose="020B0604020202020204" pitchFamily="34" charset="0"/>
                        <a:buChar char="•"/>
                      </a:pPr>
                      <a:r>
                        <a:rPr lang="en-IE" sz="1000" dirty="0">
                          <a:solidFill>
                            <a:srgbClr val="002060"/>
                          </a:solidFill>
                        </a:rPr>
                        <a:t>Store attribute data  like customer  data  to keep it up-date as in source system </a:t>
                      </a:r>
                    </a:p>
                  </a:txBody>
                  <a:tcPr/>
                </a:tc>
                <a:extLst>
                  <a:ext uri="{0D108BD9-81ED-4DB2-BD59-A6C34878D82A}">
                    <a16:rowId xmlns:a16="http://schemas.microsoft.com/office/drawing/2014/main" val="10003"/>
                  </a:ext>
                </a:extLst>
              </a:tr>
              <a:tr h="478022">
                <a:tc>
                  <a:txBody>
                    <a:bodyPr/>
                    <a:lstStyle/>
                    <a:p>
                      <a:r>
                        <a:rPr lang="en-IE" sz="1000" dirty="0"/>
                        <a:t>Sqoop</a:t>
                      </a:r>
                      <a:endParaRPr lang="en-IE" sz="1000" b="1" dirty="0">
                        <a:solidFill>
                          <a:srgbClr val="002060"/>
                        </a:solidFill>
                      </a:endParaRPr>
                    </a:p>
                  </a:txBody>
                  <a:tcPr/>
                </a:tc>
                <a:tc>
                  <a:txBody>
                    <a:bodyPr/>
                    <a:lstStyle/>
                    <a:p>
                      <a:pPr marL="171450" indent="-171450">
                        <a:buFont typeface="Arial" panose="020B0604020202020204" pitchFamily="34" charset="0"/>
                        <a:buChar char="•"/>
                      </a:pPr>
                      <a:r>
                        <a:rPr lang="en-IE" sz="1000" dirty="0"/>
                        <a:t>Tool designed for efficiently transferring bulk data between Apache Hadoop and structured data stores such as relational databases</a:t>
                      </a:r>
                      <a:endParaRPr lang="en-IE" sz="1000" dirty="0">
                        <a:solidFill>
                          <a:srgbClr val="002060"/>
                        </a:solidFill>
                      </a:endParaRPr>
                    </a:p>
                  </a:txBody>
                  <a:tcPr/>
                </a:tc>
                <a:tc>
                  <a:txBody>
                    <a:bodyPr/>
                    <a:lstStyle/>
                    <a:p>
                      <a:pPr marL="171450" indent="-171450">
                        <a:buFont typeface="Arial" panose="020B0604020202020204" pitchFamily="34" charset="0"/>
                        <a:buChar char="•"/>
                      </a:pPr>
                      <a:r>
                        <a:rPr lang="en-IE" sz="1000" dirty="0"/>
                        <a:t>Sync Hadoop and RDBMS data</a:t>
                      </a:r>
                      <a:endParaRPr lang="en-IE" sz="1000" dirty="0">
                        <a:solidFill>
                          <a:srgbClr val="002060"/>
                        </a:solidFill>
                      </a:endParaRPr>
                    </a:p>
                  </a:txBody>
                  <a:tcPr/>
                </a:tc>
                <a:extLst>
                  <a:ext uri="{0D108BD9-81ED-4DB2-BD59-A6C34878D82A}">
                    <a16:rowId xmlns:a16="http://schemas.microsoft.com/office/drawing/2014/main" val="10004"/>
                  </a:ext>
                </a:extLst>
              </a:tr>
              <a:tr h="345238">
                <a:tc>
                  <a:txBody>
                    <a:bodyPr/>
                    <a:lstStyle/>
                    <a:p>
                      <a:r>
                        <a:rPr lang="en-IE" sz="1000" dirty="0"/>
                        <a:t>Hive</a:t>
                      </a:r>
                      <a:endParaRPr lang="en-IE" sz="1000" b="1" dirty="0">
                        <a:solidFill>
                          <a:srgbClr val="002060"/>
                        </a:solidFill>
                      </a:endParaRPr>
                    </a:p>
                  </a:txBody>
                  <a:tcPr/>
                </a:tc>
                <a:tc>
                  <a:txBody>
                    <a:bodyPr/>
                    <a:lstStyle/>
                    <a:p>
                      <a:pPr marL="171450" indent="-171450">
                        <a:buFont typeface="Arial" panose="020B0604020202020204" pitchFamily="34" charset="0"/>
                        <a:buChar char="•"/>
                      </a:pPr>
                      <a:r>
                        <a:rPr lang="en-IE" sz="1000" dirty="0"/>
                        <a:t>Mature SQL engine for writing parallel jobs  via SQL like language</a:t>
                      </a:r>
                      <a:endParaRPr lang="en-IE" sz="1000" dirty="0">
                        <a:solidFill>
                          <a:srgbClr val="002060"/>
                        </a:solidFill>
                      </a:endParaRPr>
                    </a:p>
                  </a:txBody>
                  <a:tcPr/>
                </a:tc>
                <a:tc>
                  <a:txBody>
                    <a:bodyPr/>
                    <a:lstStyle/>
                    <a:p>
                      <a:pPr marL="171450" indent="-171450">
                        <a:buFont typeface="Arial" panose="020B0604020202020204" pitchFamily="34" charset="0"/>
                        <a:buChar char="•"/>
                      </a:pPr>
                      <a:r>
                        <a:rPr lang="en-IE" sz="1000" dirty="0">
                          <a:solidFill>
                            <a:srgbClr val="002060"/>
                          </a:solidFill>
                        </a:rPr>
                        <a:t>Historical / Incremental  data insertion, to create data marts</a:t>
                      </a:r>
                    </a:p>
                  </a:txBody>
                  <a:tcPr/>
                </a:tc>
                <a:extLst>
                  <a:ext uri="{0D108BD9-81ED-4DB2-BD59-A6C34878D82A}">
                    <a16:rowId xmlns:a16="http://schemas.microsoft.com/office/drawing/2014/main" val="10007"/>
                  </a:ext>
                </a:extLst>
              </a:tr>
              <a:tr h="434731">
                <a:tc>
                  <a:txBody>
                    <a:bodyPr/>
                    <a:lstStyle/>
                    <a:p>
                      <a:r>
                        <a:rPr lang="en-IE" sz="1000" dirty="0"/>
                        <a:t>Impala</a:t>
                      </a:r>
                      <a:endParaRPr lang="en-IE" sz="1000" b="1" dirty="0">
                        <a:solidFill>
                          <a:srgbClr val="002060"/>
                        </a:solidFill>
                      </a:endParaRPr>
                    </a:p>
                  </a:txBody>
                  <a:tcPr/>
                </a:tc>
                <a:tc>
                  <a:txBody>
                    <a:bodyPr/>
                    <a:lstStyle/>
                    <a:p>
                      <a:pPr marL="171450" indent="-171450">
                        <a:buFont typeface="Arial" panose="020B0604020202020204" pitchFamily="34" charset="0"/>
                        <a:buChar char="•"/>
                      </a:pPr>
                      <a:r>
                        <a:rPr lang="en-IE" sz="1000" dirty="0">
                          <a:solidFill>
                            <a:schemeClr val="tx1"/>
                          </a:solidFill>
                        </a:rPr>
                        <a:t>High volume</a:t>
                      </a:r>
                      <a:r>
                        <a:rPr lang="en-IE" sz="1000" baseline="0" dirty="0">
                          <a:solidFill>
                            <a:schemeClr val="tx1"/>
                          </a:solidFill>
                        </a:rPr>
                        <a:t> </a:t>
                      </a:r>
                      <a:r>
                        <a:rPr lang="en-IE" sz="1000" dirty="0"/>
                        <a:t>parallel processing (MPP) SQL query engine</a:t>
                      </a:r>
                    </a:p>
                    <a:p>
                      <a:pPr marL="171450" indent="-171450">
                        <a:buFont typeface="Arial" panose="020B0604020202020204" pitchFamily="34" charset="0"/>
                        <a:buChar char="•"/>
                      </a:pPr>
                      <a:r>
                        <a:rPr lang="en-IE" sz="1000" dirty="0"/>
                        <a:t>Provides real time data discovery on Hadoop</a:t>
                      </a:r>
                      <a:endParaRPr lang="en-IE" sz="1000" dirty="0">
                        <a:solidFill>
                          <a:srgbClr val="002060"/>
                        </a:solidFill>
                      </a:endParaRPr>
                    </a:p>
                  </a:txBody>
                  <a:tcPr/>
                </a:tc>
                <a:tc>
                  <a:txBody>
                    <a:bodyPr/>
                    <a:lstStyle/>
                    <a:p>
                      <a:pPr marL="171450" indent="-171450">
                        <a:buFont typeface="Arial" panose="020B0604020202020204" pitchFamily="34" charset="0"/>
                        <a:buChar char="•"/>
                      </a:pPr>
                      <a:r>
                        <a:rPr lang="en-IE" sz="1000" dirty="0"/>
                        <a:t>Ad Hoc real time queries</a:t>
                      </a:r>
                      <a:endParaRPr lang="en-IE" sz="1000" dirty="0">
                        <a:solidFill>
                          <a:srgbClr val="002060"/>
                        </a:solidFill>
                      </a:endParaRPr>
                    </a:p>
                  </a:txBody>
                  <a:tcPr/>
                </a:tc>
                <a:extLst>
                  <a:ext uri="{0D108BD9-81ED-4DB2-BD59-A6C34878D82A}">
                    <a16:rowId xmlns:a16="http://schemas.microsoft.com/office/drawing/2014/main" val="10008"/>
                  </a:ext>
                </a:extLst>
              </a:tr>
              <a:tr h="345238">
                <a:tc>
                  <a:txBody>
                    <a:bodyPr/>
                    <a:lstStyle/>
                    <a:p>
                      <a:r>
                        <a:rPr lang="en-IE" sz="1000" b="1" dirty="0">
                          <a:solidFill>
                            <a:srgbClr val="002060"/>
                          </a:solidFill>
                        </a:rPr>
                        <a:t>Spark</a:t>
                      </a:r>
                    </a:p>
                  </a:txBody>
                  <a:tcPr/>
                </a:tc>
                <a:tc>
                  <a:txBody>
                    <a:bodyPr/>
                    <a:lstStyle/>
                    <a:p>
                      <a:pPr marL="171450" indent="-171450">
                        <a:buFont typeface="Arial" panose="020B0604020202020204" pitchFamily="34" charset="0"/>
                        <a:buChar char="•"/>
                      </a:pPr>
                      <a:endParaRPr lang="en-IE" sz="1000" dirty="0">
                        <a:solidFill>
                          <a:srgbClr val="002060"/>
                        </a:solidFill>
                      </a:endParaRPr>
                    </a:p>
                  </a:txBody>
                  <a:tcPr/>
                </a:tc>
                <a:tc>
                  <a:txBody>
                    <a:bodyPr/>
                    <a:lstStyle/>
                    <a:p>
                      <a:pPr marL="171450" indent="-171450">
                        <a:buFont typeface="Arial" panose="020B0604020202020204" pitchFamily="34" charset="0"/>
                        <a:buChar char="•"/>
                      </a:pPr>
                      <a:r>
                        <a:rPr lang="en-IE" sz="1000" dirty="0"/>
                        <a:t>Used to share schemas between</a:t>
                      </a:r>
                      <a:r>
                        <a:rPr lang="en-IE" sz="1000" baseline="0" dirty="0"/>
                        <a:t> Hive and Impala</a:t>
                      </a:r>
                      <a:endParaRPr lang="en-IE" sz="1000" dirty="0">
                        <a:solidFill>
                          <a:srgbClr val="002060"/>
                        </a:solidFill>
                      </a:endParaRPr>
                    </a:p>
                  </a:txBody>
                  <a:tcPr/>
                </a:tc>
                <a:extLst>
                  <a:ext uri="{0D108BD9-81ED-4DB2-BD59-A6C34878D82A}">
                    <a16:rowId xmlns:a16="http://schemas.microsoft.com/office/drawing/2014/main" val="10009"/>
                  </a:ext>
                </a:extLst>
              </a:tr>
              <a:tr h="393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000" dirty="0" err="1"/>
                        <a:t>Hcatalog</a:t>
                      </a:r>
                      <a:endParaRPr lang="en-IE" sz="1000" b="1" dirty="0">
                        <a:solidFill>
                          <a:srgbClr val="002060"/>
                        </a:solidFill>
                      </a:endParaRPr>
                    </a:p>
                    <a:p>
                      <a:endParaRPr lang="en-IE" sz="1000" b="1" dirty="0">
                        <a:solidFill>
                          <a:srgbClr val="002060"/>
                        </a:solidFill>
                      </a:endParaRPr>
                    </a:p>
                  </a:txBody>
                  <a:tcPr/>
                </a:tc>
                <a:tc>
                  <a:txBody>
                    <a:bodyPr/>
                    <a:lstStyle/>
                    <a:p>
                      <a:pPr marL="171450" indent="-171450">
                        <a:buFont typeface="Arial" panose="020B0604020202020204" pitchFamily="34" charset="0"/>
                        <a:buChar char="•"/>
                      </a:pPr>
                      <a:r>
                        <a:rPr lang="en-IE" sz="1000" dirty="0"/>
                        <a:t>Shared metastore (for SQL metadata) for all the Hadoop  query components</a:t>
                      </a:r>
                      <a:endParaRPr lang="en-IE" sz="1000" dirty="0">
                        <a:solidFill>
                          <a:schemeClr val="tx1"/>
                        </a:solidFill>
                      </a:endParaRPr>
                    </a:p>
                  </a:txBody>
                  <a:tcPr/>
                </a:tc>
                <a:tc>
                  <a:txBody>
                    <a:bodyPr/>
                    <a:lstStyle/>
                    <a:p>
                      <a:pPr marL="171450" indent="-171450">
                        <a:buFont typeface="Arial" panose="020B0604020202020204" pitchFamily="34" charset="0"/>
                        <a:buChar char="•"/>
                      </a:pPr>
                      <a:r>
                        <a:rPr lang="en-IE" sz="1000" dirty="0"/>
                        <a:t>Used to share schemas between</a:t>
                      </a:r>
                      <a:r>
                        <a:rPr lang="en-IE" sz="1000" baseline="0" dirty="0"/>
                        <a:t> Hive and Impala</a:t>
                      </a:r>
                      <a:endParaRPr lang="en-IE" sz="1000" dirty="0">
                        <a:solidFill>
                          <a:schemeClr val="tx1"/>
                        </a:solidFill>
                      </a:endParaRPr>
                    </a:p>
                  </a:txBody>
                  <a:tcPr/>
                </a:tc>
                <a:extLst>
                  <a:ext uri="{0D108BD9-81ED-4DB2-BD59-A6C34878D82A}">
                    <a16:rowId xmlns:a16="http://schemas.microsoft.com/office/drawing/2014/main" val="10010"/>
                  </a:ext>
                </a:extLst>
              </a:tr>
              <a:tr h="345238">
                <a:tc>
                  <a:txBody>
                    <a:bodyPr/>
                    <a:lstStyle/>
                    <a:p>
                      <a:r>
                        <a:rPr lang="en-IE" sz="1000" dirty="0"/>
                        <a:t>SOLR</a:t>
                      </a:r>
                      <a:endParaRPr lang="en-IE" sz="1000" b="1" dirty="0">
                        <a:solidFill>
                          <a:srgbClr val="002060"/>
                        </a:solidFill>
                      </a:endParaRPr>
                    </a:p>
                  </a:txBody>
                  <a:tcPr/>
                </a:tc>
                <a:tc>
                  <a:txBody>
                    <a:bodyPr/>
                    <a:lstStyle/>
                    <a:p>
                      <a:pPr marL="171450" indent="-171450">
                        <a:buFont typeface="Arial" panose="020B0604020202020204" pitchFamily="34" charset="0"/>
                        <a:buChar char="•"/>
                      </a:pPr>
                      <a:r>
                        <a:rPr lang="en-IE" sz="1000" dirty="0">
                          <a:solidFill>
                            <a:schemeClr val="tx1"/>
                          </a:solidFill>
                        </a:rPr>
                        <a:t>The popular, fast open source enterprise search platform from Apache </a:t>
                      </a:r>
                      <a:r>
                        <a:rPr lang="en-IE" sz="1000" dirty="0" err="1">
                          <a:solidFill>
                            <a:schemeClr val="tx1"/>
                          </a:solidFill>
                        </a:rPr>
                        <a:t>Lucene</a:t>
                      </a:r>
                      <a:r>
                        <a:rPr lang="en-IE" sz="1000" dirty="0">
                          <a:solidFill>
                            <a:schemeClr val="tx1"/>
                          </a:solidFill>
                        </a:rPr>
                        <a:t>. Useful for very unstructured data</a:t>
                      </a:r>
                    </a:p>
                  </a:txBody>
                  <a:tcPr/>
                </a:tc>
                <a:tc>
                  <a:txBody>
                    <a:bodyPr/>
                    <a:lstStyle/>
                    <a:p>
                      <a:pPr marL="171450" indent="-171450">
                        <a:buFont typeface="Arial" panose="020B0604020202020204" pitchFamily="34" charset="0"/>
                        <a:buChar char="•"/>
                      </a:pPr>
                      <a:r>
                        <a:rPr lang="en-IE" sz="1000" dirty="0">
                          <a:solidFill>
                            <a:schemeClr val="tx1"/>
                          </a:solidFill>
                        </a:rPr>
                        <a:t>information Management</a:t>
                      </a:r>
                      <a:r>
                        <a:rPr lang="en-IE" sz="1000" baseline="0" dirty="0">
                          <a:solidFill>
                            <a:schemeClr val="tx1"/>
                          </a:solidFill>
                        </a:rPr>
                        <a:t> Search – Metadata </a:t>
                      </a:r>
                      <a:endParaRPr lang="en-IE" sz="1000" dirty="0">
                        <a:solidFill>
                          <a:schemeClr val="tx1"/>
                        </a:solidFill>
                      </a:endParaRPr>
                    </a:p>
                  </a:txBody>
                  <a:tcPr/>
                </a:tc>
                <a:extLst>
                  <a:ext uri="{0D108BD9-81ED-4DB2-BD59-A6C34878D82A}">
                    <a16:rowId xmlns:a16="http://schemas.microsoft.com/office/drawing/2014/main" val="797987042"/>
                  </a:ext>
                </a:extLst>
              </a:tr>
              <a:tr h="345238">
                <a:tc>
                  <a:txBody>
                    <a:bodyPr/>
                    <a:lstStyle/>
                    <a:p>
                      <a:r>
                        <a:rPr lang="en-IE" sz="1000" dirty="0"/>
                        <a:t>HCatalog</a:t>
                      </a:r>
                      <a:endParaRPr lang="en-IE" sz="1000" b="1" dirty="0">
                        <a:solidFill>
                          <a:srgbClr val="002060"/>
                        </a:solidFill>
                      </a:endParaRPr>
                    </a:p>
                  </a:txBody>
                  <a:tcPr/>
                </a:tc>
                <a:tc>
                  <a:txBody>
                    <a:bodyPr/>
                    <a:lstStyle/>
                    <a:p>
                      <a:pPr marL="171450" indent="-171450">
                        <a:buFont typeface="Arial" panose="020B0604020202020204" pitchFamily="34" charset="0"/>
                        <a:buChar char="•"/>
                      </a:pPr>
                      <a:r>
                        <a:rPr lang="en-IE" sz="1000" dirty="0"/>
                        <a:t>Shared metastore (for SQL metadata) for all the Hadoop  query components</a:t>
                      </a:r>
                      <a:endParaRPr lang="en-IE" sz="1000" dirty="0">
                        <a:solidFill>
                          <a:srgbClr val="002060"/>
                        </a:solidFill>
                      </a:endParaRPr>
                    </a:p>
                  </a:txBody>
                  <a:tcPr/>
                </a:tc>
                <a:tc>
                  <a:txBody>
                    <a:bodyPr/>
                    <a:lstStyle/>
                    <a:p>
                      <a:pPr marL="171450" indent="-171450">
                        <a:buFont typeface="Arial" panose="020B0604020202020204" pitchFamily="34" charset="0"/>
                        <a:buChar char="•"/>
                      </a:pPr>
                      <a:r>
                        <a:rPr lang="en-IE" sz="1000" dirty="0"/>
                        <a:t>Used to share schemas between</a:t>
                      </a:r>
                      <a:r>
                        <a:rPr lang="en-IE" sz="1000" baseline="0" dirty="0"/>
                        <a:t> Hive and Impala</a:t>
                      </a:r>
                      <a:endParaRPr lang="en-IE" sz="1000" dirty="0">
                        <a:solidFill>
                          <a:srgbClr val="002060"/>
                        </a:solidFill>
                      </a:endParaRPr>
                    </a:p>
                  </a:txBody>
                  <a:tcPr/>
                </a:tc>
                <a:extLst>
                  <a:ext uri="{0D108BD9-81ED-4DB2-BD59-A6C34878D82A}">
                    <a16:rowId xmlns:a16="http://schemas.microsoft.com/office/drawing/2014/main" val="3965220952"/>
                  </a:ext>
                </a:extLst>
              </a:tr>
              <a:tr h="345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000" kern="1200" dirty="0">
                          <a:solidFill>
                            <a:schemeClr val="tx1"/>
                          </a:solidFill>
                          <a:latin typeface="+mn-lt"/>
                          <a:ea typeface="+mn-ea"/>
                          <a:cs typeface="+mn-cs"/>
                        </a:rPr>
                        <a:t>Zookeeper</a:t>
                      </a:r>
                    </a:p>
                    <a:p>
                      <a:endParaRPr lang="en-IE" sz="1000" kern="1200" dirty="0">
                        <a:solidFill>
                          <a:schemeClr val="tx1"/>
                        </a:solidFill>
                        <a:latin typeface="+mn-lt"/>
                        <a:ea typeface="+mn-ea"/>
                        <a:cs typeface="+mn-cs"/>
                      </a:endParaRPr>
                    </a:p>
                  </a:txBody>
                  <a:tcPr/>
                </a:tc>
                <a:tc>
                  <a:txBody>
                    <a:bodyPr/>
                    <a:lstStyle/>
                    <a:p>
                      <a:pPr marL="171450" indent="-171450">
                        <a:buFont typeface="Arial" panose="020B0604020202020204" pitchFamily="34" charset="0"/>
                        <a:buChar char="•"/>
                      </a:pPr>
                      <a:r>
                        <a:rPr lang="en-IE" sz="1000" dirty="0"/>
                        <a:t>distributed configuration service, synchronization service, and naming registry</a:t>
                      </a:r>
                      <a:endParaRPr lang="en-IE" sz="1000" dirty="0">
                        <a:solidFill>
                          <a:schemeClr val="tx1"/>
                        </a:solidFill>
                      </a:endParaRPr>
                    </a:p>
                  </a:txBody>
                  <a:tcPr/>
                </a:tc>
                <a:tc>
                  <a:txBody>
                    <a:bodyPr/>
                    <a:lstStyle/>
                    <a:p>
                      <a:pPr marL="171450" indent="-171450">
                        <a:buFont typeface="Arial" panose="020B0604020202020204" pitchFamily="34" charset="0"/>
                        <a:buChar char="•"/>
                      </a:pPr>
                      <a:r>
                        <a:rPr lang="en-IE" sz="1000" dirty="0">
                          <a:solidFill>
                            <a:schemeClr val="tx1"/>
                          </a:solidFill>
                        </a:rPr>
                        <a:t>Co-ordination between all other Hadoop Services</a:t>
                      </a:r>
                    </a:p>
                  </a:txBody>
                  <a:tcPr/>
                </a:tc>
                <a:extLst>
                  <a:ext uri="{0D108BD9-81ED-4DB2-BD59-A6C34878D82A}">
                    <a16:rowId xmlns:a16="http://schemas.microsoft.com/office/drawing/2014/main" val="3644473781"/>
                  </a:ext>
                </a:extLst>
              </a:tr>
            </a:tbl>
          </a:graphicData>
        </a:graphic>
      </p:graphicFrame>
    </p:spTree>
    <p:extLst>
      <p:ext uri="{BB962C8B-B14F-4D97-AF65-F5344CB8AC3E}">
        <p14:creationId xmlns:p14="http://schemas.microsoft.com/office/powerpoint/2010/main" val="214236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Sources of the Data Lake</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7"/>
          <p:cNvSpPr>
            <a:spLocks noGrp="1"/>
          </p:cNvSpPr>
          <p:nvPr>
            <p:ph sz="half" idx="1"/>
          </p:nvPr>
        </p:nvSpPr>
        <p:spPr>
          <a:xfrm>
            <a:off x="1360432" y="1113265"/>
            <a:ext cx="2147265" cy="848258"/>
          </a:xfrm>
          <a:ln>
            <a:noFill/>
          </a:ln>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Traditional Relational Database</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Content Placeholder 7"/>
          <p:cNvSpPr txBox="1">
            <a:spLocks/>
          </p:cNvSpPr>
          <p:nvPr/>
        </p:nvSpPr>
        <p:spPr bwMode="auto">
          <a:xfrm>
            <a:off x="660400" y="1787822"/>
            <a:ext cx="1893535" cy="26912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GB" sz="1000" b="0" dirty="0">
                <a:latin typeface="Arial Unicode MS" panose="020B0604020202020204" pitchFamily="34" charset="-128"/>
                <a:ea typeface="Arial Unicode MS" panose="020B0604020202020204" pitchFamily="34" charset="-128"/>
                <a:cs typeface="Arial Unicode MS" panose="020B0604020202020204" pitchFamily="34" charset="-128"/>
              </a:rPr>
              <a:t>CMDM</a:t>
            </a:r>
          </a:p>
          <a:p>
            <a:pPr marL="342900" indent="-342900">
              <a:buAutoNum type="arabicPeriod"/>
            </a:pPr>
            <a:r>
              <a:rPr lang="en-GB" sz="1000" b="0" dirty="0">
                <a:latin typeface="Arial Unicode MS" panose="020B0604020202020204" pitchFamily="34" charset="-128"/>
                <a:ea typeface="Arial Unicode MS" panose="020B0604020202020204" pitchFamily="34" charset="-128"/>
                <a:cs typeface="Arial Unicode MS" panose="020B0604020202020204" pitchFamily="34" charset="-128"/>
              </a:rPr>
              <a:t>Residential Portal</a:t>
            </a:r>
          </a:p>
          <a:p>
            <a:pPr marL="342900" indent="-342900">
              <a:buAutoNum type="arabicPeriod"/>
            </a:pPr>
            <a:r>
              <a:rPr lang="en-GB" sz="1000" b="0" dirty="0">
                <a:latin typeface="Arial Unicode MS" panose="020B0604020202020204" pitchFamily="34" charset="-128"/>
                <a:ea typeface="Arial Unicode MS" panose="020B0604020202020204" pitchFamily="34" charset="-128"/>
                <a:cs typeface="Arial Unicode MS" panose="020B0604020202020204" pitchFamily="34" charset="-128"/>
              </a:rPr>
              <a:t>BBS (Trading DB)</a:t>
            </a:r>
          </a:p>
          <a:p>
            <a:pPr marL="342900" indent="-342900">
              <a:buAutoNum type="arabicPeriod"/>
            </a:pPr>
            <a:r>
              <a:rPr lang="en-GB" sz="1000" b="0" dirty="0">
                <a:latin typeface="Arial Unicode MS" panose="020B0604020202020204" pitchFamily="34" charset="-128"/>
                <a:ea typeface="Arial Unicode MS" panose="020B0604020202020204" pitchFamily="34" charset="-128"/>
                <a:cs typeface="Arial Unicode MS" panose="020B0604020202020204" pitchFamily="34" charset="-128"/>
              </a:rPr>
              <a:t>ESB Trading</a:t>
            </a:r>
          </a:p>
          <a:p>
            <a:pPr marL="342900" indent="-342900">
              <a:buAutoNum type="arabicPeriod"/>
            </a:pPr>
            <a:r>
              <a:rPr lang="en-GB" sz="1000" b="0" dirty="0">
                <a:latin typeface="Arial Unicode MS" panose="020B0604020202020204" pitchFamily="34" charset="-128"/>
                <a:ea typeface="Arial Unicode MS" panose="020B0604020202020204" pitchFamily="34" charset="-128"/>
                <a:cs typeface="Arial Unicode MS" panose="020B0604020202020204" pitchFamily="34" charset="-128"/>
              </a:rPr>
              <a:t>Informix</a:t>
            </a:r>
          </a:p>
          <a:p>
            <a:pPr marL="342900" indent="-342900">
              <a:buAutoNum type="arabicPeriod"/>
            </a:pPr>
            <a:r>
              <a:rPr lang="en-GB" sz="1000" b="0" dirty="0">
                <a:latin typeface="Arial Unicode MS" panose="020B0604020202020204" pitchFamily="34" charset="-128"/>
                <a:ea typeface="Arial Unicode MS" panose="020B0604020202020204" pitchFamily="34" charset="-128"/>
                <a:cs typeface="Arial Unicode MS" panose="020B0604020202020204" pitchFamily="34" charset="-128"/>
              </a:rPr>
              <a:t>Front Office</a:t>
            </a:r>
          </a:p>
          <a:p>
            <a:pPr marL="342900" indent="-342900">
              <a:buAutoNum type="arabicPeriod"/>
            </a:pPr>
            <a:endParaRPr lang="en-GB" sz="1200" b="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IE" sz="1200"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49" y="994999"/>
            <a:ext cx="827544" cy="827544"/>
          </a:xfrm>
          <a:prstGeom prst="rect">
            <a:avLst/>
          </a:prstGeom>
        </p:spPr>
      </p:pic>
      <p:sp>
        <p:nvSpPr>
          <p:cNvPr id="18" name="Content Placeholder 7"/>
          <p:cNvSpPr txBox="1">
            <a:spLocks/>
          </p:cNvSpPr>
          <p:nvPr/>
        </p:nvSpPr>
        <p:spPr bwMode="auto">
          <a:xfrm>
            <a:off x="4502135" y="1105628"/>
            <a:ext cx="1104184" cy="29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Flat Files</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 name="Content Placeholder 7"/>
          <p:cNvSpPr txBox="1">
            <a:spLocks/>
          </p:cNvSpPr>
          <p:nvPr/>
        </p:nvSpPr>
        <p:spPr bwMode="auto">
          <a:xfrm>
            <a:off x="3579497" y="1772832"/>
            <a:ext cx="2176726" cy="43184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SAP (SRP, IRP, CRP, SAP BW)</a:t>
            </a:r>
          </a:p>
          <a:p>
            <a:pPr marL="34290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ABTRAN</a:t>
            </a:r>
          </a:p>
          <a:p>
            <a:pPr marL="342900" lvl="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SES</a:t>
            </a:r>
          </a:p>
          <a:p>
            <a:pPr marL="342900" lvl="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LIBERTY</a:t>
            </a:r>
          </a:p>
          <a:p>
            <a:pPr marL="342900" lvl="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SIEMENS</a:t>
            </a:r>
          </a:p>
          <a:p>
            <a:pPr marL="342900" lvl="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SNIPP</a:t>
            </a:r>
          </a:p>
          <a:p>
            <a:pPr marL="342900" lvl="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SMARTPAYG</a:t>
            </a:r>
          </a:p>
          <a:p>
            <a:pPr marL="34290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NETWORKS </a:t>
            </a:r>
          </a:p>
          <a:p>
            <a:pPr marL="342900" indent="-342900">
              <a:buFont typeface="Arial" panose="020B0604020202020204" pitchFamily="34" charset="0"/>
              <a:buAutoNum type="arabicPeriod"/>
            </a:pPr>
            <a:r>
              <a:rPr lang="en-GB" sz="900" b="0" dirty="0">
                <a:latin typeface="Arial Unicode MS" panose="020B0604020202020204" pitchFamily="34" charset="-128"/>
                <a:ea typeface="Arial Unicode MS" panose="020B0604020202020204" pitchFamily="34" charset="-128"/>
                <a:cs typeface="Arial Unicode MS" panose="020B0604020202020204" pitchFamily="34" charset="-128"/>
              </a:rPr>
              <a:t>BROKER SOA</a:t>
            </a:r>
          </a:p>
          <a:p>
            <a:pPr marL="342900" indent="-342900">
              <a:buFont typeface="Arial" panose="020B0604020202020204" pitchFamily="34" charset="0"/>
              <a:buAutoNum type="arabicPeriod"/>
            </a:pPr>
            <a:r>
              <a:rPr lang="en-GB" sz="900" b="0" dirty="0">
                <a:latin typeface="Arial Unicode MS" panose="020B0604020202020204" pitchFamily="34" charset="-128"/>
                <a:ea typeface="Arial Unicode MS" panose="020B0604020202020204" pitchFamily="34" charset="-128"/>
                <a:cs typeface="Arial Unicode MS" panose="020B0604020202020204" pitchFamily="34" charset="-128"/>
              </a:rPr>
              <a:t>GEO DIRECTORY</a:t>
            </a:r>
          </a:p>
          <a:p>
            <a:pPr marL="342900" indent="-342900">
              <a:buFont typeface="Arial" panose="020B0604020202020204" pitchFamily="34" charset="0"/>
              <a:buAutoNum type="arabicPeriod"/>
            </a:pPr>
            <a:r>
              <a:rPr lang="en-GB" sz="900" b="0" dirty="0">
                <a:latin typeface="Arial Unicode MS" panose="020B0604020202020204" pitchFamily="34" charset="-128"/>
                <a:ea typeface="Arial Unicode MS" panose="020B0604020202020204" pitchFamily="34" charset="-128"/>
                <a:cs typeface="Arial Unicode MS" panose="020B0604020202020204" pitchFamily="34" charset="-128"/>
              </a:rPr>
              <a:t>SALESLEADS </a:t>
            </a:r>
          </a:p>
          <a:p>
            <a:pPr marL="34290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WEATHER DATA</a:t>
            </a:r>
          </a:p>
          <a:p>
            <a:pPr marL="342900" indent="-342900">
              <a:buFont typeface="Arial" panose="020B0604020202020204" pitchFamily="34" charset="0"/>
              <a:buAutoNum type="arabicPeriod"/>
            </a:pPr>
            <a:r>
              <a:rPr lang="en-IE" sz="900" b="0" dirty="0">
                <a:latin typeface="Arial Unicode MS" panose="020B0604020202020204" pitchFamily="34" charset="-128"/>
                <a:ea typeface="Arial Unicode MS" panose="020B0604020202020204" pitchFamily="34" charset="-128"/>
                <a:cs typeface="Arial Unicode MS" panose="020B0604020202020204" pitchFamily="34" charset="-128"/>
              </a:rPr>
              <a:t>RISK</a:t>
            </a:r>
          </a:p>
          <a:p>
            <a:endParaRPr lang="en-IE" sz="900" b="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AutoNum type="arabicPeriod"/>
            </a:pPr>
            <a:endParaRPr lang="en-IE" sz="900" b="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AutoNum type="arabicPeriod"/>
            </a:pPr>
            <a:endParaRPr lang="en-IE" sz="900"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1117" y="1052736"/>
            <a:ext cx="1086006" cy="75216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31671" b="32362"/>
          <a:stretch/>
        </p:blipFill>
        <p:spPr>
          <a:xfrm>
            <a:off x="560949" y="3677078"/>
            <a:ext cx="2000489" cy="719528"/>
          </a:xfrm>
          <a:prstGeom prst="rect">
            <a:avLst/>
          </a:prstGeom>
        </p:spPr>
      </p:pic>
      <p:sp>
        <p:nvSpPr>
          <p:cNvPr id="23" name="Content Placeholder 7"/>
          <p:cNvSpPr>
            <a:spLocks noGrp="1"/>
          </p:cNvSpPr>
          <p:nvPr>
            <p:ph sz="half" idx="1"/>
          </p:nvPr>
        </p:nvSpPr>
        <p:spPr>
          <a:xfrm>
            <a:off x="1525323" y="4528099"/>
            <a:ext cx="1588125" cy="269681"/>
          </a:xfrm>
          <a:ln>
            <a:noFill/>
          </a:ln>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Cloud Sources</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6" name="Picture 25"/>
          <p:cNvPicPr>
            <a:picLocks noChangeAspect="1"/>
          </p:cNvPicPr>
          <p:nvPr/>
        </p:nvPicPr>
        <p:blipFill rotWithShape="1">
          <a:blip r:embed="rId5" cstate="print">
            <a:extLst>
              <a:ext uri="{28A0092B-C50C-407E-A947-70E740481C1C}">
                <a14:useLocalDpi xmlns:a14="http://schemas.microsoft.com/office/drawing/2010/main" val="0"/>
              </a:ext>
            </a:extLst>
          </a:blip>
          <a:srcRect l="6803" t="27152" r="6393" b="26946"/>
          <a:stretch/>
        </p:blipFill>
        <p:spPr>
          <a:xfrm>
            <a:off x="1811511" y="5696212"/>
            <a:ext cx="1245106" cy="395048"/>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4064" y="4981611"/>
            <a:ext cx="557698" cy="557698"/>
          </a:xfrm>
          <a:prstGeom prst="rect">
            <a:avLst/>
          </a:prstGeom>
        </p:spPr>
      </p:pic>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9551" y="1022756"/>
            <a:ext cx="922172" cy="819708"/>
          </a:xfrm>
          <a:prstGeom prst="rect">
            <a:avLst/>
          </a:prstGeom>
        </p:spPr>
      </p:pic>
      <p:sp>
        <p:nvSpPr>
          <p:cNvPr id="31" name="Content Placeholder 7"/>
          <p:cNvSpPr txBox="1">
            <a:spLocks/>
          </p:cNvSpPr>
          <p:nvPr/>
        </p:nvSpPr>
        <p:spPr bwMode="auto">
          <a:xfrm>
            <a:off x="6112226" y="1822543"/>
            <a:ext cx="1893535" cy="26912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GB" sz="1200" b="0" dirty="0">
                <a:latin typeface="Arial Unicode MS" panose="020B0604020202020204" pitchFamily="34" charset="-128"/>
                <a:ea typeface="Arial Unicode MS" panose="020B0604020202020204" pitchFamily="34" charset="-128"/>
                <a:cs typeface="Arial Unicode MS" panose="020B0604020202020204" pitchFamily="34" charset="-128"/>
              </a:rPr>
              <a:t>Smart </a:t>
            </a:r>
            <a:r>
              <a:rPr lang="en-GB" sz="1200" b="0" dirty="0" err="1">
                <a:latin typeface="Arial Unicode MS" panose="020B0604020202020204" pitchFamily="34" charset="-128"/>
                <a:ea typeface="Arial Unicode MS" panose="020B0604020202020204" pitchFamily="34" charset="-128"/>
                <a:cs typeface="Arial Unicode MS" panose="020B0604020202020204" pitchFamily="34" charset="-128"/>
              </a:rPr>
              <a:t>PayG</a:t>
            </a:r>
            <a:r>
              <a:rPr lang="en-GB" sz="1200" b="0" dirty="0">
                <a:latin typeface="Arial Unicode MS" panose="020B0604020202020204" pitchFamily="34" charset="-128"/>
                <a:ea typeface="Arial Unicode MS" panose="020B0604020202020204" pitchFamily="34" charset="-128"/>
                <a:cs typeface="Arial Unicode MS" panose="020B0604020202020204" pitchFamily="34" charset="-128"/>
              </a:rPr>
              <a:t> Profile values</a:t>
            </a:r>
            <a:endParaRPr lang="en-IE" sz="1200"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2" name="Picture 31"/>
          <p:cNvPicPr>
            <a:picLocks noChangeAspect="1"/>
          </p:cNvPicPr>
          <p:nvPr/>
        </p:nvPicPr>
        <p:blipFill rotWithShape="1">
          <a:blip r:embed="rId8" cstate="print">
            <a:extLst>
              <a:ext uri="{28A0092B-C50C-407E-A947-70E740481C1C}">
                <a14:useLocalDpi xmlns:a14="http://schemas.microsoft.com/office/drawing/2010/main" val="0"/>
              </a:ext>
            </a:extLst>
          </a:blip>
          <a:srcRect l="24417" t="7065" r="18862" b="26942"/>
          <a:stretch/>
        </p:blipFill>
        <p:spPr>
          <a:xfrm>
            <a:off x="6114723" y="2368652"/>
            <a:ext cx="1334124" cy="809469"/>
          </a:xfrm>
          <a:prstGeom prst="rect">
            <a:avLst/>
          </a:prstGeom>
        </p:spPr>
      </p:pic>
      <p:sp>
        <p:nvSpPr>
          <p:cNvPr id="33" name="Content Placeholder 7"/>
          <p:cNvSpPr txBox="1">
            <a:spLocks/>
          </p:cNvSpPr>
          <p:nvPr/>
        </p:nvSpPr>
        <p:spPr bwMode="auto">
          <a:xfrm>
            <a:off x="7083298" y="1143395"/>
            <a:ext cx="1835849" cy="53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Semi-Structured Files</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5" name="Content Placeholder 7"/>
          <p:cNvSpPr txBox="1">
            <a:spLocks/>
          </p:cNvSpPr>
          <p:nvPr/>
        </p:nvSpPr>
        <p:spPr bwMode="auto">
          <a:xfrm>
            <a:off x="9104183" y="2571070"/>
            <a:ext cx="1835849" cy="31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Unstructured Files</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048" name="Picture 20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61097" y="2724412"/>
            <a:ext cx="1672194" cy="1672194"/>
          </a:xfrm>
          <a:prstGeom prst="rect">
            <a:avLst/>
          </a:prstGeom>
        </p:spPr>
      </p:pic>
      <p:pic>
        <p:nvPicPr>
          <p:cNvPr id="2050" name="Picture 20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09942">
            <a:off x="8400778" y="2944463"/>
            <a:ext cx="1406811" cy="1265440"/>
          </a:xfrm>
          <a:prstGeom prst="rect">
            <a:avLst/>
          </a:prstGeom>
        </p:spPr>
      </p:pic>
      <p:sp>
        <p:nvSpPr>
          <p:cNvPr id="39" name="Content Placeholder 7"/>
          <p:cNvSpPr txBox="1">
            <a:spLocks/>
          </p:cNvSpPr>
          <p:nvPr/>
        </p:nvSpPr>
        <p:spPr bwMode="auto">
          <a:xfrm>
            <a:off x="9960670" y="4209580"/>
            <a:ext cx="1536783" cy="6370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dirty="0">
                <a:latin typeface="Arial Unicode MS" panose="020B0604020202020204" pitchFamily="34" charset="-128"/>
                <a:ea typeface="Arial Unicode MS" panose="020B0604020202020204" pitchFamily="34" charset="-128"/>
                <a:cs typeface="Arial Unicode MS" panose="020B0604020202020204" pitchFamily="34" charset="-128"/>
              </a:rPr>
              <a:t>Call recordings </a:t>
            </a:r>
            <a:endParaRPr lang="en-IE"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2" name="Picture 41"/>
          <p:cNvPicPr>
            <a:picLocks noChangeAspect="1"/>
          </p:cNvPicPr>
          <p:nvPr/>
        </p:nvPicPr>
        <p:blipFill rotWithShape="1">
          <a:blip r:embed="rId8" cstate="print">
            <a:extLst>
              <a:ext uri="{28A0092B-C50C-407E-A947-70E740481C1C}">
                <a14:useLocalDpi xmlns:a14="http://schemas.microsoft.com/office/drawing/2010/main" val="0"/>
              </a:ext>
            </a:extLst>
          </a:blip>
          <a:srcRect l="24417" t="7065" r="18862" b="26942"/>
          <a:stretch/>
        </p:blipFill>
        <p:spPr>
          <a:xfrm>
            <a:off x="8911853" y="4549948"/>
            <a:ext cx="1334124" cy="809469"/>
          </a:xfrm>
          <a:prstGeom prst="rect">
            <a:avLst/>
          </a:prstGeom>
        </p:spPr>
      </p:pic>
      <p:pic>
        <p:nvPicPr>
          <p:cNvPr id="2054" name="Picture 2053"/>
          <p:cNvPicPr>
            <a:picLocks noChangeAspect="1"/>
          </p:cNvPicPr>
          <p:nvPr/>
        </p:nvPicPr>
        <p:blipFill rotWithShape="1">
          <a:blip r:embed="rId11">
            <a:extLst>
              <a:ext uri="{28A0092B-C50C-407E-A947-70E740481C1C}">
                <a14:useLocalDpi xmlns:a14="http://schemas.microsoft.com/office/drawing/2010/main" val="0"/>
              </a:ext>
            </a:extLst>
          </a:blip>
          <a:srcRect t="5767" b="74680"/>
          <a:stretch/>
        </p:blipFill>
        <p:spPr>
          <a:xfrm>
            <a:off x="6863062" y="5052118"/>
            <a:ext cx="5238750" cy="614597"/>
          </a:xfrm>
          <a:prstGeom prst="rect">
            <a:avLst/>
          </a:prstGeom>
        </p:spPr>
      </p:pic>
      <p:pic>
        <p:nvPicPr>
          <p:cNvPr id="2055" name="Picture 205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21667" y="3110416"/>
            <a:ext cx="1471068" cy="735534"/>
          </a:xfrm>
          <a:prstGeom prst="rect">
            <a:avLst/>
          </a:prstGeom>
        </p:spPr>
      </p:pic>
      <p:sp>
        <p:nvSpPr>
          <p:cNvPr id="37" name="Content Placeholder 7">
            <a:extLst>
              <a:ext uri="{FF2B5EF4-FFF2-40B4-BE49-F238E27FC236}">
                <a16:creationId xmlns:a16="http://schemas.microsoft.com/office/drawing/2014/main" id="{F84D0CBB-1FB4-4111-AEE2-4932E5570E53}"/>
              </a:ext>
            </a:extLst>
          </p:cNvPr>
          <p:cNvSpPr txBox="1">
            <a:spLocks/>
          </p:cNvSpPr>
          <p:nvPr/>
        </p:nvSpPr>
        <p:spPr bwMode="auto">
          <a:xfrm>
            <a:off x="10022107" y="1587736"/>
            <a:ext cx="1394742" cy="88230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IE" sz="1200" b="0" dirty="0">
                <a:latin typeface="Arial Unicode MS" panose="020B0604020202020204" pitchFamily="34" charset="-128"/>
                <a:ea typeface="Arial Unicode MS" panose="020B0604020202020204" pitchFamily="34" charset="-128"/>
                <a:cs typeface="Arial Unicode MS" panose="020B0604020202020204" pitchFamily="34" charset="-128"/>
              </a:rPr>
              <a:t>Cylon</a:t>
            </a:r>
          </a:p>
          <a:p>
            <a:pPr marL="342900" indent="-342900">
              <a:buAutoNum type="arabicPeriod"/>
            </a:pPr>
            <a:r>
              <a:rPr lang="en-IE" sz="1200" b="0" dirty="0">
                <a:latin typeface="Arial Unicode MS" panose="020B0604020202020204" pitchFamily="34" charset="-128"/>
                <a:ea typeface="Arial Unicode MS" panose="020B0604020202020204" pitchFamily="34" charset="-128"/>
                <a:cs typeface="Arial Unicode MS" panose="020B0604020202020204" pitchFamily="34" charset="-128"/>
              </a:rPr>
              <a:t>Webchat</a:t>
            </a:r>
          </a:p>
          <a:p>
            <a:pPr marL="342900" indent="-342900">
              <a:buAutoNum type="arabicPeriod"/>
            </a:pPr>
            <a:r>
              <a:rPr lang="en-IE" sz="1200" b="0" dirty="0">
                <a:latin typeface="Arial Unicode MS" panose="020B0604020202020204" pitchFamily="34" charset="-128"/>
                <a:ea typeface="Arial Unicode MS" panose="020B0604020202020204" pitchFamily="34" charset="-128"/>
                <a:cs typeface="Arial Unicode MS" panose="020B0604020202020204" pitchFamily="34" charset="-128"/>
              </a:rPr>
              <a:t>Trustpilot</a:t>
            </a:r>
          </a:p>
          <a:p>
            <a:pPr marL="342900" indent="-342900">
              <a:buAutoNum type="arabicPeriod"/>
            </a:pPr>
            <a:endParaRPr lang="en-IE" sz="1200" b="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AutoNum type="arabicPeriod"/>
            </a:pPr>
            <a:endParaRPr lang="en-IE" sz="1200"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a:extLst>
              <a:ext uri="{FF2B5EF4-FFF2-40B4-BE49-F238E27FC236}">
                <a16:creationId xmlns:a16="http://schemas.microsoft.com/office/drawing/2014/main" id="{92BCC57E-1DEF-4F70-AD9C-1328250EB60F}"/>
              </a:ext>
            </a:extLst>
          </p:cNvPr>
          <p:cNvPicPr>
            <a:picLocks noChangeAspect="1"/>
          </p:cNvPicPr>
          <p:nvPr/>
        </p:nvPicPr>
        <p:blipFill>
          <a:blip r:embed="rId13"/>
          <a:stretch>
            <a:fillRect/>
          </a:stretch>
        </p:blipFill>
        <p:spPr>
          <a:xfrm>
            <a:off x="9012457" y="996623"/>
            <a:ext cx="2019300" cy="542925"/>
          </a:xfrm>
          <a:prstGeom prst="rect">
            <a:avLst/>
          </a:prstGeom>
        </p:spPr>
      </p:pic>
    </p:spTree>
    <p:extLst>
      <p:ext uri="{BB962C8B-B14F-4D97-AF65-F5344CB8AC3E}">
        <p14:creationId xmlns:p14="http://schemas.microsoft.com/office/powerpoint/2010/main" val="365320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Applications of the Data Lake – Dash Boards / Reports</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859" y="2567330"/>
            <a:ext cx="3771586" cy="1480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207" t="14313" r="4366" b="16541"/>
          <a:stretch/>
        </p:blipFill>
        <p:spPr>
          <a:xfrm>
            <a:off x="4751883" y="1349115"/>
            <a:ext cx="2638269" cy="101933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6125" y="1846764"/>
            <a:ext cx="1950949" cy="1531071"/>
          </a:xfrm>
          <a:prstGeom prst="rect">
            <a:avLst/>
          </a:prstGeom>
        </p:spPr>
      </p:pic>
      <p:cxnSp>
        <p:nvCxnSpPr>
          <p:cNvPr id="7" name="Straight Arrow Connector 6"/>
          <p:cNvCxnSpPr/>
          <p:nvPr/>
        </p:nvCxnSpPr>
        <p:spPr>
          <a:xfrm>
            <a:off x="3854621" y="1852716"/>
            <a:ext cx="940080" cy="11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52472" y="1846764"/>
            <a:ext cx="0" cy="76553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7902044" y="1349115"/>
            <a:ext cx="1685925" cy="1495425"/>
          </a:xfrm>
          <a:prstGeom prst="rect">
            <a:avLst/>
          </a:prstGeom>
        </p:spPr>
      </p:pic>
      <p:pic>
        <p:nvPicPr>
          <p:cNvPr id="14" name="Picture 13"/>
          <p:cNvPicPr>
            <a:picLocks noChangeAspect="1"/>
          </p:cNvPicPr>
          <p:nvPr/>
        </p:nvPicPr>
        <p:blipFill>
          <a:blip r:embed="rId6"/>
          <a:stretch>
            <a:fillRect/>
          </a:stretch>
        </p:blipFill>
        <p:spPr>
          <a:xfrm rot="20895812">
            <a:off x="9808063" y="1328556"/>
            <a:ext cx="1647825" cy="1504950"/>
          </a:xfrm>
          <a:prstGeom prst="rect">
            <a:avLst/>
          </a:prstGeom>
        </p:spPr>
      </p:pic>
      <p:pic>
        <p:nvPicPr>
          <p:cNvPr id="15" name="Picture 14"/>
          <p:cNvPicPr>
            <a:picLocks noChangeAspect="1"/>
          </p:cNvPicPr>
          <p:nvPr/>
        </p:nvPicPr>
        <p:blipFill>
          <a:blip r:embed="rId7"/>
          <a:stretch>
            <a:fillRect/>
          </a:stretch>
        </p:blipFill>
        <p:spPr>
          <a:xfrm rot="892319">
            <a:off x="8071783" y="3062452"/>
            <a:ext cx="1647825" cy="1476375"/>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2256" y="4475082"/>
            <a:ext cx="2842666" cy="1383431"/>
          </a:xfrm>
          <a:prstGeom prst="rect">
            <a:avLst/>
          </a:prstGeom>
        </p:spPr>
      </p:pic>
      <p:cxnSp>
        <p:nvCxnSpPr>
          <p:cNvPr id="19" name="Straight Arrow Connector 18"/>
          <p:cNvCxnSpPr/>
          <p:nvPr/>
        </p:nvCxnSpPr>
        <p:spPr>
          <a:xfrm>
            <a:off x="3852472" y="4857850"/>
            <a:ext cx="940080" cy="11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52472" y="4092314"/>
            <a:ext cx="0" cy="76553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9" cstate="print">
            <a:extLst>
              <a:ext uri="{28A0092B-C50C-407E-A947-70E740481C1C}">
                <a14:useLocalDpi xmlns:a14="http://schemas.microsoft.com/office/drawing/2010/main" val="0"/>
              </a:ext>
            </a:extLst>
          </a:blip>
          <a:srcRect l="23641" r="23370"/>
          <a:stretch/>
        </p:blipFill>
        <p:spPr>
          <a:xfrm>
            <a:off x="3462453" y="2567217"/>
            <a:ext cx="1405050" cy="1480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Content Placeholder 7"/>
          <p:cNvSpPr txBox="1">
            <a:spLocks/>
          </p:cNvSpPr>
          <p:nvPr/>
        </p:nvSpPr>
        <p:spPr bwMode="auto">
          <a:xfrm>
            <a:off x="6262773" y="4660864"/>
            <a:ext cx="1893535" cy="58062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44489" rIns="88977" bIns="44489" numCol="1" anchor="t" anchorCtr="0" compatLnSpc="1">
            <a:prstTxWarp prst="textNoShape">
              <a:avLst/>
            </a:prstTxWarp>
          </a:bodyPr>
          <a:lstStyle>
            <a:lvl1pPr algn="l" defTabSz="889000" rtl="0" eaLnBrk="1" fontAlgn="base" hangingPunct="1">
              <a:spcBef>
                <a:spcPct val="0"/>
              </a:spcBef>
              <a:spcAft>
                <a:spcPts val="1200"/>
              </a:spcAft>
              <a:buClr>
                <a:schemeClr val="bg2"/>
              </a:buClr>
              <a:buSzPct val="100000"/>
              <a:buFont typeface="Arial" panose="020B0604020202020204" pitchFamily="34" charset="0"/>
              <a:defRPr sz="1600" b="1" kern="1200">
                <a:solidFill>
                  <a:srgbClr val="003C71"/>
                </a:solidFill>
                <a:latin typeface="+mn-lt"/>
                <a:ea typeface="+mn-ea"/>
                <a:cs typeface="+mn-cs"/>
              </a:defRPr>
            </a:lvl1pPr>
            <a:lvl2pPr marL="215900" indent="-214313" algn="l" defTabSz="889000" rtl="0" eaLnBrk="1" fontAlgn="base" hangingPunct="1">
              <a:spcBef>
                <a:spcPct val="0"/>
              </a:spcBef>
              <a:spcAft>
                <a:spcPct val="50000"/>
              </a:spcAft>
              <a:buClr>
                <a:schemeClr val="accent2"/>
              </a:buClr>
              <a:buFont typeface="Arial" panose="020B0604020202020204" pitchFamily="34" charset="0"/>
              <a:buChar char="●"/>
              <a:defRPr sz="1500" kern="1200">
                <a:solidFill>
                  <a:srgbClr val="336699"/>
                </a:solidFill>
                <a:latin typeface="+mn-lt"/>
                <a:ea typeface="+mn-ea"/>
                <a:cs typeface="+mn-cs"/>
              </a:defRPr>
            </a:lvl2pPr>
            <a:lvl3pPr marL="506413" indent="-2174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3pPr>
            <a:lvl4pPr marL="796925" indent="-179388" algn="l" defTabSz="889000" rtl="0" eaLnBrk="1" fontAlgn="base" hangingPunct="1">
              <a:spcBef>
                <a:spcPct val="0"/>
              </a:spcBef>
              <a:spcAft>
                <a:spcPct val="50000"/>
              </a:spcAft>
              <a:buClr>
                <a:srgbClr val="333333"/>
              </a:buClr>
              <a:buFont typeface="Wingdings" panose="05000000000000000000" pitchFamily="2" charset="2"/>
              <a:buChar char="§"/>
              <a:defRPr sz="1200" kern="1200">
                <a:solidFill>
                  <a:srgbClr val="003C71"/>
                </a:solidFill>
                <a:latin typeface="+mn-lt"/>
                <a:ea typeface="+mn-ea"/>
                <a:cs typeface="+mn-cs"/>
              </a:defRPr>
            </a:lvl4pPr>
            <a:lvl5pPr marL="1082675" indent="-153988" algn="l" defTabSz="889000" rtl="0" eaLnBrk="1" fontAlgn="base" hangingPunct="1">
              <a:spcBef>
                <a:spcPct val="0"/>
              </a:spcBef>
              <a:spcAft>
                <a:spcPct val="50000"/>
              </a:spcAft>
              <a:buClr>
                <a:srgbClr val="333333"/>
              </a:buClr>
              <a:buChar char="-"/>
              <a:defRPr sz="1200" kern="1200">
                <a:solidFill>
                  <a:srgbClr val="003C7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dirty="0">
                <a:latin typeface="Arial Unicode MS" panose="020B0604020202020204" pitchFamily="34" charset="-128"/>
                <a:ea typeface="Arial Unicode MS" panose="020B0604020202020204" pitchFamily="34" charset="-128"/>
                <a:cs typeface="Arial Unicode MS" panose="020B0604020202020204" pitchFamily="34" charset="-128"/>
              </a:rPr>
              <a:t>Broker Management</a:t>
            </a:r>
            <a:endParaRPr lang="en-IE"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a16="http://schemas.microsoft.com/office/drawing/2014/main" id="{5272438D-74E0-4720-BF85-B299AF5917B9}"/>
              </a:ext>
            </a:extLst>
          </p:cNvPr>
          <p:cNvPicPr>
            <a:picLocks noChangeAspect="1"/>
          </p:cNvPicPr>
          <p:nvPr/>
        </p:nvPicPr>
        <p:blipFill>
          <a:blip r:embed="rId10"/>
          <a:stretch>
            <a:fillRect/>
          </a:stretch>
        </p:blipFill>
        <p:spPr>
          <a:xfrm>
            <a:off x="6096000" y="3537223"/>
            <a:ext cx="1405033" cy="838200"/>
          </a:xfrm>
          <a:prstGeom prst="rect">
            <a:avLst/>
          </a:prstGeom>
        </p:spPr>
      </p:pic>
      <p:pic>
        <p:nvPicPr>
          <p:cNvPr id="11" name="Picture 10">
            <a:extLst>
              <a:ext uri="{FF2B5EF4-FFF2-40B4-BE49-F238E27FC236}">
                <a16:creationId xmlns:a16="http://schemas.microsoft.com/office/drawing/2014/main" id="{4FEF0798-BE72-4B6F-8F50-2767471BC7BF}"/>
              </a:ext>
            </a:extLst>
          </p:cNvPr>
          <p:cNvPicPr>
            <a:picLocks noChangeAspect="1"/>
          </p:cNvPicPr>
          <p:nvPr/>
        </p:nvPicPr>
        <p:blipFill>
          <a:blip r:embed="rId11"/>
          <a:stretch>
            <a:fillRect/>
          </a:stretch>
        </p:blipFill>
        <p:spPr>
          <a:xfrm rot="1178198">
            <a:off x="10107111" y="3132410"/>
            <a:ext cx="1762125" cy="1647825"/>
          </a:xfrm>
          <a:prstGeom prst="rect">
            <a:avLst/>
          </a:prstGeom>
        </p:spPr>
      </p:pic>
      <p:pic>
        <p:nvPicPr>
          <p:cNvPr id="13" name="Picture 12">
            <a:extLst>
              <a:ext uri="{FF2B5EF4-FFF2-40B4-BE49-F238E27FC236}">
                <a16:creationId xmlns:a16="http://schemas.microsoft.com/office/drawing/2014/main" id="{46EAF4CD-B9D7-4BA3-8B28-5B801D386802}"/>
              </a:ext>
            </a:extLst>
          </p:cNvPr>
          <p:cNvPicPr>
            <a:picLocks noChangeAspect="1"/>
          </p:cNvPicPr>
          <p:nvPr/>
        </p:nvPicPr>
        <p:blipFill>
          <a:blip r:embed="rId12"/>
          <a:stretch>
            <a:fillRect/>
          </a:stretch>
        </p:blipFill>
        <p:spPr>
          <a:xfrm rot="1147491">
            <a:off x="8260129" y="4617876"/>
            <a:ext cx="1404106" cy="1247223"/>
          </a:xfrm>
          <a:prstGeom prst="rect">
            <a:avLst/>
          </a:prstGeom>
        </p:spPr>
      </p:pic>
    </p:spTree>
    <p:extLst>
      <p:ext uri="{BB962C8B-B14F-4D97-AF65-F5344CB8AC3E}">
        <p14:creationId xmlns:p14="http://schemas.microsoft.com/office/powerpoint/2010/main" val="11031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Unicode MS" panose="020B0604020202020204" pitchFamily="34" charset="-128"/>
                <a:ea typeface="Arial Unicode MS" panose="020B0604020202020204" pitchFamily="34" charset="-128"/>
                <a:cs typeface="Arial Unicode MS" panose="020B0604020202020204" pitchFamily="34" charset="-128"/>
              </a:rPr>
              <a:t>Use Cases – Data Engineering</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Rectangle 11">
            <a:extLst>
              <a:ext uri="{FF2B5EF4-FFF2-40B4-BE49-F238E27FC236}">
                <a16:creationId xmlns:a16="http://schemas.microsoft.com/office/drawing/2014/main" id="{B7D181FD-F6E2-4744-9312-556A183F78E7}"/>
              </a:ext>
            </a:extLst>
          </p:cNvPr>
          <p:cNvSpPr/>
          <p:nvPr/>
        </p:nvSpPr>
        <p:spPr>
          <a:xfrm>
            <a:off x="774700" y="1309638"/>
            <a:ext cx="11074400" cy="6186309"/>
          </a:xfrm>
          <a:prstGeom prst="rect">
            <a:avLst/>
          </a:prstGeom>
        </p:spPr>
        <p:txBody>
          <a:bodyPr wrap="square">
            <a:spAutoFit/>
          </a:bodyPr>
          <a:lstStyle/>
          <a:p>
            <a:pPr marL="342900" indent="-342900">
              <a:buFont typeface="Symbol" panose="05050102010706020507" pitchFamily="18" charset="2"/>
              <a:buChar char=""/>
            </a:pPr>
            <a:r>
              <a:rPr lang="en-IE" b="1" dirty="0">
                <a:latin typeface="Calibri" panose="020F0502020204030204" pitchFamily="34" charset="0"/>
              </a:rPr>
              <a:t>Real-time streaming analytics platform : </a:t>
            </a:r>
            <a:r>
              <a:rPr lang="en-IE" dirty="0">
                <a:latin typeface="Calibri" panose="020F0502020204030204" pitchFamily="34" charset="0"/>
              </a:rPr>
              <a:t>Deployed open source analytics platform tool called Cloudera Dataflows(NiFi). It's a scalable, real-time streaming analytics platform for ingesting data from different source system into Hadoop Data lake. Developed dataflows to ingest near real-time data for EI-Telephony Data for NI and CS in Cisco platform by   processing the data before storing in Data Lake.</a:t>
            </a:r>
          </a:p>
          <a:p>
            <a:pPr marL="285750" indent="-285750">
              <a:buFont typeface="Arial" panose="020B0604020202020204" pitchFamily="34" charset="0"/>
              <a:buChar char="•"/>
            </a:pPr>
            <a:endParaRPr lang="en-IE" b="1" dirty="0">
              <a:latin typeface="Calibri" panose="020F0502020204030204" pitchFamily="34" charset="0"/>
            </a:endParaRPr>
          </a:p>
          <a:p>
            <a:pPr marL="285750" indent="-285750">
              <a:buFont typeface="Arial" panose="020B0604020202020204" pitchFamily="34" charset="0"/>
              <a:buChar char="•"/>
            </a:pPr>
            <a:r>
              <a:rPr lang="en-IE" b="1" dirty="0">
                <a:latin typeface="Calibri" panose="020F0502020204030204" pitchFamily="34" charset="0"/>
              </a:rPr>
              <a:t>SAP Hybris Transition : </a:t>
            </a:r>
            <a:r>
              <a:rPr lang="en-IE" dirty="0">
                <a:latin typeface="Calibri" panose="020F0502020204030204" pitchFamily="34" charset="0"/>
              </a:rPr>
              <a:t>Re-developed data models to use SAP data in place of CMDM(SQL) data in Lake. The daily data extraction from the SAP Hybris table will be </a:t>
            </a:r>
            <a:r>
              <a:rPr lang="en-IE" dirty="0" err="1">
                <a:latin typeface="Calibri" panose="020F0502020204030204" pitchFamily="34" charset="0"/>
              </a:rPr>
              <a:t>FTP’d</a:t>
            </a:r>
            <a:r>
              <a:rPr lang="en-IE" dirty="0">
                <a:latin typeface="Calibri" panose="020F0502020204030204" pitchFamily="34" charset="0"/>
              </a:rPr>
              <a:t> to Sap Marketing Cloud and this improved data quality and </a:t>
            </a:r>
          </a:p>
          <a:p>
            <a:r>
              <a:rPr lang="en-IE" dirty="0">
                <a:latin typeface="Calibri" panose="020F0502020204030204" pitchFamily="34" charset="0"/>
              </a:rPr>
              <a:t>      reduces the lag time.</a:t>
            </a:r>
          </a:p>
          <a:p>
            <a:endParaRPr lang="en-IE" dirty="0">
              <a:latin typeface="Calibri" panose="020F0502020204030204" pitchFamily="34" charset="0"/>
            </a:endParaRPr>
          </a:p>
          <a:p>
            <a:pPr marL="342900" indent="-342900">
              <a:buFont typeface="Symbol" panose="05050102010706020507" pitchFamily="18" charset="2"/>
              <a:buChar char=""/>
            </a:pPr>
            <a:r>
              <a:rPr lang="en-IE" b="1" dirty="0">
                <a:latin typeface="Calibri" panose="020F0502020204030204" pitchFamily="34" charset="0"/>
              </a:rPr>
              <a:t>Email Analytics (NLP Implementation) : </a:t>
            </a:r>
            <a:r>
              <a:rPr lang="en-IE" dirty="0">
                <a:latin typeface="Calibri" panose="020F0502020204030204" pitchFamily="34" charset="0"/>
              </a:rPr>
              <a:t>Sentiment Analysis over customer email conversation is to find  out whether the customer is satisfied with EI/</a:t>
            </a:r>
            <a:r>
              <a:rPr lang="en-IE" dirty="0" err="1">
                <a:latin typeface="Calibri" panose="020F0502020204030204" pitchFamily="34" charset="0"/>
              </a:rPr>
              <a:t>ESb</a:t>
            </a:r>
            <a:r>
              <a:rPr lang="en-IE" dirty="0">
                <a:latin typeface="Calibri" panose="020F0502020204030204" pitchFamily="34" charset="0"/>
              </a:rPr>
              <a:t> services (positive, negative, or neutral) .This is achieved by categorising the customer email conversation into set of topic by using topic modelling algorithm.</a:t>
            </a:r>
          </a:p>
          <a:p>
            <a:endParaRPr lang="en-IE" dirty="0">
              <a:latin typeface="Calibri" panose="020F0502020204030204" pitchFamily="34" charset="0"/>
            </a:endParaRPr>
          </a:p>
          <a:p>
            <a:pPr marL="342900" indent="-342900">
              <a:buFont typeface="Symbol" panose="05050102010706020507" pitchFamily="18" charset="2"/>
              <a:buChar char=""/>
            </a:pPr>
            <a:r>
              <a:rPr lang="en-IE" b="1" dirty="0">
                <a:latin typeface="Calibri" panose="020F0502020204030204" pitchFamily="34" charset="0"/>
              </a:rPr>
              <a:t>Trust Pilot (NLP Implementation) : </a:t>
            </a:r>
            <a:r>
              <a:rPr lang="en-IE" dirty="0">
                <a:latin typeface="Calibri" panose="020F0502020204030204" pitchFamily="34" charset="0"/>
              </a:rPr>
              <a:t>Customer feedback is a crucial source of information describing user experience with a company and its service. Web scraping reviews and related data from Trust Pilot site for ESB energy and other supplier’s data. Topic Modelling on the review data and Sentiment Analysis  </a:t>
            </a:r>
          </a:p>
          <a:p>
            <a:pPr marL="342900" indent="-342900">
              <a:buFont typeface="Symbol" panose="05050102010706020507" pitchFamily="18" charset="2"/>
              <a:buChar char=""/>
            </a:pPr>
            <a:endParaRPr lang="en-IE" dirty="0">
              <a:latin typeface="Calibri" panose="020F0502020204030204" pitchFamily="34" charset="0"/>
            </a:endParaRPr>
          </a:p>
          <a:p>
            <a:pPr marL="342900" indent="-342900">
              <a:buFont typeface="Symbol" panose="05050102010706020507" pitchFamily="18" charset="2"/>
              <a:buChar char=""/>
            </a:pPr>
            <a:endParaRPr lang="en-IE" dirty="0">
              <a:latin typeface="Calibri" panose="020F0502020204030204" pitchFamily="34" charset="0"/>
            </a:endParaRPr>
          </a:p>
          <a:p>
            <a:pPr marL="342900" indent="-342900">
              <a:buFont typeface="Symbol" panose="05050102010706020507" pitchFamily="18" charset="2"/>
              <a:buChar char=""/>
            </a:pPr>
            <a:endParaRPr lang="en-IE" dirty="0">
              <a:latin typeface="Calibri" panose="020F0502020204030204" pitchFamily="34" charset="0"/>
            </a:endParaRPr>
          </a:p>
          <a:p>
            <a:pPr marL="342900" indent="-342900">
              <a:buFont typeface="Symbol" panose="05050102010706020507" pitchFamily="18" charset="2"/>
              <a:buChar char=""/>
            </a:pPr>
            <a:endParaRPr lang="en-IE" dirty="0">
              <a:latin typeface="Calibri" panose="020F0502020204030204" pitchFamily="34" charset="0"/>
            </a:endParaRPr>
          </a:p>
          <a:p>
            <a:pPr marL="342900" indent="-342900">
              <a:buFont typeface="Symbol" panose="05050102010706020507" pitchFamily="18" charset="2"/>
              <a:buChar char=""/>
            </a:pPr>
            <a:endParaRPr lang="en-IE" b="1" dirty="0">
              <a:latin typeface="Calibri" panose="020F0502020204030204" pitchFamily="34" charset="0"/>
            </a:endParaRPr>
          </a:p>
          <a:p>
            <a:pPr marL="342900" lvl="0" indent="-342900">
              <a:spcAft>
                <a:spcPts val="0"/>
              </a:spcAft>
              <a:buFont typeface="Symbol" panose="05050102010706020507" pitchFamily="18" charset="2"/>
              <a:buChar char=""/>
            </a:pPr>
            <a:endParaRPr lang="en-IE"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6054008"/>
      </p:ext>
    </p:extLst>
  </p:cSld>
  <p:clrMapOvr>
    <a:masterClrMapping/>
  </p:clrMapOvr>
</p:sld>
</file>

<file path=ppt/theme/theme1.xml><?xml version="1.0" encoding="utf-8"?>
<a:theme xmlns:a="http://schemas.openxmlformats.org/drawingml/2006/main" name="Theme1">
  <a:themeElements>
    <a:clrScheme name="ESB Corporate i">
      <a:dk1>
        <a:srgbClr val="336699"/>
      </a:dk1>
      <a:lt1>
        <a:srgbClr val="A59D95"/>
      </a:lt1>
      <a:dk2>
        <a:srgbClr val="FFFFFF"/>
      </a:dk2>
      <a:lt2>
        <a:srgbClr val="B6BF00"/>
      </a:lt2>
      <a:accent1>
        <a:srgbClr val="003C71"/>
      </a:accent1>
      <a:accent2>
        <a:srgbClr val="009FDF"/>
      </a:accent2>
      <a:accent3>
        <a:srgbClr val="ECC200"/>
      </a:accent3>
      <a:accent4>
        <a:srgbClr val="63666A"/>
      </a:accent4>
      <a:accent5>
        <a:srgbClr val="00A599"/>
      </a:accent5>
      <a:accent6>
        <a:srgbClr val="58A618"/>
      </a:accent6>
      <a:hlink>
        <a:srgbClr val="009FDF"/>
      </a:hlink>
      <a:folHlink>
        <a:srgbClr val="6E267B"/>
      </a:folHlink>
    </a:clrScheme>
    <a:fontScheme name="ESB corporate PPT 2003 18-04-201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SB corporate PPT 2003 18-04-201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SB corporate PPT 2003 18-04-201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SB corporate PPT 2003 18-04-201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SB corporate PPT 2003 18-04-201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SB corporate PPT 2003 18-04-201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SB corporate PPT 2003 18-04-201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SB corporate PPT 2003 18-04-201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SB corporate PPT 2003 18-04-201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SB corporate PPT 2003 18-04-201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SB corporate PPT 2003 18-04-201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SB corporate PPT 2003 18-04-201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SB corporate PPT 2003 18-04-201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SB corporate PPT 2003 18-04-2013 13">
        <a:dk1>
          <a:srgbClr val="336699"/>
        </a:dk1>
        <a:lt1>
          <a:srgbClr val="FFFFFF"/>
        </a:lt1>
        <a:dk2>
          <a:srgbClr val="58A618"/>
        </a:dk2>
        <a:lt2>
          <a:srgbClr val="00A599"/>
        </a:lt2>
        <a:accent1>
          <a:srgbClr val="003C71"/>
        </a:accent1>
        <a:accent2>
          <a:srgbClr val="009FDF"/>
        </a:accent2>
        <a:accent3>
          <a:srgbClr val="FFFFFF"/>
        </a:accent3>
        <a:accent4>
          <a:srgbClr val="2A5682"/>
        </a:accent4>
        <a:accent5>
          <a:srgbClr val="AAAFBB"/>
        </a:accent5>
        <a:accent6>
          <a:srgbClr val="0090CA"/>
        </a:accent6>
        <a:hlink>
          <a:srgbClr val="ECC200"/>
        </a:hlink>
        <a:folHlink>
          <a:srgbClr val="63666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C52FCCC2-7162-4423-BDDB-3DB0EBE19002}" vid="{1DE5F42E-98FB-4C97-AE5F-CD787CD776C8}"/>
    </a:ext>
  </a:extLst>
</a:theme>
</file>

<file path=ppt/theme/theme2.xml><?xml version="1.0" encoding="utf-8"?>
<a:theme xmlns:a="http://schemas.openxmlformats.org/drawingml/2006/main" name="2_Breaker Slide">
  <a:themeElements>
    <a:clrScheme name="ESB Corporate i">
      <a:dk1>
        <a:srgbClr val="336699"/>
      </a:dk1>
      <a:lt1>
        <a:srgbClr val="A59D95"/>
      </a:lt1>
      <a:dk2>
        <a:srgbClr val="FFFFFF"/>
      </a:dk2>
      <a:lt2>
        <a:srgbClr val="B6BF00"/>
      </a:lt2>
      <a:accent1>
        <a:srgbClr val="003C71"/>
      </a:accent1>
      <a:accent2>
        <a:srgbClr val="009FDF"/>
      </a:accent2>
      <a:accent3>
        <a:srgbClr val="ECC200"/>
      </a:accent3>
      <a:accent4>
        <a:srgbClr val="63666A"/>
      </a:accent4>
      <a:accent5>
        <a:srgbClr val="00A599"/>
      </a:accent5>
      <a:accent6>
        <a:srgbClr val="58A618"/>
      </a:accent6>
      <a:hlink>
        <a:srgbClr val="009FDF"/>
      </a:hlink>
      <a:folHlink>
        <a:srgbClr val="6E267B"/>
      </a:folHlink>
    </a:clrScheme>
    <a:fontScheme name="Breaker Slid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reaker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reaker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reaker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reaker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reaker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reaker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reaker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reaker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reaker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reaker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reaker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reaker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SB 2013 Corporate Template PPT07+ 23-04-13.potx" id="{5B5A5AD3-2B5D-4915-A986-E35E60B2AE8D}" vid="{328507DE-C2E5-4184-B0DE-E32BB6576D35}"/>
    </a:ext>
  </a:extLst>
</a:theme>
</file>

<file path=ppt/theme/theme3.xml><?xml version="1.0" encoding="utf-8"?>
<a:theme xmlns:a="http://schemas.openxmlformats.org/drawingml/2006/main" name="2_Blank Header &amp; Content">
  <a:themeElements>
    <a:clrScheme name="ESB Corporate i">
      <a:dk1>
        <a:srgbClr val="336699"/>
      </a:dk1>
      <a:lt1>
        <a:srgbClr val="A59D95"/>
      </a:lt1>
      <a:dk2>
        <a:srgbClr val="FFFFFF"/>
      </a:dk2>
      <a:lt2>
        <a:srgbClr val="B6BF00"/>
      </a:lt2>
      <a:accent1>
        <a:srgbClr val="003C71"/>
      </a:accent1>
      <a:accent2>
        <a:srgbClr val="009FDF"/>
      </a:accent2>
      <a:accent3>
        <a:srgbClr val="ECC200"/>
      </a:accent3>
      <a:accent4>
        <a:srgbClr val="63666A"/>
      </a:accent4>
      <a:accent5>
        <a:srgbClr val="00A599"/>
      </a:accent5>
      <a:accent6>
        <a:srgbClr val="58A618"/>
      </a:accent6>
      <a:hlink>
        <a:srgbClr val="009FDF"/>
      </a:hlink>
      <a:folHlink>
        <a:srgbClr val="6E267B"/>
      </a:folHlink>
    </a:clrScheme>
    <a:fontScheme name="Blank Header &amp; Conten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ank Header &amp;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Header &amp; 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Header &amp; 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Header &amp; 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Header &amp; 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Header &amp; 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Header &amp; 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Header &amp; 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Header &amp; 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Header &amp; 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Header &amp; 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Header &amp; 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Header &amp; Content 13">
        <a:dk1>
          <a:srgbClr val="336699"/>
        </a:dk1>
        <a:lt1>
          <a:srgbClr val="FFFFFF"/>
        </a:lt1>
        <a:dk2>
          <a:srgbClr val="58A618"/>
        </a:dk2>
        <a:lt2>
          <a:srgbClr val="00A599"/>
        </a:lt2>
        <a:accent1>
          <a:srgbClr val="003C71"/>
        </a:accent1>
        <a:accent2>
          <a:srgbClr val="009FDF"/>
        </a:accent2>
        <a:accent3>
          <a:srgbClr val="FFFFFF"/>
        </a:accent3>
        <a:accent4>
          <a:srgbClr val="2A5682"/>
        </a:accent4>
        <a:accent5>
          <a:srgbClr val="AAAFBB"/>
        </a:accent5>
        <a:accent6>
          <a:srgbClr val="0090CA"/>
        </a:accent6>
        <a:hlink>
          <a:srgbClr val="ECC200"/>
        </a:hlink>
        <a:folHlink>
          <a:srgbClr val="63666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SB 2013 Corporate Template PPT07+ 23-04-13.potx" id="{5B5A5AD3-2B5D-4915-A986-E35E60B2AE8D}" vid="{544BDF31-109D-4984-83F2-BC35F799A47C}"/>
    </a:ext>
  </a:extLst>
</a:theme>
</file>

<file path=ppt/theme/theme4.xml><?xml version="1.0" encoding="utf-8"?>
<a:theme xmlns:a="http://schemas.openxmlformats.org/drawingml/2006/main" name="1_Theme1">
  <a:themeElements>
    <a:clrScheme name="ESB Corporate i">
      <a:dk1>
        <a:srgbClr val="336699"/>
      </a:dk1>
      <a:lt1>
        <a:srgbClr val="A59D95"/>
      </a:lt1>
      <a:dk2>
        <a:srgbClr val="FFFFFF"/>
      </a:dk2>
      <a:lt2>
        <a:srgbClr val="B6BF00"/>
      </a:lt2>
      <a:accent1>
        <a:srgbClr val="003C71"/>
      </a:accent1>
      <a:accent2>
        <a:srgbClr val="009FDF"/>
      </a:accent2>
      <a:accent3>
        <a:srgbClr val="ECC200"/>
      </a:accent3>
      <a:accent4>
        <a:srgbClr val="63666A"/>
      </a:accent4>
      <a:accent5>
        <a:srgbClr val="00A599"/>
      </a:accent5>
      <a:accent6>
        <a:srgbClr val="58A618"/>
      </a:accent6>
      <a:hlink>
        <a:srgbClr val="009FDF"/>
      </a:hlink>
      <a:folHlink>
        <a:srgbClr val="6E267B"/>
      </a:folHlink>
    </a:clrScheme>
    <a:fontScheme name="ESB corporate PPT 2003 18-04-201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SB corporate PPT 2003 18-04-201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SB corporate PPT 2003 18-04-201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SB corporate PPT 2003 18-04-201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SB corporate PPT 2003 18-04-201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SB corporate PPT 2003 18-04-201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SB corporate PPT 2003 18-04-201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SB corporate PPT 2003 18-04-201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SB corporate PPT 2003 18-04-201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SB corporate PPT 2003 18-04-201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SB corporate PPT 2003 18-04-201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SB corporate PPT 2003 18-04-201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SB corporate PPT 2003 18-04-201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SB corporate PPT 2003 18-04-2013 13">
        <a:dk1>
          <a:srgbClr val="336699"/>
        </a:dk1>
        <a:lt1>
          <a:srgbClr val="FFFFFF"/>
        </a:lt1>
        <a:dk2>
          <a:srgbClr val="58A618"/>
        </a:dk2>
        <a:lt2>
          <a:srgbClr val="00A599"/>
        </a:lt2>
        <a:accent1>
          <a:srgbClr val="003C71"/>
        </a:accent1>
        <a:accent2>
          <a:srgbClr val="009FDF"/>
        </a:accent2>
        <a:accent3>
          <a:srgbClr val="FFFFFF"/>
        </a:accent3>
        <a:accent4>
          <a:srgbClr val="2A5682"/>
        </a:accent4>
        <a:accent5>
          <a:srgbClr val="AAAFBB"/>
        </a:accent5>
        <a:accent6>
          <a:srgbClr val="0090CA"/>
        </a:accent6>
        <a:hlink>
          <a:srgbClr val="ECC200"/>
        </a:hlink>
        <a:folHlink>
          <a:srgbClr val="63666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C52FCCC2-7162-4423-BDDB-3DB0EBE19002}" vid="{1DE5F42E-98FB-4C97-AE5F-CD787CD776C8}"/>
    </a:ext>
  </a:extLst>
</a:theme>
</file>

<file path=ppt/theme/theme5.xml><?xml version="1.0" encoding="utf-8"?>
<a:theme xmlns:a="http://schemas.openxmlformats.org/drawingml/2006/main" name="2_Theme1">
  <a:themeElements>
    <a:clrScheme name="ESB Corporate i">
      <a:dk1>
        <a:srgbClr val="336699"/>
      </a:dk1>
      <a:lt1>
        <a:srgbClr val="A59D95"/>
      </a:lt1>
      <a:dk2>
        <a:srgbClr val="FFFFFF"/>
      </a:dk2>
      <a:lt2>
        <a:srgbClr val="B6BF00"/>
      </a:lt2>
      <a:accent1>
        <a:srgbClr val="003C71"/>
      </a:accent1>
      <a:accent2>
        <a:srgbClr val="009FDF"/>
      </a:accent2>
      <a:accent3>
        <a:srgbClr val="ECC200"/>
      </a:accent3>
      <a:accent4>
        <a:srgbClr val="63666A"/>
      </a:accent4>
      <a:accent5>
        <a:srgbClr val="00A599"/>
      </a:accent5>
      <a:accent6>
        <a:srgbClr val="58A618"/>
      </a:accent6>
      <a:hlink>
        <a:srgbClr val="009FDF"/>
      </a:hlink>
      <a:folHlink>
        <a:srgbClr val="6E267B"/>
      </a:folHlink>
    </a:clrScheme>
    <a:fontScheme name="ESB corporate PPT 2003 18-04-201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SB corporate PPT 2003 18-04-201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SB corporate PPT 2003 18-04-201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SB corporate PPT 2003 18-04-201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SB corporate PPT 2003 18-04-201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SB corporate PPT 2003 18-04-201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SB corporate PPT 2003 18-04-201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SB corporate PPT 2003 18-04-201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SB corporate PPT 2003 18-04-201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SB corporate PPT 2003 18-04-201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SB corporate PPT 2003 18-04-201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SB corporate PPT 2003 18-04-201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SB corporate PPT 2003 18-04-201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SB corporate PPT 2003 18-04-2013 13">
        <a:dk1>
          <a:srgbClr val="336699"/>
        </a:dk1>
        <a:lt1>
          <a:srgbClr val="FFFFFF"/>
        </a:lt1>
        <a:dk2>
          <a:srgbClr val="58A618"/>
        </a:dk2>
        <a:lt2>
          <a:srgbClr val="00A599"/>
        </a:lt2>
        <a:accent1>
          <a:srgbClr val="003C71"/>
        </a:accent1>
        <a:accent2>
          <a:srgbClr val="009FDF"/>
        </a:accent2>
        <a:accent3>
          <a:srgbClr val="FFFFFF"/>
        </a:accent3>
        <a:accent4>
          <a:srgbClr val="2A5682"/>
        </a:accent4>
        <a:accent5>
          <a:srgbClr val="AAAFBB"/>
        </a:accent5>
        <a:accent6>
          <a:srgbClr val="0090CA"/>
        </a:accent6>
        <a:hlink>
          <a:srgbClr val="ECC200"/>
        </a:hlink>
        <a:folHlink>
          <a:srgbClr val="63666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C52FCCC2-7162-4423-BDDB-3DB0EBE19002}" vid="{1DE5F42E-98FB-4C97-AE5F-CD787CD776C8}"/>
    </a:ext>
  </a:extLst>
</a:theme>
</file>

<file path=docProps/app.xml><?xml version="1.0" encoding="utf-8"?>
<Properties xmlns="http://schemas.openxmlformats.org/officeDocument/2006/extended-properties" xmlns:vt="http://schemas.openxmlformats.org/officeDocument/2006/docPropsVTypes">
  <TotalTime>778</TotalTime>
  <Words>1077</Words>
  <Application>Microsoft Office PowerPoint</Application>
  <PresentationFormat>Widescreen</PresentationFormat>
  <Paragraphs>150</Paragraphs>
  <Slides>12</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12</vt:i4>
      </vt:variant>
    </vt:vector>
  </HeadingPairs>
  <TitlesOfParts>
    <vt:vector size="24" baseType="lpstr">
      <vt:lpstr>Arial Unicode MS</vt:lpstr>
      <vt:lpstr>Arial</vt:lpstr>
      <vt:lpstr>Calibri</vt:lpstr>
      <vt:lpstr>St Ryde Medium</vt:lpstr>
      <vt:lpstr>Symbol</vt:lpstr>
      <vt:lpstr>Times New Roman</vt:lpstr>
      <vt:lpstr>Wingdings</vt:lpstr>
      <vt:lpstr>Theme1</vt:lpstr>
      <vt:lpstr>2_Breaker Slide</vt:lpstr>
      <vt:lpstr>2_Blank Header &amp; Content</vt:lpstr>
      <vt:lpstr>1_Theme1</vt:lpstr>
      <vt:lpstr>2_Theme1</vt:lpstr>
      <vt:lpstr>Electric Ireland Data Lake</vt:lpstr>
      <vt:lpstr>Overview of Electric Ireland Data Lake</vt:lpstr>
      <vt:lpstr>Infrastructure of Electric Ireland Data Lake Environment</vt:lpstr>
      <vt:lpstr>Architecture of Data Lake  </vt:lpstr>
      <vt:lpstr>Contd..</vt:lpstr>
      <vt:lpstr>Data Lake Hadoop components’ role</vt:lpstr>
      <vt:lpstr>Sources of the Data Lake</vt:lpstr>
      <vt:lpstr>Applications of the Data Lake – Dash Boards / Reports</vt:lpstr>
      <vt:lpstr>Use Cases – Data Engineering</vt:lpstr>
      <vt:lpstr>Contd..</vt:lpstr>
      <vt:lpstr>DevOps Integration in the Data Lake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Ireland Data Lake</dc:title>
  <dc:creator>Gatti. Sumanth (Contractor - Tata Consultancy Services Ltd)</dc:creator>
  <cp:lastModifiedBy>Gatti. Sumanth (Contractor - Tata Consultancy Services Ltd)</cp:lastModifiedBy>
  <cp:revision>22</cp:revision>
  <dcterms:created xsi:type="dcterms:W3CDTF">2020-08-25T15:15:20Z</dcterms:created>
  <dcterms:modified xsi:type="dcterms:W3CDTF">2021-03-05T15:50:49Z</dcterms:modified>
</cp:coreProperties>
</file>